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71" r:id="rId9"/>
    <p:sldId id="266" r:id="rId10"/>
    <p:sldId id="273" r:id="rId11"/>
    <p:sldId id="274" r:id="rId12"/>
    <p:sldId id="276" r:id="rId13"/>
    <p:sldId id="275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B311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4660"/>
  </p:normalViewPr>
  <p:slideViewPr>
    <p:cSldViewPr>
      <p:cViewPr varScale="1">
        <p:scale>
          <a:sx n="89" d="100"/>
          <a:sy n="89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53D13-B564-42C8-B8E9-984D525A21D0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7238-0586-42A9-9FDD-6E3B6CAFC4C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6486DD-29B2-4094-9987-18C7419825D2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0E20AF1-E6EC-4051-A82C-DD3323BB76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86DD-29B2-4094-9987-18C7419825D2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0AF1-E6EC-4051-A82C-DD3323BB76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86DD-29B2-4094-9987-18C7419825D2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0AF1-E6EC-4051-A82C-DD3323BB76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6486DD-29B2-4094-9987-18C7419825D2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E20AF1-E6EC-4051-A82C-DD3323BB76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6486DD-29B2-4094-9987-18C7419825D2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0E20AF1-E6EC-4051-A82C-DD3323BB76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86DD-29B2-4094-9987-18C7419825D2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0AF1-E6EC-4051-A82C-DD3323BB76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86DD-29B2-4094-9987-18C7419825D2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0AF1-E6EC-4051-A82C-DD3323BB76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6486DD-29B2-4094-9987-18C7419825D2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E20AF1-E6EC-4051-A82C-DD3323BB76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86DD-29B2-4094-9987-18C7419825D2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0AF1-E6EC-4051-A82C-DD3323BB76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6486DD-29B2-4094-9987-18C7419825D2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E20AF1-E6EC-4051-A82C-DD3323BB76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6486DD-29B2-4094-9987-18C7419825D2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E20AF1-E6EC-4051-A82C-DD3323BB76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6486DD-29B2-4094-9987-18C7419825D2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E20AF1-E6EC-4051-A82C-DD3323BB767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Sz%C3%A9ncinege" TargetMode="External"/><Relationship Id="rId2" Type="http://schemas.openxmlformats.org/officeDocument/2006/relationships/hyperlink" Target="https://hu.wikipedia.org/wiki/Feh%C3%A9r_g%C3%B3ly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u.wikipedia.org/wiki/Erdei_szalonka" TargetMode="External"/><Relationship Id="rId4" Type="http://schemas.openxmlformats.org/officeDocument/2006/relationships/hyperlink" Target="https://hu.wikipedia.org/wiki/Gyurgyala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u.wikipedia.org/wiki/Budapes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11760" y="1196752"/>
            <a:ext cx="6172200" cy="3893818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Károly Márk 7.A</a:t>
            </a:r>
            <a:br>
              <a:rPr lang="hu-H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Felkészítő tanár: Salamon Róza</a:t>
            </a:r>
            <a:b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Dr. Török Béla Általános Iskola</a:t>
            </a:r>
            <a:b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1142 Budapest, </a:t>
            </a:r>
            <a:r>
              <a:rPr lang="hu-HU" sz="2400" dirty="0" err="1" smtClean="0">
                <a:solidFill>
                  <a:schemeClr val="tx2">
                    <a:lumMod val="75000"/>
                  </a:schemeClr>
                </a:solidFill>
              </a:rPr>
              <a:t>Rákospatak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 utca 101.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498355" y="1628800"/>
            <a:ext cx="53140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Madarak</a:t>
            </a:r>
            <a:endParaRPr lang="hu-H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763688" y="2996952"/>
            <a:ext cx="5224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Helyes válasz </a:t>
            </a:r>
            <a:endParaRPr lang="hu-H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Mosolygó arc 5"/>
          <p:cNvSpPr/>
          <p:nvPr/>
        </p:nvSpPr>
        <p:spPr>
          <a:xfrm>
            <a:off x="7020272" y="2924944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4" name="Akciógomb: Vissza vagy Előző 3">
            <a:hlinkClick r:id="rId2" action="ppaction://hlinksldjump" highlightClick="1"/>
          </p:cNvPr>
          <p:cNvSpPr/>
          <p:nvPr/>
        </p:nvSpPr>
        <p:spPr>
          <a:xfrm>
            <a:off x="395536" y="5805264"/>
            <a:ext cx="79208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139286" y="2967335"/>
            <a:ext cx="4865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Rossz válasz </a:t>
            </a:r>
            <a:endParaRPr lang="hu-H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Mosolygó arc 4"/>
          <p:cNvSpPr/>
          <p:nvPr/>
        </p:nvSpPr>
        <p:spPr>
          <a:xfrm>
            <a:off x="6876256" y="2780928"/>
            <a:ext cx="864096" cy="936104"/>
          </a:xfrm>
          <a:prstGeom prst="smileyFace">
            <a:avLst>
              <a:gd name="adj" fmla="val -46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Vissza vagy Előző 5">
            <a:hlinkClick r:id="rId2" action="ppaction://hlinksldjump" highlightClick="1"/>
          </p:cNvPr>
          <p:cNvSpPr/>
          <p:nvPr/>
        </p:nvSpPr>
        <p:spPr>
          <a:xfrm>
            <a:off x="467544" y="5949280"/>
            <a:ext cx="79208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Kezdő dia 6">
            <a:hlinkClick r:id="rId3" action="ppaction://hlinksldjump" highlightClick="1"/>
          </p:cNvPr>
          <p:cNvSpPr/>
          <p:nvPr/>
        </p:nvSpPr>
        <p:spPr>
          <a:xfrm>
            <a:off x="6444208" y="5877272"/>
            <a:ext cx="1224136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2915816" y="6165304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002060"/>
                </a:solidFill>
              </a:rPr>
              <a:t>Ha minden kérdésre válaszoltál, lapozz tovább!</a:t>
            </a:r>
            <a:endParaRPr lang="hu-H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u="sng" dirty="0" smtClean="0">
                <a:hlinkClick r:id="rId2"/>
              </a:rPr>
              <a:t>https://hu.wikipedia.org/wiki/Feh%C3%A9r_g%C3%B3lya</a:t>
            </a:r>
            <a:endParaRPr lang="hu-HU" u="sng" dirty="0" smtClean="0"/>
          </a:p>
          <a:p>
            <a:r>
              <a:rPr lang="hu-HU" dirty="0" smtClean="0">
                <a:hlinkClick r:id="rId3"/>
              </a:rPr>
              <a:t>https://hu.wikipedia.org/wiki/Sz%C3%A9ncinege</a:t>
            </a:r>
            <a:endParaRPr lang="hu-HU" dirty="0" smtClean="0"/>
          </a:p>
          <a:p>
            <a:r>
              <a:rPr lang="hu-HU" dirty="0" smtClean="0">
                <a:hlinkClick r:id="rId4"/>
              </a:rPr>
              <a:t>https://hu.wikipedia.org/wiki/Gyurgyalag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>
                <a:hlinkClick r:id="rId5"/>
              </a:rPr>
              <a:t>https://hu.wikipedia.org/wiki/Erdei_szalonka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95536" y="548680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accent1"/>
                </a:solidFill>
              </a:rPr>
              <a:t>Források: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611560" y="1988840"/>
            <a:ext cx="72056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Köszönöm a figyelmet!</a:t>
            </a:r>
            <a:endParaRPr lang="hu-H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Mosolygó arc 6"/>
          <p:cNvSpPr/>
          <p:nvPr/>
        </p:nvSpPr>
        <p:spPr>
          <a:xfrm>
            <a:off x="6948264" y="2852936"/>
            <a:ext cx="792088" cy="792088"/>
          </a:xfrm>
          <a:prstGeom prst="smileyFac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55576" y="908720"/>
            <a:ext cx="73093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Szeretném megmutatni nektek a madarak világát, ahol lakom.</a:t>
            </a:r>
            <a:endParaRPr lang="hu-H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23528" y="2996952"/>
            <a:ext cx="835292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Gyúró a Szent László-patak mellett terül el,</a:t>
            </a:r>
            <a:r>
              <a:rPr lang="hu-H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tooltip="Budapest"/>
              </a:rPr>
              <a:t> </a:t>
            </a:r>
            <a:r>
              <a:rPr lang="hu-H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Budapestről az M7-es autópályán közelíthető meg.</a:t>
            </a:r>
            <a:endParaRPr lang="hu-H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iranymagyarorszag.hu/kepek/kep/huge/307876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9336" y="1971666"/>
            <a:ext cx="2807785" cy="3705251"/>
          </a:xfrm>
          <a:prstGeom prst="rect">
            <a:avLst/>
          </a:prstGeom>
          <a:noFill/>
        </p:spPr>
      </p:pic>
      <p:pic>
        <p:nvPicPr>
          <p:cNvPr id="12290" name="Picture 2" descr="http://www.volgyvidek.hu/cms_images/X-20100618170453406_536x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3958">
            <a:off x="686397" y="243592"/>
            <a:ext cx="3031435" cy="2771275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2924944"/>
            <a:ext cx="32038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Evangélikus templom</a:t>
            </a:r>
            <a:endParaRPr lang="hu-HU" sz="28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292" name="Picture 4" descr="http://www.pecatavak.hu/H_Images/206/gyuroi_horgaszto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01311">
            <a:off x="5336439" y="500614"/>
            <a:ext cx="3011488" cy="2258616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6321705" y="2996952"/>
            <a:ext cx="19944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Horgász-tó</a:t>
            </a:r>
            <a:endParaRPr lang="hu-HU" sz="28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059832" y="116632"/>
            <a:ext cx="2980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Gyúró</a:t>
            </a:r>
            <a:endParaRPr lang="hu-H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347863" y="5661248"/>
            <a:ext cx="24336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Szökőkút</a:t>
            </a:r>
            <a:endParaRPr lang="hu-H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6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 descr="góly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420407">
            <a:off x="539552" y="1268760"/>
            <a:ext cx="1584176" cy="2497223"/>
          </a:xfrm>
        </p:spPr>
      </p:pic>
      <p:sp>
        <p:nvSpPr>
          <p:cNvPr id="10" name="Téglalap 9"/>
          <p:cNvSpPr/>
          <p:nvPr/>
        </p:nvSpPr>
        <p:spPr>
          <a:xfrm rot="20982288">
            <a:off x="4525287" y="2704016"/>
            <a:ext cx="4032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Gyurgyalag</a:t>
            </a:r>
            <a:endParaRPr lang="hu-H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42603" y="116632"/>
            <a:ext cx="7500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Védett madarak</a:t>
            </a:r>
            <a:endParaRPr lang="hu-H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07504" y="3789040"/>
            <a:ext cx="19720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gólya</a:t>
            </a:r>
            <a:endParaRPr lang="hu-H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1508" name="Picture 4" descr="http://pctrs.network.hu/clubpicture/1/7/8/9/_/zuzmara_cinege_1789475_511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5162">
            <a:off x="5306577" y="3513538"/>
            <a:ext cx="2160240" cy="1620180"/>
          </a:xfrm>
          <a:prstGeom prst="rect">
            <a:avLst/>
          </a:prstGeom>
          <a:noFill/>
        </p:spPr>
      </p:pic>
      <p:sp>
        <p:nvSpPr>
          <p:cNvPr id="15" name="Téglalap 14"/>
          <p:cNvSpPr/>
          <p:nvPr/>
        </p:nvSpPr>
        <p:spPr>
          <a:xfrm rot="810553">
            <a:off x="4734896" y="5401882"/>
            <a:ext cx="35645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Széncinege</a:t>
            </a:r>
            <a:endParaRPr lang="hu-H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42" name="Picture 2" descr="Gyurgya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18913">
            <a:off x="4330272" y="1170492"/>
            <a:ext cx="1785347" cy="1805948"/>
          </a:xfrm>
          <a:prstGeom prst="rect">
            <a:avLst/>
          </a:prstGeom>
          <a:noFill/>
        </p:spPr>
      </p:pic>
      <p:pic>
        <p:nvPicPr>
          <p:cNvPr id="2" name="Picture 2" descr="http://rewrite.origos.hu/s/img/i/1104/20110413erdeisz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3673">
            <a:off x="2266546" y="3442835"/>
            <a:ext cx="2498250" cy="2088232"/>
          </a:xfrm>
          <a:prstGeom prst="rect">
            <a:avLst/>
          </a:prstGeom>
          <a:noFill/>
        </p:spPr>
      </p:pic>
      <p:sp>
        <p:nvSpPr>
          <p:cNvPr id="12" name="Téglalap 11"/>
          <p:cNvSpPr/>
          <p:nvPr/>
        </p:nvSpPr>
        <p:spPr>
          <a:xfrm>
            <a:off x="1475656" y="5517232"/>
            <a:ext cx="30243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Erdei szalonka</a:t>
            </a:r>
            <a:endParaRPr lang="hu-H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51520" y="1412776"/>
            <a:ext cx="8424936" cy="4248472"/>
          </a:xfrm>
          <a:prstGeom prst="rect">
            <a:avLst/>
          </a:prstGeom>
        </p:spPr>
        <p:txBody>
          <a:bodyPr wrap="square">
            <a:prstTxWarp prst="textFadeRight">
              <a:avLst/>
            </a:prstTxWarp>
            <a:spAutoFit/>
          </a:bodyPr>
          <a:lstStyle/>
          <a:p>
            <a:pPr algn="just"/>
            <a:r>
              <a:rPr lang="hu-HU" dirty="0" smtClean="0">
                <a:solidFill>
                  <a:srgbClr val="000099"/>
                </a:solidFill>
              </a:rPr>
              <a:t>Szinte egész Európában (kivéve Skandináviát, a Brit-szigeteket és Olaszországot), Észak-Afrikában és Kis-Ázsiában elterjedt. Elsősorban a sík- és dombvidékek madara, a 250 m tengerszint feletti magasság alatti területeken mindenhol előfordul. Augusztus közepén már csapatokba verődnek, de csak szeptember közepén indulnak el vándorútjukra. A Szahara felett átrepülve egészen Dél-Afrikáig eljuthatnak. A telet Afrikában töltik, majd a megfelelő időben visszaindulva március végén jelennek meg hazánkban.</a:t>
            </a:r>
            <a:endParaRPr lang="hu-HU" dirty="0">
              <a:solidFill>
                <a:srgbClr val="000099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915816" y="332656"/>
            <a:ext cx="2864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Gólya</a:t>
            </a:r>
            <a:endParaRPr lang="hu-H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 descr="http://www.haziallat.hu/upload/4/article/5021/feher-goly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653136"/>
            <a:ext cx="2448272" cy="1865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www.nyest.hu/media/feher-golya-magyarorszagot-jelkepez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3124">
            <a:off x="746873" y="233609"/>
            <a:ext cx="1864766" cy="1241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s://upload.wikimedia.org/wikipedia/commons/thumb/d/d4/Ciconia_ciconia_%28aka%29.jpg/260px-Ciconia_ciconia_%28aka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92262">
            <a:off x="6716405" y="302263"/>
            <a:ext cx="1491127" cy="196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http://www.kisallatorvos.hu/image/450x338/1067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797152"/>
            <a:ext cx="2520280" cy="189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691680" y="2636912"/>
            <a:ext cx="5166320" cy="218434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prstTxWarp prst="textDeflateInflateDeflate">
              <a:avLst/>
            </a:prstTxWarp>
            <a:spAutoFit/>
          </a:bodyPr>
          <a:lstStyle/>
          <a:p>
            <a:r>
              <a:rPr lang="hu-H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 </a:t>
            </a:r>
            <a:r>
              <a:rPr lang="hu-H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gyurgyalag</a:t>
            </a:r>
            <a:r>
              <a:rPr lang="hu-H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a madarak osztályának a szalakótaalakúak rendjébe, ezen belül a gyurgyalagfélék családjába tartozó faj. A Magyar Madártani és Természetvédelmi Egyesület 1979-ben és 2013-ban „Az év madarává” választotta.</a:t>
            </a:r>
            <a:endParaRPr lang="hu-H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625575" y="836712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Gyurgyalag</a:t>
            </a:r>
            <a:endParaRPr lang="hu-H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http://www.jaszkunnatura.hu/media/images/gyurgyalag/watermark/gyurgyalag_na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39173">
            <a:off x="6860734" y="1605780"/>
            <a:ext cx="1998879" cy="1631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www.ligneum.hu/assets/Gyurgya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07901">
            <a:off x="6517050" y="4631934"/>
            <a:ext cx="2071170" cy="1183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://www.kudich.com/wp-content/uploads/259-KUDICH-ZSIRMON-Photograph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48747">
            <a:off x="205398" y="1348575"/>
            <a:ext cx="1833404" cy="1438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http://puzzle-net.hu/kepek/kepek203/20130614215103-1664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869160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2" name="Picture 10" descr="http://img01.imgfotokritik.com/fk_new/lowres/5/7/4/57451/1213794-ari-kusu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48409">
            <a:off x="352936" y="4682544"/>
            <a:ext cx="1802904" cy="1802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835696" y="188640"/>
            <a:ext cx="5262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Széncinege</a:t>
            </a:r>
            <a:endParaRPr lang="hu-H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115616" y="1844824"/>
            <a:ext cx="6966520" cy="29523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prstTxWarp prst="textWave4">
              <a:avLst>
                <a:gd name="adj1" fmla="val 6250"/>
                <a:gd name="adj2" fmla="val 530"/>
              </a:avLst>
            </a:prstTxWarp>
            <a:spAutoFit/>
          </a:bodyPr>
          <a:lstStyle/>
          <a:p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</a:rPr>
              <a:t>Élőhelye kiterjed Európa nagy részére, Közép- és Észak-Ázsiára, valamint Észak-Afrika egyes részeire, ahol általában véve bármilyen összetételű erdőségben képes megtelepedni. A legtöbb széncinege nem vándormadár. Kizárólag a nagyon hideg, kemény telek elől vándorolnak el. </a:t>
            </a:r>
            <a:endParaRPr lang="hu-H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 descr="http://termeszettar.hu/anyagok/cinke/9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61438">
            <a:off x="7186520" y="279222"/>
            <a:ext cx="1803232" cy="120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www.hollosifoto.extra.hu/tools/imgs/big_images/album7/_MG_6270np_solaweb_sz__ncine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83248">
            <a:off x="161777" y="496952"/>
            <a:ext cx="1726958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www.mme.hu/sites/default/files/styles/520xmagassag/public/field/image/52546760086c9_szencinege_eteto_orban_zoltan_0011.jpg?itok=_a0uUe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941168"/>
            <a:ext cx="2592288" cy="172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http://kertinfo.hu/wp-content/uploads/bird-205349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013176"/>
            <a:ext cx="2383273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8" name="Picture 10" descr="http://adand.hu/wp-content/uploads/2011/03/szencink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869160"/>
            <a:ext cx="138465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971600" y="188640"/>
            <a:ext cx="7077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Erdei szalonka</a:t>
            </a:r>
            <a:endParaRPr lang="hu-H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971600" y="1772816"/>
            <a:ext cx="6984776" cy="369331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hu-HU" dirty="0" smtClean="0">
                <a:solidFill>
                  <a:srgbClr val="FFFF00"/>
                </a:solidFill>
                <a:latin typeface="Arial Rounded MT Bold" pitchFamily="34" charset="0"/>
              </a:rPr>
              <a:t>Barnás, sárgás foltos tollruhája kiváló </a:t>
            </a:r>
            <a:r>
              <a:rPr lang="hu-HU" dirty="0" err="1" smtClean="0">
                <a:solidFill>
                  <a:srgbClr val="FFFF00"/>
                </a:solidFill>
                <a:latin typeface="Arial Rounded MT Bold" pitchFamily="34" charset="0"/>
              </a:rPr>
              <a:t>rejtőszínt</a:t>
            </a:r>
            <a:r>
              <a:rPr lang="hu-HU" dirty="0" smtClean="0">
                <a:solidFill>
                  <a:srgbClr val="FFFF00"/>
                </a:solidFill>
                <a:latin typeface="Arial Rounded MT Bold" pitchFamily="34" charset="0"/>
              </a:rPr>
              <a:t> biztosít környezetében. Az erdei szalonka szeme a fejlődés folyamán fokozatosan a feje tetejére és oldalra került. A szalonka gyakorlatilag úgy is tud nézni, hogy a tarkóján van a szeme. Ezért nem könnyű meglepni a földön tartózkodó szalonkát. Miközben járkál és kis rovarokat szed fel a földről, vagy csőrével a földet túrja férgek után, hátrafelé és előre egyaránt lát. Az erdei szalonka csőre alkalmas arra, hogy megfogja vele a férgeket a földben. A csőrében levő tapintótestecskék segítenek megtalálni a zsákmányt. Amikor a jelzés eljutott az agyba, kinyílik a csőr hegyi része, körbefogja a férget és bekapja anélkül, hogy kivenné a csőrét a földből.</a:t>
            </a:r>
            <a:endParaRPr lang="hu-HU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6146" name="Picture 2" descr="http://www.tankonyvtar.hu/hu/tartalom/tamop425/2011_0001_521_Vadaszati-allattan/kepek/23-k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89848"/>
            <a:ext cx="204684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birding.hu/images/galeria/ga/ga_064952-7d1a6fd25c75b688adbc5c4e16ce2b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556170"/>
            <a:ext cx="1944216" cy="1301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ttp://www.vadaszapro.net/hir_kepek/20130909113216_13244289191669579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433788"/>
            <a:ext cx="2141671" cy="1424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http://vs.hu/wp-content/uploads/2014/02/flickr_jason_thompson_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31093">
            <a:off x="7847197" y="880510"/>
            <a:ext cx="1370897" cy="913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6" name="Picture 12" descr="http://www.vadasztarsadalom.hu/files/k%C3%A9pek2/2010_03_10-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79236" flipH="1">
            <a:off x="-92046" y="758879"/>
            <a:ext cx="1986014" cy="1013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kciógomb: Kezdő dia 25">
            <a:hlinkClick r:id="rId2" action="ppaction://hlinksldjump" highlightClick="1"/>
          </p:cNvPr>
          <p:cNvSpPr/>
          <p:nvPr/>
        </p:nvSpPr>
        <p:spPr>
          <a:xfrm>
            <a:off x="6156176" y="5949280"/>
            <a:ext cx="1224136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51520" y="54868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    </a:t>
            </a:r>
            <a:r>
              <a:rPr lang="hu-HU" sz="2800" b="1" i="1" dirty="0" smtClean="0">
                <a:solidFill>
                  <a:schemeClr val="accent1"/>
                </a:solidFill>
              </a:rPr>
              <a:t>KÉRDÉSEK:</a:t>
            </a:r>
            <a:endParaRPr lang="hu-HU" sz="2800" b="1" i="1" dirty="0">
              <a:solidFill>
                <a:schemeClr val="accent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835696" y="1196752"/>
            <a:ext cx="4104456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u-HU" sz="2000" dirty="0" smtClean="0"/>
              <a:t>Hol található Gyúró?</a:t>
            </a:r>
            <a:br>
              <a:rPr lang="hu-HU" sz="2000" dirty="0" smtClean="0"/>
            </a:br>
            <a:r>
              <a:rPr lang="hu-HU" sz="2000" dirty="0" smtClean="0"/>
              <a:t>Tordas közelében</a:t>
            </a:r>
          </a:p>
          <a:p>
            <a:pPr algn="ctr"/>
            <a:r>
              <a:rPr lang="hu-HU" sz="2000" dirty="0" smtClean="0"/>
              <a:t>Martonvásár közelében</a:t>
            </a:r>
          </a:p>
          <a:p>
            <a:pPr algn="ctr"/>
            <a:endParaRPr lang="hu-H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3059832" y="2420888"/>
            <a:ext cx="460895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Melyik patak mellet terül Gyúró?</a:t>
            </a:r>
          </a:p>
          <a:p>
            <a:pPr algn="ctr"/>
            <a:r>
              <a:rPr lang="hu-H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Horgásztó</a:t>
            </a:r>
          </a:p>
          <a:p>
            <a:pPr algn="ctr"/>
            <a:endParaRPr lang="hu-H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Akciógomb: Súgó 17">
            <a:hlinkClick r:id="rId3" action="ppaction://hlinksldjump" highlightClick="1"/>
          </p:cNvPr>
          <p:cNvSpPr/>
          <p:nvPr/>
        </p:nvSpPr>
        <p:spPr>
          <a:xfrm>
            <a:off x="3707904" y="3140968"/>
            <a:ext cx="288032" cy="28803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Akciógomb: Súgó 12">
            <a:hlinkClick r:id="rId3" action="ppaction://hlinksldjump" highlightClick="1"/>
          </p:cNvPr>
          <p:cNvSpPr/>
          <p:nvPr/>
        </p:nvSpPr>
        <p:spPr>
          <a:xfrm>
            <a:off x="2483768" y="1556792"/>
            <a:ext cx="288032" cy="28803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Akciógomb: Súgó 14">
            <a:hlinkClick r:id="rId4" action="ppaction://hlinksldjump" highlightClick="1"/>
          </p:cNvPr>
          <p:cNvSpPr/>
          <p:nvPr/>
        </p:nvSpPr>
        <p:spPr>
          <a:xfrm>
            <a:off x="2123728" y="1844824"/>
            <a:ext cx="288032" cy="28803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Akciógomb: Súgó 15">
            <a:hlinkClick r:id="rId4" action="ppaction://hlinksldjump" highlightClick="1"/>
          </p:cNvPr>
          <p:cNvSpPr/>
          <p:nvPr/>
        </p:nvSpPr>
        <p:spPr>
          <a:xfrm>
            <a:off x="4355976" y="2780928"/>
            <a:ext cx="288032" cy="28803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-213096" y="3573016"/>
            <a:ext cx="7518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Milyen védett madarat lehet találni?</a:t>
            </a:r>
          </a:p>
          <a:p>
            <a:pPr algn="ctr"/>
            <a:r>
              <a:rPr lang="hu-HU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Baromfi,veréb, galamb</a:t>
            </a:r>
          </a:p>
          <a:p>
            <a:pPr algn="ctr"/>
            <a:r>
              <a:rPr lang="hu-HU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Gólya, széncinege, erdei szalonka, gyurgyalag</a:t>
            </a:r>
            <a:endParaRPr lang="hu-HU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Akciógomb: Súgó 21">
            <a:hlinkClick r:id="rId4" action="ppaction://hlinksldjump" highlightClick="1"/>
          </p:cNvPr>
          <p:cNvSpPr/>
          <p:nvPr/>
        </p:nvSpPr>
        <p:spPr>
          <a:xfrm>
            <a:off x="1691680" y="3933056"/>
            <a:ext cx="216024" cy="21602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Akciógomb: Súgó 22">
            <a:hlinkClick r:id="rId3" action="ppaction://hlinksldjump" highlightClick="1"/>
          </p:cNvPr>
          <p:cNvSpPr/>
          <p:nvPr/>
        </p:nvSpPr>
        <p:spPr>
          <a:xfrm>
            <a:off x="251520" y="4149080"/>
            <a:ext cx="251520" cy="28803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2105968" y="4509120"/>
            <a:ext cx="633218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Melyik megyében fekszik Gyúró?</a:t>
            </a:r>
          </a:p>
          <a:p>
            <a:pPr algn="ctr"/>
            <a:r>
              <a:rPr lang="hu-H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Pest megyében</a:t>
            </a:r>
          </a:p>
          <a:p>
            <a:pPr algn="ctr"/>
            <a:r>
              <a:rPr lang="hu-H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Fejér megyében</a:t>
            </a:r>
            <a:endParaRPr lang="hu-H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Akciógomb: Súgó 13">
            <a:hlinkClick r:id="rId3" action="ppaction://hlinksldjump" highlightClick="1"/>
          </p:cNvPr>
          <p:cNvSpPr/>
          <p:nvPr/>
        </p:nvSpPr>
        <p:spPr>
          <a:xfrm>
            <a:off x="3347864" y="5517232"/>
            <a:ext cx="360040" cy="28803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Akciógomb: Súgó 18">
            <a:hlinkClick r:id="rId4" action="ppaction://hlinksldjump" highlightClick="1"/>
          </p:cNvPr>
          <p:cNvSpPr/>
          <p:nvPr/>
        </p:nvSpPr>
        <p:spPr>
          <a:xfrm>
            <a:off x="3491880" y="5085184"/>
            <a:ext cx="288032" cy="28803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doboz 24"/>
          <p:cNvSpPr txBox="1"/>
          <p:nvPr/>
        </p:nvSpPr>
        <p:spPr>
          <a:xfrm>
            <a:off x="2555776" y="6309320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002060"/>
                </a:solidFill>
              </a:rPr>
              <a:t>Ha minden kérdésre válaszoltál, lapozz tovább!</a:t>
            </a:r>
            <a:endParaRPr lang="hu-HU" sz="1400" dirty="0">
              <a:solidFill>
                <a:srgbClr val="002060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3995936" y="3068960"/>
            <a:ext cx="2451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Szent László-patak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Egyéni 1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537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308</TotalTime>
  <Words>396</Words>
  <Application>Microsoft Office PowerPoint</Application>
  <PresentationFormat>Diavetítés a képernyőre (4:3 oldalarány)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Loggia</vt:lpstr>
      <vt:lpstr> Károly Márk 7.A Felkészítő tanár: Salamon Róza Dr. Török Béla Általános Iskola 1142 Budapest, Rákospatak utca 101. 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Madarak Károly Márk Felkészitő tanár: Salamon Róza Dr. Török Béla Ált. Isk. 1142 Budapest Rákospatak utca 101</dc:title>
  <dc:creator>4.b</dc:creator>
  <cp:lastModifiedBy>5.a</cp:lastModifiedBy>
  <cp:revision>40</cp:revision>
  <dcterms:created xsi:type="dcterms:W3CDTF">2016-01-13T14:18:03Z</dcterms:created>
  <dcterms:modified xsi:type="dcterms:W3CDTF">2016-01-27T09:47:15Z</dcterms:modified>
</cp:coreProperties>
</file>