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0" r:id="rId6"/>
    <p:sldId id="269" r:id="rId7"/>
    <p:sldId id="260" r:id="rId8"/>
    <p:sldId id="261" r:id="rId9"/>
    <p:sldId id="262" r:id="rId10"/>
    <p:sldId id="264" r:id="rId11"/>
    <p:sldId id="265" r:id="rId12"/>
    <p:sldId id="266" r:id="rId13"/>
    <p:sldId id="272" r:id="rId14"/>
    <p:sldId id="273" r:id="rId15"/>
    <p:sldId id="274" r:id="rId16"/>
    <p:sldId id="276" r:id="rId17"/>
    <p:sldId id="277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07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50C9E-0EBA-4116-BDD1-025488ED4956}" type="datetimeFigureOut">
              <a:rPr lang="hu-HU" smtClean="0"/>
              <a:pPr/>
              <a:t>2016.01.27.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5A1B7-9589-45F4-8C83-B39C8E435E9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35CA-DB20-4778-BD7F-5D184520F9DD}" type="datetimeFigureOut">
              <a:rPr lang="hu-HU" smtClean="0"/>
              <a:pPr/>
              <a:t>2016.01.27.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F223-1A71-42F5-9A6C-5855FD3375D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35CA-DB20-4778-BD7F-5D184520F9DD}" type="datetimeFigureOut">
              <a:rPr lang="hu-HU" smtClean="0"/>
              <a:pPr/>
              <a:t>2016.01.27.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F223-1A71-42F5-9A6C-5855FD3375D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35CA-DB20-4778-BD7F-5D184520F9DD}" type="datetimeFigureOut">
              <a:rPr lang="hu-HU" smtClean="0"/>
              <a:pPr/>
              <a:t>2016.01.27.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F223-1A71-42F5-9A6C-5855FD3375D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35CA-DB20-4778-BD7F-5D184520F9DD}" type="datetimeFigureOut">
              <a:rPr lang="hu-HU" smtClean="0"/>
              <a:pPr/>
              <a:t>2016.01.27.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F223-1A71-42F5-9A6C-5855FD3375D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35CA-DB20-4778-BD7F-5D184520F9DD}" type="datetimeFigureOut">
              <a:rPr lang="hu-HU" smtClean="0"/>
              <a:pPr/>
              <a:t>2016.01.27.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F223-1A71-42F5-9A6C-5855FD3375D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35CA-DB20-4778-BD7F-5D184520F9DD}" type="datetimeFigureOut">
              <a:rPr lang="hu-HU" smtClean="0"/>
              <a:pPr/>
              <a:t>2016.01.27.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F223-1A71-42F5-9A6C-5855FD3375D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35CA-DB20-4778-BD7F-5D184520F9DD}" type="datetimeFigureOut">
              <a:rPr lang="hu-HU" smtClean="0"/>
              <a:pPr/>
              <a:t>2016.01.27.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F223-1A71-42F5-9A6C-5855FD3375D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35CA-DB20-4778-BD7F-5D184520F9DD}" type="datetimeFigureOut">
              <a:rPr lang="hu-HU" smtClean="0"/>
              <a:pPr/>
              <a:t>2016.01.27.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13F223-1A71-42F5-9A6C-5855FD3375D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35CA-DB20-4778-BD7F-5D184520F9DD}" type="datetimeFigureOut">
              <a:rPr lang="hu-HU" smtClean="0"/>
              <a:pPr/>
              <a:t>2016.01.27.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F223-1A71-42F5-9A6C-5855FD3375D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35CA-DB20-4778-BD7F-5D184520F9DD}" type="datetimeFigureOut">
              <a:rPr lang="hu-HU" smtClean="0"/>
              <a:pPr/>
              <a:t>2016.01.27.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813F223-1A71-42F5-9A6C-5855FD3375D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5E735CA-DB20-4778-BD7F-5D184520F9DD}" type="datetimeFigureOut">
              <a:rPr lang="hu-HU" smtClean="0"/>
              <a:pPr/>
              <a:t>2016.01.27.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3F223-1A71-42F5-9A6C-5855FD3375D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abadkézi sokszög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zabadkézi sokszög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5E735CA-DB20-4778-BD7F-5D184520F9DD}" type="datetimeFigureOut">
              <a:rPr lang="hu-HU" smtClean="0"/>
              <a:pPr/>
              <a:t>2016.01.27.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813F223-1A71-42F5-9A6C-5855FD3375D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7csoda.zoldszekely.ro/hu/p7/borzonti-nyires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György-Ambrus Bernadett 7.a</a:t>
            </a:r>
          </a:p>
          <a:p>
            <a:r>
              <a:rPr lang="hu-HU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Felkészítő tanár neve: Salamon Róza</a:t>
            </a:r>
          </a:p>
          <a:p>
            <a:r>
              <a:rPr lang="hu-HU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Dr.Török</a:t>
            </a:r>
            <a:r>
              <a:rPr lang="hu-HU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Béla Általános Iskola </a:t>
            </a:r>
          </a:p>
          <a:p>
            <a:r>
              <a:rPr lang="hu-HU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1142 Budapest, </a:t>
            </a:r>
            <a:r>
              <a:rPr lang="hu-HU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Rákospatak</a:t>
            </a:r>
            <a:r>
              <a:rPr lang="hu-HU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utca 101</a:t>
            </a:r>
            <a:r>
              <a:rPr lang="hu-HU" dirty="0" smtClean="0"/>
              <a:t>.</a:t>
            </a:r>
          </a:p>
        </p:txBody>
      </p:sp>
      <p:sp>
        <p:nvSpPr>
          <p:cNvPr id="6" name="Téglalap 5"/>
          <p:cNvSpPr/>
          <p:nvPr/>
        </p:nvSpPr>
        <p:spPr>
          <a:xfrm>
            <a:off x="371188" y="4077072"/>
            <a:ext cx="83215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Környezetünk</a:t>
            </a:r>
            <a:r>
              <a:rPr lang="hu-H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hu-H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élővilága</a:t>
            </a:r>
            <a:endParaRPr lang="hu-H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39903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u-H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			</a:t>
            </a:r>
            <a:r>
              <a:rPr lang="hu-H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hu-H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halak</a:t>
            </a:r>
            <a:endParaRPr lang="hu-H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ell MT" pitchFamily="18" charset="0"/>
            </a:endParaRPr>
          </a:p>
        </p:txBody>
      </p:sp>
      <p:pic>
        <p:nvPicPr>
          <p:cNvPr id="5122" name="Picture 2" descr="C:\Users\4.b\Desktop\rózsásmár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3463477" cy="2071489"/>
          </a:xfrm>
          <a:prstGeom prst="rect">
            <a:avLst/>
          </a:prstGeom>
          <a:noFill/>
        </p:spPr>
      </p:pic>
      <p:pic>
        <p:nvPicPr>
          <p:cNvPr id="5123" name="Picture 3" descr="C:\Users\4.b\Desktop\Penzes-per_image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76672"/>
            <a:ext cx="2655355" cy="2664296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2028233" y="4653136"/>
            <a:ext cx="2840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u-HU" sz="28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 </a:t>
            </a:r>
            <a:endParaRPr lang="hu-H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228184" y="3429000"/>
            <a:ext cx="24561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Pénzes </a:t>
            </a:r>
            <a:r>
              <a:rPr lang="hu-HU" sz="2800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pér</a:t>
            </a:r>
            <a:endParaRPr lang="hu-H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95536" y="3501008"/>
            <a:ext cx="31181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28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Rózsás márna</a:t>
            </a:r>
            <a:endParaRPr lang="hu-H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4.b\Desktop\310px-Barbuspeteny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21088"/>
            <a:ext cx="2192338" cy="1285924"/>
          </a:xfrm>
          <a:prstGeom prst="rect">
            <a:avLst/>
          </a:prstGeom>
          <a:noFill/>
        </p:spPr>
      </p:pic>
      <p:sp>
        <p:nvSpPr>
          <p:cNvPr id="13" name="Téglalap 12"/>
          <p:cNvSpPr/>
          <p:nvPr/>
        </p:nvSpPr>
        <p:spPr>
          <a:xfrm>
            <a:off x="251520" y="5949280"/>
            <a:ext cx="31566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petényi márna</a:t>
            </a:r>
            <a:endParaRPr lang="hu-H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 descr="C:\Users\4.b\Desktop\szivarvanyos-pisztrang_4x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221088"/>
            <a:ext cx="2159658" cy="1296144"/>
          </a:xfrm>
          <a:prstGeom prst="rect">
            <a:avLst/>
          </a:prstGeom>
          <a:noFill/>
        </p:spPr>
      </p:pic>
      <p:sp>
        <p:nvSpPr>
          <p:cNvPr id="16" name="Téglalap 15"/>
          <p:cNvSpPr/>
          <p:nvPr/>
        </p:nvSpPr>
        <p:spPr>
          <a:xfrm>
            <a:off x="3707904" y="5877272"/>
            <a:ext cx="51827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szivárványos pisztráng</a:t>
            </a:r>
            <a:endParaRPr lang="hu-H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0" y="764704"/>
            <a:ext cx="90286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Románia - Erdély - </a:t>
            </a:r>
            <a:r>
              <a:rPr lang="hu-HU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Borzont</a:t>
            </a:r>
            <a:r>
              <a:rPr lang="hu-H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- Hargita megye</a:t>
            </a:r>
            <a:endParaRPr lang="hu-H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39552" y="206084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hu-HU" sz="2000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hu-HU" sz="2000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 természet védelme mindannyiunk törvényben előírt kötelessége. A fajokat csakis élőhelyeikkel együtt lehet megvédeni, azaz biztosítani azt, hogy ne haljanak ki adott területről. Hargita megye és a Székelyföld szerencsés adottságú térség a természeti szépségek tekintetében.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83568" y="2348880"/>
            <a:ext cx="6858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1.Ne térjünk le a kijelölt útvonalakról!</a:t>
            </a:r>
            <a:endParaRPr lang="hu-HU" sz="20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hu-HU" sz="2000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2.Ne hagyjunk szemetet magunk után!</a:t>
            </a:r>
            <a:endParaRPr lang="hu-HU" sz="20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hu-HU" sz="2000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3.Ne hangoskodjunk, ne használjunk kihangosított rádiómagnókat!</a:t>
            </a:r>
            <a:endParaRPr lang="hu-HU" sz="20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hu-HU" sz="2000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4. Ne szakítsuk le főleg a védett növényeket!</a:t>
            </a:r>
            <a:endParaRPr lang="hu-HU" sz="20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hu-HU" sz="2000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5. Csak kijelölt helyeken táborozzunk sátorral!</a:t>
            </a:r>
            <a:endParaRPr lang="hu-HU" sz="20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hu-HU" sz="2000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6.Csak kijelölt helyeken rakjunk tüzet, gondoskodjunk a tűz teljes eloltásáról!</a:t>
            </a:r>
            <a:endParaRPr lang="hu-HU" sz="20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hu-HU" sz="2000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7.Ne dobjunk el égő cigarettavéget!</a:t>
            </a:r>
            <a:endParaRPr lang="hu-HU" sz="20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hu-HU" sz="2000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8.Ne zavarjuk meg embertársainkat !</a:t>
            </a:r>
            <a:endParaRPr lang="hu-HU" sz="20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83568" y="692696"/>
            <a:ext cx="734481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 látogatók számára néhány hasznos tanács </a:t>
            </a:r>
          </a:p>
          <a:p>
            <a:pPr algn="ctr"/>
            <a:r>
              <a:rPr lang="hu-H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 természetvédelmi területeken:</a:t>
            </a:r>
            <a:endParaRPr lang="hu-H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kciógomb: Információ 11">
            <a:hlinkClick r:id="rId2" action="ppaction://hlinksldjump" highlightClick="1"/>
          </p:cNvPr>
          <p:cNvSpPr/>
          <p:nvPr/>
        </p:nvSpPr>
        <p:spPr>
          <a:xfrm>
            <a:off x="6228184" y="5589240"/>
            <a:ext cx="1512168" cy="108012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620688"/>
            <a:ext cx="7467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Hol található a </a:t>
            </a:r>
            <a:r>
              <a:rPr lang="hu-HU" sz="2400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Borzont</a:t>
            </a:r>
            <a:r>
              <a:rPr lang="hu-HU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?</a:t>
            </a:r>
          </a:p>
          <a:p>
            <a:pPr>
              <a:buNone/>
            </a:pPr>
            <a:r>
              <a:rPr lang="hu-HU" sz="2400" dirty="0" smtClean="0"/>
              <a:t>  1.Gyergyószentmiklós közelében</a:t>
            </a:r>
          </a:p>
          <a:p>
            <a:pPr>
              <a:buNone/>
            </a:pPr>
            <a:r>
              <a:rPr lang="hu-HU" sz="2400" dirty="0" smtClean="0"/>
              <a:t>  2. Arad közelében</a:t>
            </a:r>
          </a:p>
          <a:p>
            <a:pPr>
              <a:buNone/>
            </a:pPr>
            <a:r>
              <a:rPr lang="hu-HU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Milyen patak völgyében fekszik?</a:t>
            </a:r>
          </a:p>
          <a:p>
            <a:pPr>
              <a:buNone/>
            </a:pPr>
            <a:r>
              <a:rPr lang="hu-HU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hu-HU" sz="2400" dirty="0" smtClean="0"/>
              <a:t>1. Maros</a:t>
            </a:r>
          </a:p>
          <a:p>
            <a:pPr>
              <a:buNone/>
            </a:pPr>
            <a:r>
              <a:rPr lang="hu-HU" sz="2400" dirty="0" smtClean="0"/>
              <a:t>  2. </a:t>
            </a:r>
            <a:r>
              <a:rPr lang="hu-HU" sz="2400" dirty="0" err="1" smtClean="0"/>
              <a:t>Nagy-Borzontpatak</a:t>
            </a:r>
            <a:endParaRPr lang="hu-HU" sz="2400" dirty="0" smtClean="0"/>
          </a:p>
          <a:p>
            <a:pPr>
              <a:buNone/>
            </a:pPr>
            <a:r>
              <a:rPr lang="hu-HU" sz="24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Milyen állatok vannak </a:t>
            </a:r>
            <a:r>
              <a:rPr lang="hu-HU" sz="24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Borzonton</a:t>
            </a:r>
            <a:r>
              <a:rPr lang="hu-HU" sz="24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?</a:t>
            </a:r>
          </a:p>
          <a:p>
            <a:pPr>
              <a:buNone/>
            </a:pPr>
            <a:r>
              <a:rPr lang="hu-HU" sz="24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hu-HU" sz="2400" dirty="0" smtClean="0"/>
              <a:t>1. nyuszt, hermelin, vidra, zöld gyík</a:t>
            </a:r>
          </a:p>
          <a:p>
            <a:pPr>
              <a:buNone/>
            </a:pPr>
            <a:r>
              <a:rPr lang="hu-HU" sz="2400" dirty="0" smtClean="0"/>
              <a:t> 2. fekete gólya, fekete rigó, denevér</a:t>
            </a:r>
          </a:p>
          <a:p>
            <a:pPr marL="493776" indent="-457200">
              <a:buNone/>
            </a:pPr>
            <a:r>
              <a:rPr lang="hu-HU" sz="2400" dirty="0" smtClean="0"/>
              <a:t> </a:t>
            </a:r>
          </a:p>
          <a:p>
            <a:pPr marL="493776" indent="-457200">
              <a:buAutoNum type="arabicPeriod"/>
            </a:pPr>
            <a:endParaRPr lang="hu-HU" sz="2400" dirty="0" smtClean="0"/>
          </a:p>
          <a:p>
            <a:pPr>
              <a:buNone/>
            </a:pPr>
            <a:endParaRPr lang="hu-HU" sz="24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hu-HU" sz="24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0" y="0"/>
            <a:ext cx="21788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KÉRDÉSEK</a:t>
            </a:r>
            <a:endParaRPr lang="hu-HU" sz="1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0" name="Akciógomb: Tovább vagy Következő 29">
            <a:hlinkClick r:id="rId3" action="ppaction://hlinksldjump" highlightClick="1"/>
          </p:cNvPr>
          <p:cNvSpPr/>
          <p:nvPr/>
        </p:nvSpPr>
        <p:spPr>
          <a:xfrm>
            <a:off x="5148064" y="1196752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Akciógomb: Tovább vagy Következő 30">
            <a:hlinkClick r:id="rId4" action="ppaction://hlinksldjump" highlightClick="1"/>
          </p:cNvPr>
          <p:cNvSpPr/>
          <p:nvPr/>
        </p:nvSpPr>
        <p:spPr>
          <a:xfrm>
            <a:off x="3131840" y="1628800"/>
            <a:ext cx="57606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2" name="Akciógomb: Tovább vagy Következő 31">
            <a:hlinkClick r:id="rId3" action="ppaction://hlinksldjump" highlightClick="1"/>
          </p:cNvPr>
          <p:cNvSpPr/>
          <p:nvPr/>
        </p:nvSpPr>
        <p:spPr>
          <a:xfrm>
            <a:off x="3707904" y="2924944"/>
            <a:ext cx="57606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3" name="Akciógomb: Tovább vagy Következő 32">
            <a:hlinkClick r:id="rId4" action="ppaction://hlinksldjump" highlightClick="1"/>
          </p:cNvPr>
          <p:cNvSpPr/>
          <p:nvPr/>
        </p:nvSpPr>
        <p:spPr>
          <a:xfrm>
            <a:off x="2051720" y="2492896"/>
            <a:ext cx="57606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4" name="Akciógomb: Tovább vagy Következő 33">
            <a:hlinkClick r:id="rId3" action="ppaction://hlinksldjump" highlightClick="1"/>
          </p:cNvPr>
          <p:cNvSpPr/>
          <p:nvPr/>
        </p:nvSpPr>
        <p:spPr>
          <a:xfrm>
            <a:off x="5436096" y="3789040"/>
            <a:ext cx="57606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5" name="Akciógomb: Tovább vagy Következő 34">
            <a:hlinkClick r:id="rId4" action="ppaction://hlinksldjump" highlightClick="1"/>
          </p:cNvPr>
          <p:cNvSpPr/>
          <p:nvPr/>
        </p:nvSpPr>
        <p:spPr>
          <a:xfrm>
            <a:off x="5436096" y="4221088"/>
            <a:ext cx="57606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5724128" y="602128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 minden kérdésre válaszoltál,lapozz tovább!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kciógomb: Vissza vagy Előző 5">
            <a:hlinkClick r:id="" action="ppaction://hlinkshowjump?jump=previousslide" highlightClick="1"/>
          </p:cNvPr>
          <p:cNvSpPr/>
          <p:nvPr/>
        </p:nvSpPr>
        <p:spPr>
          <a:xfrm>
            <a:off x="539552" y="5589240"/>
            <a:ext cx="1008112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611560" y="2924944"/>
            <a:ext cx="5853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HELYES VÁLASZ</a:t>
            </a:r>
            <a:endParaRPr lang="hu-H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Mosolygó arc 7"/>
          <p:cNvSpPr/>
          <p:nvPr/>
        </p:nvSpPr>
        <p:spPr>
          <a:xfrm>
            <a:off x="6588224" y="3068960"/>
            <a:ext cx="720080" cy="64807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kciógomb: Vissza vagy Előző 8">
            <a:hlinkClick r:id="rId2" action="ppaction://hlinksldjump" highlightClick="1"/>
          </p:cNvPr>
          <p:cNvSpPr/>
          <p:nvPr/>
        </p:nvSpPr>
        <p:spPr>
          <a:xfrm>
            <a:off x="467544" y="5517232"/>
            <a:ext cx="86409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55576" y="2924944"/>
            <a:ext cx="5724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Rossz VÁLASZ </a:t>
            </a:r>
            <a:endParaRPr lang="hu-H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Mosolygó arc 5"/>
          <p:cNvSpPr/>
          <p:nvPr/>
        </p:nvSpPr>
        <p:spPr>
          <a:xfrm>
            <a:off x="6444208" y="3068960"/>
            <a:ext cx="792088" cy="72008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Felhasznált források: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http://www.greenharghita.ro/index.php/hu/vedett-teruletek/borzonti-nyires-borzont/</a:t>
            </a:r>
          </a:p>
          <a:p>
            <a:r>
              <a:rPr lang="hu-HU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"/>
              </a:rPr>
              <a:t>http://7csoda.zoldszekely.ro/hu/p7/</a:t>
            </a:r>
            <a:r>
              <a:rPr lang="hu-HU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"/>
              </a:rPr>
              <a:t>borzonti-nyires.html</a:t>
            </a:r>
            <a:endParaRPr lang="hu-H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hu-H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Borzont-Wikipedia</a:t>
            </a:r>
            <a:endParaRPr lang="hu-H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7467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u-H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KÖSZÖNÖM A FIGYELMÜKET! </a:t>
            </a:r>
            <a:endParaRPr lang="hu-H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Mosolygó arc 3"/>
          <p:cNvSpPr/>
          <p:nvPr/>
        </p:nvSpPr>
        <p:spPr>
          <a:xfrm>
            <a:off x="7812360" y="2852936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u-H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Erdélyben, </a:t>
            </a:r>
            <a:r>
              <a:rPr lang="hu-H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Borzonton</a:t>
            </a:r>
            <a:r>
              <a:rPr lang="hu-H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élek, Budapesten tanulok.</a:t>
            </a:r>
            <a:endParaRPr lang="hu-H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83568" y="1628800"/>
            <a:ext cx="7467600" cy="4525963"/>
          </a:xfrm>
        </p:spPr>
        <p:txBody>
          <a:bodyPr/>
          <a:lstStyle/>
          <a:p>
            <a:pPr algn="ctr">
              <a:buNone/>
            </a:pPr>
            <a:r>
              <a:rPr lang="hu-HU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</a:t>
            </a:r>
            <a:r>
              <a:rPr lang="hu-HU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Borzont</a:t>
            </a:r>
            <a:r>
              <a:rPr lang="hu-HU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Hargita megyében Gyergyószentmiklós közelében található.</a:t>
            </a:r>
          </a:p>
          <a:p>
            <a:pPr algn="ctr">
              <a:buNone/>
            </a:pPr>
            <a:r>
              <a:rPr lang="hu-HU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A sorfalu a </a:t>
            </a:r>
            <a:r>
              <a:rPr lang="hu-HU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Nagy-Borzontpatak</a:t>
            </a:r>
            <a:r>
              <a:rPr lang="hu-HU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völgyében fekszik.</a:t>
            </a:r>
          </a:p>
          <a:p>
            <a:pPr algn="ctr">
              <a:buNone/>
            </a:pPr>
            <a:r>
              <a:rPr lang="hu-HU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A Bucsin-tető alatt, a régi </a:t>
            </a:r>
            <a:r>
              <a:rPr lang="hu-HU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Sóútja</a:t>
            </a:r>
            <a:r>
              <a:rPr lang="hu-HU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mellett: </a:t>
            </a:r>
            <a:r>
              <a:rPr lang="hu-HU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Borzontfőnél</a:t>
            </a:r>
            <a:r>
              <a:rPr lang="hu-HU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csobog egy forrás: itt ered a </a:t>
            </a:r>
            <a:r>
              <a:rPr lang="hu-HU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Borzont-pataka</a:t>
            </a:r>
            <a:r>
              <a:rPr lang="hu-HU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4.b\Desktop\Borzont-map-caz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788" y="1295400"/>
            <a:ext cx="5686425" cy="4267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A lápra jellemző madárfajok a sárszalonka, sárga billegető, rozsdás csaláncsúcs, a kaszált rétekre a haris, fürj. </a:t>
            </a:r>
          </a:p>
          <a:p>
            <a:pPr>
              <a:buNone/>
            </a:pPr>
            <a:r>
              <a:rPr lang="hu-HU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</a:t>
            </a:r>
          </a:p>
          <a:p>
            <a:pPr>
              <a:buNone/>
            </a:pPr>
            <a:r>
              <a:rPr lang="hu-HU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A </a:t>
            </a:r>
            <a:r>
              <a:rPr lang="hu-HU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ragadozómadarak</a:t>
            </a:r>
            <a:r>
              <a:rPr lang="hu-HU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közül a vörös vércse, egerészölyv, kékes rétihéja is felbukkan.</a:t>
            </a:r>
          </a:p>
          <a:p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539552" y="260648"/>
            <a:ext cx="81153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2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Borzonti-nyíres</a:t>
            </a:r>
            <a:r>
              <a:rPr lang="hu-H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 botanikai   védett terület</a:t>
            </a:r>
            <a:endParaRPr lang="hu-H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/>
          <a:lstStyle/>
          <a:p>
            <a:r>
              <a:rPr lang="hu-HU" dirty="0" smtClean="0"/>
              <a:t>			</a:t>
            </a:r>
            <a:endParaRPr lang="hu-HU" sz="4400" dirty="0">
              <a:solidFill>
                <a:schemeClr val="accent1">
                  <a:lumMod val="75000"/>
                </a:schemeClr>
              </a:solidFill>
              <a:latin typeface="Bell MT" pitchFamily="18" charset="0"/>
            </a:endParaRPr>
          </a:p>
        </p:txBody>
      </p:sp>
      <p:pic>
        <p:nvPicPr>
          <p:cNvPr id="4098" name="Picture 2" descr="C:\Users\4.b\Desktop\sarjarobph11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096344" cy="2065262"/>
          </a:xfrm>
          <a:prstGeom prst="rect">
            <a:avLst/>
          </a:prstGeom>
          <a:noFill/>
        </p:spPr>
      </p:pic>
      <p:pic>
        <p:nvPicPr>
          <p:cNvPr id="1026" name="Picture 2" descr="C:\Users\4.b\Desktop\Sarga-billegeto_image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980728"/>
            <a:ext cx="2666630" cy="1944216"/>
          </a:xfrm>
          <a:prstGeom prst="rect">
            <a:avLst/>
          </a:prstGeom>
          <a:noFill/>
        </p:spPr>
      </p:pic>
      <p:pic>
        <p:nvPicPr>
          <p:cNvPr id="1027" name="Picture 3" descr="C:\Users\4.b\Desktop\15783rozsd_s_csal_ncs_c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1744979" cy="2160240"/>
          </a:xfrm>
          <a:prstGeom prst="rect">
            <a:avLst/>
          </a:prstGeom>
          <a:noFill/>
        </p:spPr>
      </p:pic>
      <p:pic>
        <p:nvPicPr>
          <p:cNvPr id="1028" name="Picture 4" descr="C:\Users\4.b\Desktop\hari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645024"/>
            <a:ext cx="3296925" cy="1944216"/>
          </a:xfrm>
          <a:prstGeom prst="rect">
            <a:avLst/>
          </a:prstGeom>
          <a:noFill/>
        </p:spPr>
      </p:pic>
      <p:sp>
        <p:nvSpPr>
          <p:cNvPr id="15" name="Téglalap 14"/>
          <p:cNvSpPr/>
          <p:nvPr/>
        </p:nvSpPr>
        <p:spPr>
          <a:xfrm>
            <a:off x="4716016" y="5661248"/>
            <a:ext cx="13019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haris</a:t>
            </a:r>
            <a:endParaRPr lang="hu-H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30" name="Picture 6" descr="http://www.tananyag.almasi.hu/krez/a_mezo/madar/furj/furj%20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933056"/>
            <a:ext cx="2509278" cy="1872208"/>
          </a:xfrm>
          <a:prstGeom prst="rect">
            <a:avLst/>
          </a:prstGeom>
          <a:noFill/>
        </p:spPr>
      </p:pic>
      <p:sp>
        <p:nvSpPr>
          <p:cNvPr id="17" name="Téglalap 16"/>
          <p:cNvSpPr/>
          <p:nvPr/>
        </p:nvSpPr>
        <p:spPr>
          <a:xfrm>
            <a:off x="7236296" y="5877272"/>
            <a:ext cx="11240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fürj</a:t>
            </a:r>
            <a:endParaRPr lang="hu-H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771800" y="0"/>
            <a:ext cx="31039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MADARAK</a:t>
            </a:r>
            <a:endParaRPr lang="hu-H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395536" y="3068960"/>
            <a:ext cx="29386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sárszalonka</a:t>
            </a:r>
            <a:endParaRPr lang="hu-H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5076056" y="2996952"/>
            <a:ext cx="38406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Sárga billegtető</a:t>
            </a:r>
            <a:endParaRPr lang="hu-H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0" y="6021288"/>
            <a:ext cx="47933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rozsdás csaláncsúcs</a:t>
            </a:r>
            <a:endParaRPr lang="hu-H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4" grpId="0"/>
      <p:bldP spid="16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</a:t>
            </a:r>
            <a:endParaRPr lang="hu-HU" dirty="0">
              <a:solidFill>
                <a:schemeClr val="accent1"/>
              </a:solidFill>
              <a:latin typeface="Bell MT" pitchFamily="18" charset="0"/>
            </a:endParaRPr>
          </a:p>
        </p:txBody>
      </p:sp>
      <p:pic>
        <p:nvPicPr>
          <p:cNvPr id="11265" name="Picture 1" descr="C:\Users\4.b\Desktop\Buteo_buteo_-Scotland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636912"/>
            <a:ext cx="1942595" cy="2592288"/>
          </a:xfrm>
          <a:prstGeom prst="rect">
            <a:avLst/>
          </a:prstGeom>
          <a:noFill/>
        </p:spPr>
      </p:pic>
      <p:pic>
        <p:nvPicPr>
          <p:cNvPr id="11266" name="Picture 2" descr="C:\Users\4.b\Desktop\Voeroes-vercse_image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3218041" cy="2783334"/>
          </a:xfrm>
          <a:prstGeom prst="rect">
            <a:avLst/>
          </a:prstGeom>
          <a:noFill/>
        </p:spPr>
      </p:pic>
      <p:pic>
        <p:nvPicPr>
          <p:cNvPr id="11267" name="Picture 3" descr="C:\Users\4.b\Desktop\260px-Northern_(Hen)_Harri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412776"/>
            <a:ext cx="1776197" cy="2664296"/>
          </a:xfrm>
          <a:prstGeom prst="rect">
            <a:avLst/>
          </a:prstGeom>
          <a:noFill/>
        </p:spPr>
      </p:pic>
      <p:sp>
        <p:nvSpPr>
          <p:cNvPr id="8" name="Téglalap 7"/>
          <p:cNvSpPr/>
          <p:nvPr/>
        </p:nvSpPr>
        <p:spPr>
          <a:xfrm>
            <a:off x="3563888" y="5445224"/>
            <a:ext cx="28415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egerészölyv</a:t>
            </a:r>
            <a:endParaRPr lang="hu-H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968371" y="4293096"/>
            <a:ext cx="32960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kékes rétihéja</a:t>
            </a:r>
            <a:endParaRPr lang="hu-H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11560" y="4293096"/>
            <a:ext cx="3054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vörös vércse</a:t>
            </a:r>
            <a:endParaRPr lang="hu-H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971600" y="188640"/>
            <a:ext cx="7143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</a:t>
            </a:r>
            <a:r>
              <a:rPr lang="hu-H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RAGADOZÓ MADARAK</a:t>
            </a:r>
            <a:endParaRPr lang="hu-H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4.b\Desktop\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25144"/>
            <a:ext cx="1872208" cy="1872208"/>
          </a:xfrm>
          <a:prstGeom prst="rect">
            <a:avLst/>
          </a:prstGeom>
          <a:noFill/>
        </p:spPr>
      </p:pic>
      <p:pic>
        <p:nvPicPr>
          <p:cNvPr id="2051" name="Picture 3" descr="C:\Users\4.b\Desktop\joseni_piemontul_nyires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365104"/>
            <a:ext cx="3072341" cy="2304256"/>
          </a:xfrm>
          <a:prstGeom prst="rect">
            <a:avLst/>
          </a:prstGeom>
          <a:noFill/>
        </p:spPr>
      </p:pic>
      <p:pic>
        <p:nvPicPr>
          <p:cNvPr id="2052" name="Picture 4" descr="C:\Users\4.b\Desktop\joseni_piemontul_nyires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00808"/>
            <a:ext cx="3456384" cy="2592288"/>
          </a:xfrm>
          <a:prstGeom prst="rect">
            <a:avLst/>
          </a:prstGeom>
          <a:noFill/>
        </p:spPr>
      </p:pic>
      <p:pic>
        <p:nvPicPr>
          <p:cNvPr id="2053" name="Picture 5" descr="C:\Users\4.b\Desktop\joseni_piemontul_nyires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340768"/>
            <a:ext cx="3552395" cy="2664296"/>
          </a:xfrm>
          <a:prstGeom prst="rect">
            <a:avLst/>
          </a:prstGeom>
          <a:noFill/>
        </p:spPr>
      </p:pic>
      <p:sp>
        <p:nvSpPr>
          <p:cNvPr id="8" name="Téglalap 7"/>
          <p:cNvSpPr/>
          <p:nvPr/>
        </p:nvSpPr>
        <p:spPr>
          <a:xfrm>
            <a:off x="1115616" y="404664"/>
            <a:ext cx="713701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u-HU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Borzont</a:t>
            </a:r>
            <a:r>
              <a:rPr lang="hu-H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 növényvilága</a:t>
            </a:r>
            <a:endParaRPr lang="hu-H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6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67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u-H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Az Erdélyi medence állatvilága</a:t>
            </a:r>
            <a:r>
              <a:rPr lang="hu-H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hu-H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hu-H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Nagyon sok fajta Erdélyi állatokat ismerjük fel. (</a:t>
            </a:r>
            <a:r>
              <a:rPr lang="hu-HU" b="1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Pl</a:t>
            </a:r>
            <a:r>
              <a:rPr lang="hu-HU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:</a:t>
            </a:r>
            <a:r>
              <a:rPr lang="hu-HU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Nyuszt,</a:t>
            </a:r>
            <a:r>
              <a:rPr lang="hu-HU" i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hu-HU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Hermelin,Vidra, Sárjáró,  Rózsás márna, Pénzes </a:t>
            </a:r>
            <a:r>
              <a:rPr lang="hu-HU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pér</a:t>
            </a:r>
            <a:r>
              <a:rPr lang="hu-HU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hu-HU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 Gerinctelen állatok rövid jellemzése is a legnehezebb feladatok közé tartozik, hiszen csak bogarakból több mint kétezer faj ismeretes.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4.b\Desktop\37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147054" cy="2088232"/>
          </a:xfrm>
          <a:prstGeom prst="rect">
            <a:avLst/>
          </a:prstGeom>
          <a:noFill/>
        </p:spPr>
      </p:pic>
      <p:pic>
        <p:nvPicPr>
          <p:cNvPr id="3076" name="Picture 4" descr="C:\Users\4.b\Desktop\vid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2736304" cy="2210934"/>
          </a:xfrm>
          <a:prstGeom prst="rect">
            <a:avLst/>
          </a:prstGeom>
          <a:noFill/>
        </p:spPr>
      </p:pic>
      <p:pic>
        <p:nvPicPr>
          <p:cNvPr id="3078" name="Picture 6" descr="C:\Users\4.b\Desktop\hermel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980728"/>
            <a:ext cx="3264362" cy="2448272"/>
          </a:xfrm>
          <a:prstGeom prst="rect">
            <a:avLst/>
          </a:prstGeom>
          <a:noFill/>
        </p:spPr>
      </p:pic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914400" y="-243408"/>
            <a:ext cx="8229600" cy="1399032"/>
          </a:xfrm>
        </p:spPr>
        <p:txBody>
          <a:bodyPr/>
          <a:lstStyle/>
          <a:p>
            <a:r>
              <a:rPr lang="hu-HU" dirty="0" smtClean="0"/>
              <a:t>			</a:t>
            </a:r>
            <a:endParaRPr lang="hu-HU" dirty="0">
              <a:solidFill>
                <a:schemeClr val="accent1"/>
              </a:solidFill>
              <a:latin typeface="Bell MT" pitchFamily="18" charset="0"/>
            </a:endParaRPr>
          </a:p>
        </p:txBody>
      </p:sp>
      <p:pic>
        <p:nvPicPr>
          <p:cNvPr id="3079" name="Picture 7" descr="C:\Users\4.b\Desktop\7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293096"/>
            <a:ext cx="3119437" cy="1554163"/>
          </a:xfrm>
          <a:prstGeom prst="rect">
            <a:avLst/>
          </a:prstGeom>
          <a:noFill/>
        </p:spPr>
      </p:pic>
      <p:sp>
        <p:nvSpPr>
          <p:cNvPr id="15" name="Téglalap 14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hu-H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5975838" y="3573016"/>
            <a:ext cx="20601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hermelin</a:t>
            </a:r>
            <a:endParaRPr lang="hu-H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1043608" y="6237312"/>
            <a:ext cx="13019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Vidra</a:t>
            </a:r>
            <a:endParaRPr lang="hu-H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6012160" y="6021288"/>
            <a:ext cx="21387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zöld gyík</a:t>
            </a:r>
            <a:endParaRPr lang="hu-H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930302" y="116632"/>
            <a:ext cx="28634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ll MT" pitchFamily="18" charset="0"/>
              </a:rPr>
              <a:t>Állatok</a:t>
            </a:r>
            <a:endParaRPr lang="hu-H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043608" y="3212976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nyuszt</a:t>
            </a:r>
            <a:endParaRPr lang="hu-H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Technika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ec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453</TotalTime>
  <Words>318</Words>
  <Application>Microsoft Office PowerPoint</Application>
  <PresentationFormat>Diavetítés a képernyőre (4:3 oldalarány)</PresentationFormat>
  <Paragraphs>77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Technika</vt:lpstr>
      <vt:lpstr> </vt:lpstr>
      <vt:lpstr>Erdélyben, Borzonton élek, Budapesten tanulok.</vt:lpstr>
      <vt:lpstr>3. dia</vt:lpstr>
      <vt:lpstr>4. dia</vt:lpstr>
      <vt:lpstr>   </vt:lpstr>
      <vt:lpstr>   </vt:lpstr>
      <vt:lpstr>7. dia</vt:lpstr>
      <vt:lpstr>Az Erdélyi medence állatvilága </vt:lpstr>
      <vt:lpstr>   </vt:lpstr>
      <vt:lpstr>    halak</vt:lpstr>
      <vt:lpstr>11. dia</vt:lpstr>
      <vt:lpstr>12. dia</vt:lpstr>
      <vt:lpstr>13. dia</vt:lpstr>
      <vt:lpstr>14. dia</vt:lpstr>
      <vt:lpstr>15. dia</vt:lpstr>
      <vt:lpstr>Felhasznált források: </vt:lpstr>
      <vt:lpstr>KÖSZÖNÖM A FIGYELMÜKET!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Környezetünk élővilága</dc:title>
  <dc:creator>4.b</dc:creator>
  <cp:lastModifiedBy>5.a</cp:lastModifiedBy>
  <cp:revision>51</cp:revision>
  <dcterms:created xsi:type="dcterms:W3CDTF">2016-01-06T13:56:52Z</dcterms:created>
  <dcterms:modified xsi:type="dcterms:W3CDTF">2016-01-27T09:38:12Z</dcterms:modified>
</cp:coreProperties>
</file>