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1" r:id="rId4"/>
    <p:sldId id="261" r:id="rId5"/>
    <p:sldId id="264" r:id="rId6"/>
    <p:sldId id="263" r:id="rId7"/>
    <p:sldId id="265" r:id="rId8"/>
    <p:sldId id="262" r:id="rId9"/>
    <p:sldId id="270" r:id="rId10"/>
    <p:sldId id="272" r:id="rId11"/>
    <p:sldId id="273" r:id="rId12"/>
    <p:sldId id="268" r:id="rId13"/>
    <p:sldId id="269" r:id="rId14"/>
    <p:sldId id="267" r:id="rId15"/>
    <p:sldId id="266" r:id="rId16"/>
    <p:sldId id="259" r:id="rId17"/>
    <p:sldId id="26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0" autoAdjust="0"/>
    <p:restoredTop sz="94692" autoAdjust="0"/>
  </p:normalViewPr>
  <p:slideViewPr>
    <p:cSldViewPr>
      <p:cViewPr>
        <p:scale>
          <a:sx n="90" d="100"/>
          <a:sy n="90" d="100"/>
        </p:scale>
        <p:origin x="-7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2016.01.29.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hyperlink" Target="http://tetocentrum.hu/kepek/cms/small/326.jpg" TargetMode="External"/><Relationship Id="rId18" Type="http://schemas.openxmlformats.org/officeDocument/2006/relationships/hyperlink" Target="https://ipon.hu/GalleryMod/2012-10/137546/201276_sharkoon_neoncso_kek.jpg" TargetMode="External"/><Relationship Id="rId26" Type="http://schemas.openxmlformats.org/officeDocument/2006/relationships/hyperlink" Target="http://static.origos.hu/s/img/i/1410/20141013fecskendok1.jpg?w=666&amp;h=333" TargetMode="External"/><Relationship Id="rId3" Type="http://schemas.openxmlformats.org/officeDocument/2006/relationships/hyperlink" Target="http://www.nlcafe.hu/data/cikk/12/117010/3.jpg" TargetMode="External"/><Relationship Id="rId21" Type="http://schemas.openxmlformats.org/officeDocument/2006/relationships/hyperlink" Target="http://webshop.ajandektargy.eu/custom/ajandektargyeu/image/cache/w214h214/product/56-0104088.jpg?lastmod=1451398207.1409048120" TargetMode="External"/><Relationship Id="rId34" Type="http://schemas.openxmlformats.org/officeDocument/2006/relationships/hyperlink" Target="http://www.szimpatika.hu/mmm/palyazatok/foto/1487aa999c27a693d51497f7e5c56982.jpg" TargetMode="External"/><Relationship Id="rId7" Type="http://schemas.openxmlformats.org/officeDocument/2006/relationships/hyperlink" Target="https://www.brouwland.com/content/assets/photos/017/0175315.jpg" TargetMode="External"/><Relationship Id="rId12" Type="http://schemas.openxmlformats.org/officeDocument/2006/relationships/hyperlink" Target="http://4szoba.hu/upload/images/photos/000/012/548/2in1_pure.jpg?1288183042" TargetMode="External"/><Relationship Id="rId17" Type="http://schemas.openxmlformats.org/officeDocument/2006/relationships/hyperlink" Target="http://klassz.hu/public/pic/products/360/34360_1379749565_show_product_page_big_thumb.jpg" TargetMode="External"/><Relationship Id="rId25" Type="http://schemas.openxmlformats.org/officeDocument/2006/relationships/hyperlink" Target="http://www.pelenka.com/wp-content/uploads/2013/09/ujszulott-pelenka-2-4kg002-thumb.jpg" TargetMode="External"/><Relationship Id="rId33" Type="http://schemas.openxmlformats.org/officeDocument/2006/relationships/hyperlink" Target="http://www.gyerek-portal.hu/upload/upimages/1627.jpg" TargetMode="External"/><Relationship Id="rId2" Type="http://schemas.openxmlformats.org/officeDocument/2006/relationships/hyperlink" Target="http://www.deponia.hu/sites/default/files/deponia_20.jpg" TargetMode="External"/><Relationship Id="rId16" Type="http://schemas.openxmlformats.org/officeDocument/2006/relationships/hyperlink" Target="http://media.kukta.hu/media/catalog/product/cache/1/small_image/295x295/9df78eab33525d08d6e5fb8d27136e95/6/0/600-k-398-bl-bl-2030-1.jpg" TargetMode="External"/><Relationship Id="rId20" Type="http://schemas.openxmlformats.org/officeDocument/2006/relationships/hyperlink" Target="http://images.kika.com/db/kikaV5/phpthumb/cache/1/1f/1f4/cache_src1f4fef6312bd14e8c9416bc8023982dc_parcce7f40e2f6561758bd3b405b0ba16af_dat1245826843.jpeg" TargetMode="External"/><Relationship Id="rId29" Type="http://schemas.openxmlformats.org/officeDocument/2006/relationships/hyperlink" Target="http://professzionalis-kozmetikumok.hu/wp-content/uploads/2013/04/kozmetikumok-forgalomba-hozatal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.cdn.blog.hu/ol/olomuveg/image/bp01.jpg" TargetMode="External"/><Relationship Id="rId11" Type="http://schemas.openxmlformats.org/officeDocument/2006/relationships/hyperlink" Target="http://www.e-kertmester.hu/products_pictures/uveg%20befottes-720-ml.jpg" TargetMode="External"/><Relationship Id="rId24" Type="http://schemas.openxmlformats.org/officeDocument/2006/relationships/hyperlink" Target="http://www.ritternyomda.hu/images/referenciak/szorolap_keszites_nyomtatas_budapest.jpg" TargetMode="External"/><Relationship Id="rId32" Type="http://schemas.openxmlformats.org/officeDocument/2006/relationships/hyperlink" Target="https://upload.wikimedia.org/wikipedia/commons/thumb/4/42/CassetteAndMicrocassette.jpg/250px-CassetteAndMicrocassette.jpg" TargetMode="External"/><Relationship Id="rId5" Type="http://schemas.openxmlformats.org/officeDocument/2006/relationships/hyperlink" Target="http://hellogyomro.hu/wp-content/uploads/2015/11/11756671_10206501585515911_298076474_n.jpg" TargetMode="External"/><Relationship Id="rId15" Type="http://schemas.openxmlformats.org/officeDocument/2006/relationships/hyperlink" Target="https://internetfigyelo.files.wordpress.com/2013/10/edison-bulb.jpg" TargetMode="External"/><Relationship Id="rId23" Type="http://schemas.openxmlformats.org/officeDocument/2006/relationships/hyperlink" Target="http://tarcsahang.blog.fn.hu/files/phonebook.jpg" TargetMode="External"/><Relationship Id="rId28" Type="http://schemas.openxmlformats.org/officeDocument/2006/relationships/hyperlink" Target="http://img.www.nosalty.hu/files/imagecache/img-content-width/alapanyag_kepek/novenyi-joghurt.jpg" TargetMode="External"/><Relationship Id="rId10" Type="http://schemas.openxmlformats.org/officeDocument/2006/relationships/hyperlink" Target="http://st2.depositphotos.com/3356679/7694/i/110/depositphotos_76946701-Medicine-bottles-in-white-paper-box-and-air-bubble-.jpg" TargetMode="External"/><Relationship Id="rId19" Type="http://schemas.openxmlformats.org/officeDocument/2006/relationships/hyperlink" Target="http://vizipipamania.com/wp-content/uploads/2011/04/vizipipa-afolia-300x221.jpg" TargetMode="External"/><Relationship Id="rId31" Type="http://schemas.openxmlformats.org/officeDocument/2006/relationships/hyperlink" Target="https://upload.wikimedia.org/wikipedia/commons/a/a2/Sony_DVD+RW.jpg" TargetMode="External"/><Relationship Id="rId4" Type="http://schemas.openxmlformats.org/officeDocument/2006/relationships/hyperlink" Target="http://www.geocaching.hu/cacheimages/2008-10/12816_20081028_195900.jpg" TargetMode="External"/><Relationship Id="rId9" Type="http://schemas.openxmlformats.org/officeDocument/2006/relationships/hyperlink" Target="http://www.boroczki-keramia.hu/keramia/images/keramia-sutoedeny1.jpg" TargetMode="External"/><Relationship Id="rId14" Type="http://schemas.openxmlformats.org/officeDocument/2006/relationships/hyperlink" Target="http://bolthely.hu/kepek/mebana/01658.jpg" TargetMode="External"/><Relationship Id="rId22" Type="http://schemas.openxmlformats.org/officeDocument/2006/relationships/hyperlink" Target="http://hetpettyes.net/gallery/thumbs/485/175765_4955496_400_300_967ebcafc621896720329502873708a9.jpg" TargetMode="External"/><Relationship Id="rId27" Type="http://schemas.openxmlformats.org/officeDocument/2006/relationships/hyperlink" Target="http://www.petflakon.hu/wp-content/uploads/2011/03/palackok_2.png" TargetMode="External"/><Relationship Id="rId30" Type="http://schemas.openxmlformats.org/officeDocument/2006/relationships/hyperlink" Target="http://www.vitaminsziget.com/upload/altalanos/fogkefe6_vitaminsziget_com.jpg" TargetMode="External"/><Relationship Id="rId35" Type="http://schemas.openxmlformats.org/officeDocument/2006/relationships/hyperlink" Target="http://www.somogyma.hu/wp-content/uploads/2015/07/2-globalis-felmelegedes-1440x564_c.jpg" TargetMode="External"/><Relationship Id="rId8" Type="http://schemas.openxmlformats.org/officeDocument/2006/relationships/hyperlink" Target="http://www.zoldstudio.viragcenter.hu/noinetcefa/porcelan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44008" y="3023428"/>
            <a:ext cx="3528391" cy="1413684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rgbClr val="000000"/>
                </a:solidFill>
                <a:latin typeface="Calibri"/>
              </a:rPr>
              <a:t/>
            </a:r>
            <a:br>
              <a:rPr lang="hu-HU" sz="4000" dirty="0">
                <a:solidFill>
                  <a:srgbClr val="000000"/>
                </a:solidFill>
                <a:latin typeface="Calibri"/>
              </a:rPr>
            </a:br>
            <a:r>
              <a:rPr lang="hu-HU" sz="4000" dirty="0">
                <a:latin typeface="Calibri"/>
              </a:rPr>
              <a:t/>
            </a:r>
            <a:br>
              <a:rPr lang="hu-HU" sz="4000" dirty="0">
                <a:latin typeface="Calibri"/>
              </a:rPr>
            </a:br>
            <a:r>
              <a:rPr lang="hu-HU" sz="4000" dirty="0">
                <a:latin typeface="Calibri"/>
              </a:rPr>
              <a:t> </a:t>
            </a:r>
            <a:br>
              <a:rPr lang="hu-HU" sz="4000" dirty="0">
                <a:latin typeface="Calibri"/>
              </a:rPr>
            </a:br>
            <a:r>
              <a:rPr lang="hu-HU" sz="4400" dirty="0">
                <a:latin typeface="Calibri"/>
              </a:rPr>
              <a:t>Szelektív </a:t>
            </a:r>
            <a:r>
              <a:rPr lang="hu-HU" sz="4400" dirty="0" smtClean="0">
                <a:latin typeface="Calibri"/>
              </a:rPr>
              <a:t>hulladékgyűjtés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0" y="4781120"/>
            <a:ext cx="3672407" cy="1096152"/>
          </a:xfrm>
        </p:spPr>
        <p:txBody>
          <a:bodyPr/>
          <a:lstStyle/>
          <a:p>
            <a:r>
              <a:rPr lang="hu-HU" sz="2200" b="1" dirty="0" smtClean="0"/>
              <a:t>Készítette: Gál Sándor</a:t>
            </a:r>
          </a:p>
          <a:p>
            <a:r>
              <a:rPr lang="hu-HU" dirty="0" smtClean="0"/>
              <a:t>Felkészítő tanár: Rapi Barnabás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4716016" y="116632"/>
            <a:ext cx="330980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Hallássérültek Tanintézete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1147 Budapest, </a:t>
            </a:r>
            <a:r>
              <a:rPr lang="hu-HU" sz="1400" dirty="0" err="1" smtClean="0">
                <a:solidFill>
                  <a:schemeClr val="bg1"/>
                </a:solidFill>
              </a:rPr>
              <a:t>Cinkotai</a:t>
            </a:r>
            <a:r>
              <a:rPr lang="hu-HU" sz="1400" dirty="0" smtClean="0">
                <a:solidFill>
                  <a:schemeClr val="bg1"/>
                </a:solidFill>
              </a:rPr>
              <a:t> út 125-137.</a:t>
            </a:r>
          </a:p>
          <a:p>
            <a:pPr algn="ctr"/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04231" cy="175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27584" y="172828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A kukába dobva fontos és hasznos nyersanyagot vesztünk el, ami így kikerül a körforgásból és ezáltal komoly környezetterhelést </a:t>
            </a:r>
            <a:r>
              <a:rPr lang="hu-HU" sz="2000" dirty="0" smtClean="0"/>
              <a:t>jelent, pl. a globális felmelegedést.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1070" y="1116724"/>
            <a:ext cx="673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 a szerepe a szelektív hulladékgyűjtésnek?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3834"/>
            <a:ext cx="2270026" cy="151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1" y="3112056"/>
            <a:ext cx="3617640" cy="141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los tábla 6"/>
          <p:cNvSpPr/>
          <p:nvPr/>
        </p:nvSpPr>
        <p:spPr>
          <a:xfrm>
            <a:off x="1907522" y="3028857"/>
            <a:ext cx="1584176" cy="1583306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Tilos tábla 7"/>
          <p:cNvSpPr/>
          <p:nvPr/>
        </p:nvSpPr>
        <p:spPr>
          <a:xfrm>
            <a:off x="5851029" y="3003521"/>
            <a:ext cx="1584176" cy="1583306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78" y="4640576"/>
            <a:ext cx="2281417" cy="17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los tábla 9"/>
          <p:cNvSpPr/>
          <p:nvPr/>
        </p:nvSpPr>
        <p:spPr>
          <a:xfrm>
            <a:off x="3825798" y="4706237"/>
            <a:ext cx="1584176" cy="1583306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3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3697" y="9807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Szelektíven gyűjtve azonban másodnyersanyagként hasznosítható, így "az anyag nem vész el, csak átalakul</a:t>
            </a:r>
            <a:r>
              <a:rPr lang="hu-HU" sz="2400" dirty="0" smtClean="0"/>
              <a:t>!”</a:t>
            </a:r>
            <a:endParaRPr lang="hu-H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35" y="2276872"/>
            <a:ext cx="4842364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43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2"/>
          <p:cNvSpPr txBox="1">
            <a:spLocks/>
          </p:cNvSpPr>
          <p:nvPr/>
        </p:nvSpPr>
        <p:spPr>
          <a:xfrm>
            <a:off x="467544" y="620688"/>
            <a:ext cx="8208912" cy="936104"/>
          </a:xfrm>
          <a:prstGeom prst="rect">
            <a:avLst/>
          </a:prstGeom>
        </p:spPr>
        <p:txBody>
          <a:bodyPr anchor="ctr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hu-HU" sz="3200" dirty="0" smtClean="0"/>
              <a:t>Ellenőrző kérdések: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9990" y="155679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1)SZÍNES ÜVEGGEL szelektíven nem gyűjthető?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64088" y="5949280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Kattints a helyes válaszra!</a:t>
            </a:r>
            <a:endParaRPr lang="hu-HU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1475656" y="2018457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a) </a:t>
            </a:r>
            <a:r>
              <a:rPr lang="hu-HU" dirty="0" smtClean="0">
                <a:solidFill>
                  <a:schemeClr val="tx1"/>
                </a:solidFill>
              </a:rPr>
              <a:t>sörösüvegek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Lekerekített téglalap 8">
            <a:hlinkClick r:id="rId3" action="ppaction://hlinksldjump"/>
          </p:cNvPr>
          <p:cNvSpPr/>
          <p:nvPr/>
        </p:nvSpPr>
        <p:spPr>
          <a:xfrm>
            <a:off x="1475656" y="2564904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b) kerámia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>
            <a:hlinkClick r:id="rId2" action="ppaction://hlinksldjump"/>
          </p:cNvPr>
          <p:cNvSpPr/>
          <p:nvPr/>
        </p:nvSpPr>
        <p:spPr>
          <a:xfrm>
            <a:off x="1475656" y="3140968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c</a:t>
            </a:r>
            <a:r>
              <a:rPr lang="hu-HU" dirty="0" smtClean="0">
                <a:solidFill>
                  <a:schemeClr val="tx1"/>
                </a:solidFill>
              </a:rPr>
              <a:t>) borosüvegek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35546" y="38610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2)PAPÍRRAL szelektíven gyűjthető? </a:t>
            </a:r>
          </a:p>
        </p:txBody>
      </p:sp>
      <p:sp>
        <p:nvSpPr>
          <p:cNvPr id="13" name="Lekerekített téglalap 12">
            <a:hlinkClick r:id="rId2" action="ppaction://hlinksldjump"/>
          </p:cNvPr>
          <p:cNvSpPr/>
          <p:nvPr/>
        </p:nvSpPr>
        <p:spPr>
          <a:xfrm>
            <a:off x="1467594" y="4365104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a) pelenka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Lekerekített téglalap 13">
            <a:hlinkClick r:id="rId2" action="ppaction://hlinksldjump"/>
          </p:cNvPr>
          <p:cNvSpPr/>
          <p:nvPr/>
        </p:nvSpPr>
        <p:spPr>
          <a:xfrm>
            <a:off x="1467594" y="4797152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b) faxpapír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>
            <a:hlinkClick r:id="rId3" action="ppaction://hlinksldjump"/>
          </p:cNvPr>
          <p:cNvSpPr/>
          <p:nvPr/>
        </p:nvSpPr>
        <p:spPr>
          <a:xfrm>
            <a:off x="1467594" y="5229200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c) újságpapír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Lekerekített téglalap 15">
            <a:hlinkClick r:id="rId2" action="ppaction://hlinksldjump"/>
          </p:cNvPr>
          <p:cNvSpPr/>
          <p:nvPr/>
        </p:nvSpPr>
        <p:spPr>
          <a:xfrm>
            <a:off x="1467594" y="5661248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d)szennyezett </a:t>
            </a:r>
            <a:r>
              <a:rPr lang="hu-HU" dirty="0">
                <a:solidFill>
                  <a:schemeClr val="tx1"/>
                </a:solidFill>
              </a:rPr>
              <a:t>papírok</a:t>
            </a:r>
          </a:p>
        </p:txBody>
      </p:sp>
    </p:spTree>
    <p:extLst>
      <p:ext uri="{BB962C8B-B14F-4D97-AF65-F5344CB8AC3E}">
        <p14:creationId xmlns:p14="http://schemas.microsoft.com/office/powerpoint/2010/main" val="369026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 txBox="1">
            <a:spLocks/>
          </p:cNvSpPr>
          <p:nvPr/>
        </p:nvSpPr>
        <p:spPr>
          <a:xfrm>
            <a:off x="467544" y="620688"/>
            <a:ext cx="8208912" cy="936104"/>
          </a:xfrm>
          <a:prstGeom prst="rect">
            <a:avLst/>
          </a:prstGeom>
        </p:spPr>
        <p:txBody>
          <a:bodyPr anchor="ctr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hu-HU" sz="3200" dirty="0" smtClean="0"/>
              <a:t>Ellenőrző kérdések: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43608" y="155679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3) MŰANYAGGAL szelektíven gyűjthető?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64088" y="5949280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Kattints a helyes válaszra!</a:t>
            </a:r>
            <a:endParaRPr lang="hu-HU" dirty="0"/>
          </a:p>
        </p:txBody>
      </p:sp>
      <p:sp>
        <p:nvSpPr>
          <p:cNvPr id="9" name="Lekerekített téglalap 8">
            <a:hlinkClick r:id="rId2" action="ppaction://hlinksldjump"/>
          </p:cNvPr>
          <p:cNvSpPr/>
          <p:nvPr/>
        </p:nvSpPr>
        <p:spPr>
          <a:xfrm>
            <a:off x="1475656" y="2060848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a) fogkefe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>
            <a:hlinkClick r:id="rId3" action="ppaction://hlinksldjump"/>
          </p:cNvPr>
          <p:cNvSpPr/>
          <p:nvPr/>
        </p:nvSpPr>
        <p:spPr>
          <a:xfrm>
            <a:off x="1475656" y="2492896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hu-HU" dirty="0" smtClean="0">
                <a:solidFill>
                  <a:schemeClr val="tx1"/>
                </a:solidFill>
              </a:rPr>
              <a:t>) PET palackok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>
            <a:hlinkClick r:id="rId2" action="ppaction://hlinksldjump"/>
          </p:cNvPr>
          <p:cNvSpPr/>
          <p:nvPr/>
        </p:nvSpPr>
        <p:spPr>
          <a:xfrm>
            <a:off x="1475656" y="2924944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c</a:t>
            </a:r>
            <a:r>
              <a:rPr lang="hu-HU" dirty="0" smtClean="0">
                <a:solidFill>
                  <a:schemeClr val="tx1"/>
                </a:solidFill>
              </a:rPr>
              <a:t>) műanyag játékok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1">
            <a:hlinkClick r:id="rId2" action="ppaction://hlinksldjump"/>
          </p:cNvPr>
          <p:cNvSpPr/>
          <p:nvPr/>
        </p:nvSpPr>
        <p:spPr>
          <a:xfrm>
            <a:off x="1475656" y="3356992"/>
            <a:ext cx="316835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d</a:t>
            </a:r>
            <a:r>
              <a:rPr lang="hu-HU" dirty="0" smtClean="0">
                <a:solidFill>
                  <a:schemeClr val="tx1"/>
                </a:solidFill>
              </a:rPr>
              <a:t>) CD/DVD lemez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35546" y="38610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4)A hulladékgyűjtés után mit csinálnak? </a:t>
            </a:r>
          </a:p>
        </p:txBody>
      </p:sp>
      <p:sp>
        <p:nvSpPr>
          <p:cNvPr id="14" name="Lekerekített téglalap 13">
            <a:hlinkClick r:id="rId3" action="ppaction://hlinksldjump"/>
          </p:cNvPr>
          <p:cNvSpPr/>
          <p:nvPr/>
        </p:nvSpPr>
        <p:spPr>
          <a:xfrm>
            <a:off x="1467594" y="4322712"/>
            <a:ext cx="504862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) m</a:t>
            </a:r>
            <a:r>
              <a:rPr lang="hu-HU" dirty="0" smtClean="0">
                <a:solidFill>
                  <a:schemeClr val="tx1"/>
                </a:solidFill>
              </a:rPr>
              <a:t>ásodnyersanyagként hasznosíthatnak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>
            <a:hlinkClick r:id="rId2" action="ppaction://hlinksldjump"/>
          </p:cNvPr>
          <p:cNvSpPr/>
          <p:nvPr/>
        </p:nvSpPr>
        <p:spPr>
          <a:xfrm>
            <a:off x="1467594" y="4797152"/>
            <a:ext cx="504862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b</a:t>
            </a:r>
            <a:r>
              <a:rPr lang="hu-HU" dirty="0" smtClean="0">
                <a:solidFill>
                  <a:schemeClr val="tx1"/>
                </a:solidFill>
              </a:rPr>
              <a:t>)  hulladékot más országokba szállítják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6" name="Lekerekített téglalap 15">
            <a:hlinkClick r:id="rId2" action="ppaction://hlinksldjump"/>
          </p:cNvPr>
          <p:cNvSpPr/>
          <p:nvPr/>
        </p:nvSpPr>
        <p:spPr>
          <a:xfrm>
            <a:off x="1467594" y="5301208"/>
            <a:ext cx="504862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</a:rPr>
              <a:t>c</a:t>
            </a:r>
            <a:r>
              <a:rPr lang="hu-HU" dirty="0" smtClean="0">
                <a:solidFill>
                  <a:schemeClr val="tx1"/>
                </a:solidFill>
              </a:rPr>
              <a:t>) hulladékot a földbe ássák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70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82140" y="1196752"/>
            <a:ext cx="4379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100" b="1" dirty="0" smtClean="0"/>
              <a:t>Zseniális </a:t>
            </a:r>
            <a:r>
              <a:rPr lang="hu-HU" sz="3100" b="1" dirty="0"/>
              <a:t>vagy!</a:t>
            </a:r>
          </a:p>
          <a:p>
            <a:pPr algn="ctr"/>
            <a:r>
              <a:rPr lang="hu-HU" sz="3100" dirty="0" smtClean="0"/>
              <a:t>Helyesen válaszoltál! </a:t>
            </a:r>
            <a:endParaRPr lang="hu-HU" sz="3100" dirty="0"/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1815251" y="3973372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Első kérdés</a:t>
            </a:r>
            <a:endParaRPr lang="hu-HU" sz="16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5148064" y="3973372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Második kérdés</a:t>
            </a:r>
            <a:endParaRPr lang="hu-HU" sz="1600" dirty="0"/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1815251" y="4860330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Harmadik kérdés</a:t>
            </a:r>
            <a:endParaRPr lang="hu-HU" sz="1600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5148064" y="4860330"/>
            <a:ext cx="1992031" cy="512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Negyedik kérdés</a:t>
            </a:r>
            <a:endParaRPr lang="hu-H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8" y="2150859"/>
            <a:ext cx="2790308" cy="146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842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03405" y="994685"/>
            <a:ext cx="4737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Helytelenül válaszoltál!</a:t>
            </a:r>
          </a:p>
          <a:p>
            <a:pPr algn="ctr"/>
            <a:r>
              <a:rPr lang="hu-HU" sz="2800" dirty="0" smtClean="0"/>
              <a:t>Sebaj, majd megtanulod.</a:t>
            </a:r>
            <a:endParaRPr lang="hu-HU" sz="2800" dirty="0"/>
          </a:p>
        </p:txBody>
      </p:sp>
      <p:pic>
        <p:nvPicPr>
          <p:cNvPr id="2050" name="Picture 2" descr="sad-face-373395.jpg (1280×9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03" y="2010348"/>
            <a:ext cx="2332797" cy="17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1815251" y="3973372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Első kérdés</a:t>
            </a:r>
            <a:endParaRPr lang="hu-HU" sz="1600" dirty="0"/>
          </a:p>
        </p:txBody>
      </p:sp>
      <p:sp>
        <p:nvSpPr>
          <p:cNvPr id="9" name="Lekerekített téglalap 8">
            <a:hlinkClick r:id="rId3" action="ppaction://hlinksldjump"/>
          </p:cNvPr>
          <p:cNvSpPr/>
          <p:nvPr/>
        </p:nvSpPr>
        <p:spPr>
          <a:xfrm>
            <a:off x="5148064" y="3973372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Második kérdés</a:t>
            </a:r>
            <a:endParaRPr lang="hu-HU" sz="1600" dirty="0"/>
          </a:p>
        </p:txBody>
      </p:sp>
      <p:sp>
        <p:nvSpPr>
          <p:cNvPr id="10" name="Lekerekített téglalap 9">
            <a:hlinkClick r:id="rId4" action="ppaction://hlinksldjump"/>
          </p:cNvPr>
          <p:cNvSpPr/>
          <p:nvPr/>
        </p:nvSpPr>
        <p:spPr>
          <a:xfrm>
            <a:off x="1815251" y="4860330"/>
            <a:ext cx="199203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Harmadik kérdés</a:t>
            </a:r>
            <a:endParaRPr lang="hu-HU" sz="1600" dirty="0"/>
          </a:p>
        </p:txBody>
      </p:sp>
      <p:sp>
        <p:nvSpPr>
          <p:cNvPr id="11" name="Lekerekített téglalap 10">
            <a:hlinkClick r:id="rId4" action="ppaction://hlinksldjump"/>
          </p:cNvPr>
          <p:cNvSpPr/>
          <p:nvPr/>
        </p:nvSpPr>
        <p:spPr>
          <a:xfrm>
            <a:off x="5148064" y="4860330"/>
            <a:ext cx="1992031" cy="512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Negyedik kérdés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602289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2"/>
          <p:cNvSpPr txBox="1">
            <a:spLocks/>
          </p:cNvSpPr>
          <p:nvPr/>
        </p:nvSpPr>
        <p:spPr>
          <a:xfrm>
            <a:off x="467544" y="2132856"/>
            <a:ext cx="8208912" cy="1944216"/>
          </a:xfrm>
          <a:prstGeom prst="rect">
            <a:avLst/>
          </a:prstGeom>
        </p:spPr>
        <p:txBody>
          <a:bodyPr anchor="ctr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hu-HU" sz="3200" dirty="0" smtClean="0"/>
              <a:t>Köszönöm szépen a figyelmet!</a:t>
            </a:r>
          </a:p>
          <a:p>
            <a:pPr marL="68580" indent="0" algn="ctr">
              <a:buNone/>
            </a:pPr>
            <a:r>
              <a:rPr lang="hu-HU" sz="3200" dirty="0" smtClean="0"/>
              <a:t>Remélem, ti is tiszteletben tartjátok a környezetvédelem fontosságát. </a:t>
            </a:r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467544" y="4221088"/>
            <a:ext cx="8208912" cy="560970"/>
          </a:xfrm>
          <a:prstGeom prst="rect">
            <a:avLst/>
          </a:prstGeom>
        </p:spPr>
        <p:txBody>
          <a:bodyPr anchor="ctr"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hu-HU" sz="1600" dirty="0" smtClean="0"/>
              <a:t>Üdvözlettel: Gál Sándor</a:t>
            </a:r>
          </a:p>
        </p:txBody>
      </p:sp>
    </p:spTree>
    <p:extLst>
      <p:ext uri="{BB962C8B-B14F-4D97-AF65-F5344CB8AC3E}">
        <p14:creationId xmlns:p14="http://schemas.microsoft.com/office/powerpoint/2010/main" val="13815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8888" y="730439"/>
            <a:ext cx="806489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1. kép: </a:t>
            </a:r>
            <a:r>
              <a:rPr lang="hu-HU" sz="700" dirty="0" smtClean="0">
                <a:hlinkClick r:id="rId2"/>
              </a:rPr>
              <a:t>http</a:t>
            </a:r>
            <a:r>
              <a:rPr lang="hu-HU" sz="700" dirty="0">
                <a:hlinkClick r:id="rId2"/>
              </a:rPr>
              <a:t>://</a:t>
            </a:r>
            <a:r>
              <a:rPr lang="hu-HU" sz="700" dirty="0" smtClean="0">
                <a:hlinkClick r:id="rId2"/>
              </a:rPr>
              <a:t>www.deponia.hu/sites/default/files/deponia_20.jpg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2. kép: </a:t>
            </a:r>
            <a:r>
              <a:rPr lang="hu-HU" sz="700" dirty="0">
                <a:hlinkClick r:id="rId3"/>
              </a:rPr>
              <a:t>http://</a:t>
            </a:r>
            <a:r>
              <a:rPr lang="hu-HU" sz="700" dirty="0" smtClean="0">
                <a:hlinkClick r:id="rId3"/>
              </a:rPr>
              <a:t>www.nlcafe.hu/data/cikk/12/117010/3.jpg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3. kép</a:t>
            </a:r>
            <a:r>
              <a:rPr lang="hu-HU" sz="700" dirty="0"/>
              <a:t>: </a:t>
            </a:r>
            <a:r>
              <a:rPr lang="hu-HU" sz="700" dirty="0">
                <a:hlinkClick r:id="rId4"/>
              </a:rPr>
              <a:t>http://</a:t>
            </a:r>
            <a:r>
              <a:rPr lang="hu-HU" sz="700" dirty="0" smtClean="0">
                <a:hlinkClick r:id="rId4"/>
              </a:rPr>
              <a:t>www.geocaching.hu/cacheimages/2008-10/12816_20081028_195900.jpg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4. </a:t>
            </a:r>
            <a:r>
              <a:rPr lang="hu-HU" sz="700" dirty="0"/>
              <a:t>kép: </a:t>
            </a:r>
            <a:r>
              <a:rPr lang="hu-HU" sz="700" dirty="0">
                <a:hlinkClick r:id="rId5"/>
              </a:rPr>
              <a:t>http://</a:t>
            </a:r>
            <a:r>
              <a:rPr lang="hu-HU" sz="700" dirty="0" smtClean="0">
                <a:hlinkClick r:id="rId5"/>
              </a:rPr>
              <a:t>hellogyomro.hu/wp-content/uploads/2015/11/11756671_10206501585515911_298076474_n.jpg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5. kép</a:t>
            </a:r>
            <a:r>
              <a:rPr lang="hu-HU" sz="700" dirty="0"/>
              <a:t>: </a:t>
            </a:r>
            <a:r>
              <a:rPr lang="hu-HU" sz="700" dirty="0">
                <a:hlinkClick r:id="rId6"/>
              </a:rPr>
              <a:t>http://</a:t>
            </a:r>
            <a:r>
              <a:rPr lang="hu-HU" sz="700" dirty="0" smtClean="0">
                <a:hlinkClick r:id="rId6"/>
              </a:rPr>
              <a:t>m.cdn.blog.hu/ol/olomuveg/image/bp01.jpg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6. kép: </a:t>
            </a:r>
            <a:r>
              <a:rPr lang="hu-HU" sz="700" dirty="0" smtClean="0">
                <a:hlinkClick r:id="rId7"/>
              </a:rPr>
              <a:t>https</a:t>
            </a:r>
            <a:r>
              <a:rPr lang="hu-HU" sz="700" dirty="0">
                <a:hlinkClick r:id="rId7"/>
              </a:rPr>
              <a:t>://</a:t>
            </a:r>
            <a:r>
              <a:rPr lang="hu-HU" sz="700" dirty="0" smtClean="0">
                <a:hlinkClick r:id="rId7"/>
              </a:rPr>
              <a:t>www.brouwland.com/content/assets/photos/017/0175315.jpg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7. kép</a:t>
            </a:r>
            <a:r>
              <a:rPr lang="hu-HU" sz="700" dirty="0"/>
              <a:t>: </a:t>
            </a:r>
            <a:r>
              <a:rPr lang="hu-HU" sz="700" dirty="0">
                <a:hlinkClick r:id="rId8"/>
              </a:rPr>
              <a:t>http://</a:t>
            </a:r>
            <a:r>
              <a:rPr lang="hu-HU" sz="700" dirty="0" smtClean="0">
                <a:hlinkClick r:id="rId8"/>
              </a:rPr>
              <a:t>www.zoldstudio.viragcenter.hu/noinetcefa/porcelan1.jpg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8. </a:t>
            </a:r>
            <a:r>
              <a:rPr lang="hu-HU" sz="700" dirty="0"/>
              <a:t>kép: </a:t>
            </a:r>
            <a:r>
              <a:rPr lang="hu-HU" sz="700" dirty="0">
                <a:hlinkClick r:id="rId9"/>
              </a:rPr>
              <a:t>http://</a:t>
            </a:r>
            <a:r>
              <a:rPr lang="hu-HU" sz="700" dirty="0" smtClean="0">
                <a:hlinkClick r:id="rId9"/>
              </a:rPr>
              <a:t>www.boroczki-keramia.hu/keramia/images/keramia-sutoedeny1.jpg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9. </a:t>
            </a:r>
            <a:r>
              <a:rPr lang="hu-HU" sz="700" dirty="0"/>
              <a:t>kép: </a:t>
            </a:r>
            <a:r>
              <a:rPr lang="hu-HU" sz="700" dirty="0">
                <a:hlinkClick r:id="rId10"/>
              </a:rPr>
              <a:t>http://st2.depositphotos.com/3356679/7694/i/110/</a:t>
            </a:r>
            <a:r>
              <a:rPr lang="hu-HU" sz="700" dirty="0" err="1">
                <a:hlinkClick r:id="rId10"/>
              </a:rPr>
              <a:t>depositphotos</a:t>
            </a:r>
            <a:r>
              <a:rPr lang="hu-HU" sz="700" dirty="0">
                <a:hlinkClick r:id="rId10"/>
              </a:rPr>
              <a:t>_76946701-Medicine-bottles-in-white-paper-box-and-air-bubble-.</a:t>
            </a:r>
            <a:r>
              <a:rPr lang="hu-HU" sz="700" dirty="0" smtClean="0">
                <a:hlinkClick r:id="rId10"/>
              </a:rPr>
              <a:t>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10</a:t>
            </a:r>
            <a:r>
              <a:rPr lang="hu-HU" sz="700" dirty="0"/>
              <a:t>. kép</a:t>
            </a:r>
            <a:r>
              <a:rPr lang="hu-HU" sz="700" dirty="0" smtClean="0"/>
              <a:t>: </a:t>
            </a:r>
            <a:r>
              <a:rPr lang="hu-HU" sz="700" dirty="0" smtClean="0">
                <a:hlinkClick r:id="rId11"/>
              </a:rPr>
              <a:t>http</a:t>
            </a:r>
            <a:r>
              <a:rPr lang="hu-HU" sz="700" dirty="0">
                <a:hlinkClick r:id="rId11"/>
              </a:rPr>
              <a:t>://</a:t>
            </a:r>
            <a:r>
              <a:rPr lang="hu-HU" sz="700" dirty="0" smtClean="0">
                <a:hlinkClick r:id="rId11"/>
              </a:rPr>
              <a:t>www.e-kertmester.hu/products_pictures/uveg%20befottes-720-ml.jpg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11. kép</a:t>
            </a:r>
            <a:r>
              <a:rPr lang="hu-HU" sz="700" dirty="0"/>
              <a:t>: </a:t>
            </a:r>
            <a:r>
              <a:rPr lang="hu-HU" sz="700" dirty="0">
                <a:hlinkClick r:id="rId12"/>
              </a:rPr>
              <a:t>http://</a:t>
            </a:r>
            <a:r>
              <a:rPr lang="hu-HU" sz="700" dirty="0" smtClean="0">
                <a:hlinkClick r:id="rId12"/>
              </a:rPr>
              <a:t>4szoba.hu/</a:t>
            </a:r>
            <a:r>
              <a:rPr lang="hu-HU" sz="700" dirty="0" err="1" smtClean="0">
                <a:hlinkClick r:id="rId12"/>
              </a:rPr>
              <a:t>upload</a:t>
            </a:r>
            <a:r>
              <a:rPr lang="hu-HU" sz="700" dirty="0" smtClean="0">
                <a:hlinkClick r:id="rId12"/>
              </a:rPr>
              <a:t>/</a:t>
            </a:r>
            <a:r>
              <a:rPr lang="hu-HU" sz="700" dirty="0" err="1" smtClean="0">
                <a:hlinkClick r:id="rId12"/>
              </a:rPr>
              <a:t>images</a:t>
            </a:r>
            <a:r>
              <a:rPr lang="hu-HU" sz="700" dirty="0" smtClean="0">
                <a:hlinkClick r:id="rId12"/>
              </a:rPr>
              <a:t>/</a:t>
            </a:r>
            <a:r>
              <a:rPr lang="hu-HU" sz="700" dirty="0" err="1" smtClean="0">
                <a:hlinkClick r:id="rId12"/>
              </a:rPr>
              <a:t>photos</a:t>
            </a:r>
            <a:r>
              <a:rPr lang="hu-HU" sz="700" dirty="0" smtClean="0">
                <a:hlinkClick r:id="rId12"/>
              </a:rPr>
              <a:t>/000/012/548/2in1_</a:t>
            </a:r>
            <a:r>
              <a:rPr lang="hu-HU" sz="700" dirty="0" err="1" smtClean="0">
                <a:hlinkClick r:id="rId12"/>
              </a:rPr>
              <a:t>pure.jpg</a:t>
            </a:r>
            <a:r>
              <a:rPr lang="hu-HU" sz="700" dirty="0" smtClean="0">
                <a:hlinkClick r:id="rId12"/>
              </a:rPr>
              <a:t>?1288183042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12</a:t>
            </a:r>
            <a:r>
              <a:rPr lang="hu-HU" sz="700" dirty="0"/>
              <a:t>. kép</a:t>
            </a:r>
            <a:r>
              <a:rPr lang="hu-HU" sz="700" dirty="0" smtClean="0"/>
              <a:t>: </a:t>
            </a:r>
            <a:r>
              <a:rPr lang="hu-HU" sz="700" dirty="0" smtClean="0">
                <a:hlinkClick r:id="rId13"/>
              </a:rPr>
              <a:t>http</a:t>
            </a:r>
            <a:r>
              <a:rPr lang="hu-HU" sz="700" dirty="0">
                <a:hlinkClick r:id="rId13"/>
              </a:rPr>
              <a:t>://</a:t>
            </a:r>
            <a:r>
              <a:rPr lang="hu-HU" sz="700" dirty="0" smtClean="0">
                <a:hlinkClick r:id="rId13"/>
              </a:rPr>
              <a:t>tetocentrum.hu/kepek/cms/small/326.jpg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13. kép</a:t>
            </a:r>
            <a:r>
              <a:rPr lang="hu-HU" sz="700" dirty="0"/>
              <a:t>: </a:t>
            </a:r>
            <a:r>
              <a:rPr lang="hu-HU" sz="700" dirty="0">
                <a:hlinkClick r:id="rId14"/>
              </a:rPr>
              <a:t>http://</a:t>
            </a:r>
            <a:r>
              <a:rPr lang="hu-HU" sz="700" dirty="0" smtClean="0">
                <a:hlinkClick r:id="rId14"/>
              </a:rPr>
              <a:t>bolthely.hu/kepek/mebana/01658.jpg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14. </a:t>
            </a:r>
            <a:r>
              <a:rPr lang="hu-HU" sz="700" dirty="0"/>
              <a:t>kép: </a:t>
            </a:r>
            <a:r>
              <a:rPr lang="hu-HU" sz="700" dirty="0">
                <a:hlinkClick r:id="rId15"/>
              </a:rPr>
              <a:t>https://</a:t>
            </a:r>
            <a:r>
              <a:rPr lang="hu-HU" sz="700" dirty="0" smtClean="0">
                <a:hlinkClick r:id="rId15"/>
              </a:rPr>
              <a:t>internetfigyelo.files.wordpress.com/2013/10/edison-bulb.jpg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15</a:t>
            </a:r>
            <a:r>
              <a:rPr lang="hu-HU" sz="700" dirty="0"/>
              <a:t>. </a:t>
            </a:r>
            <a:r>
              <a:rPr lang="hu-HU" sz="700" dirty="0" smtClean="0"/>
              <a:t>kép: </a:t>
            </a:r>
            <a:r>
              <a:rPr lang="hu-HU" sz="700" dirty="0" smtClean="0">
                <a:hlinkClick r:id="rId16"/>
              </a:rPr>
              <a:t>http</a:t>
            </a:r>
            <a:r>
              <a:rPr lang="hu-HU" sz="700" dirty="0">
                <a:hlinkClick r:id="rId16"/>
              </a:rPr>
              <a:t>://</a:t>
            </a:r>
            <a:r>
              <a:rPr lang="hu-HU" sz="700" dirty="0" smtClean="0">
                <a:hlinkClick r:id="rId16"/>
              </a:rPr>
              <a:t>media.kukta.hu/media/catalog/product/cache/1/small_image/295x295/9df78eab33525d08d6e5fb8d27136e95/6/0/600-k-398-bl-bl-2030-1.jpg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16. </a:t>
            </a:r>
            <a:r>
              <a:rPr lang="hu-HU" sz="700" dirty="0"/>
              <a:t>kép: </a:t>
            </a:r>
            <a:r>
              <a:rPr lang="hu-HU" sz="700" dirty="0">
                <a:hlinkClick r:id="rId17"/>
              </a:rPr>
              <a:t>http://</a:t>
            </a:r>
            <a:r>
              <a:rPr lang="hu-HU" sz="700" dirty="0" smtClean="0">
                <a:hlinkClick r:id="rId17"/>
              </a:rPr>
              <a:t>klassz.hu/public/pic/products/360/34360_1379749565_show_product_page_big_thumb.jpg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17. </a:t>
            </a:r>
            <a:r>
              <a:rPr lang="hu-HU" sz="700" dirty="0"/>
              <a:t>kép: </a:t>
            </a:r>
            <a:r>
              <a:rPr lang="hu-HU" sz="700" dirty="0">
                <a:hlinkClick r:id="rId18"/>
              </a:rPr>
              <a:t>https://</a:t>
            </a:r>
            <a:r>
              <a:rPr lang="hu-HU" sz="700" dirty="0" smtClean="0">
                <a:hlinkClick r:id="rId18"/>
              </a:rPr>
              <a:t>ipon.hu/GalleryMod/2012-10/137546/201276_sharkoon_neoncso_kek.jpg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18. </a:t>
            </a:r>
            <a:r>
              <a:rPr lang="hu-HU" sz="700" dirty="0"/>
              <a:t>kép</a:t>
            </a:r>
            <a:r>
              <a:rPr lang="hu-HU" sz="700" dirty="0" smtClean="0"/>
              <a:t>: </a:t>
            </a:r>
            <a:r>
              <a:rPr lang="hu-HU" sz="700" dirty="0" smtClean="0">
                <a:hlinkClick r:id="rId19"/>
              </a:rPr>
              <a:t>http</a:t>
            </a:r>
            <a:r>
              <a:rPr lang="hu-HU" sz="700" dirty="0">
                <a:hlinkClick r:id="rId19"/>
              </a:rPr>
              <a:t>://</a:t>
            </a:r>
            <a:r>
              <a:rPr lang="hu-HU" sz="700" dirty="0" smtClean="0">
                <a:hlinkClick r:id="rId19"/>
              </a:rPr>
              <a:t>vizipipamania.com/wp-content/uploads/2011/04/vizipipa-afolia-300x221.jpg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19. kép</a:t>
            </a:r>
            <a:r>
              <a:rPr lang="hu-HU" sz="700" dirty="0"/>
              <a:t>: </a:t>
            </a:r>
            <a:r>
              <a:rPr lang="hu-HU" sz="700" dirty="0">
                <a:hlinkClick r:id="rId20"/>
              </a:rPr>
              <a:t>http://</a:t>
            </a:r>
            <a:r>
              <a:rPr lang="hu-HU" sz="700" dirty="0" smtClean="0">
                <a:hlinkClick r:id="rId20"/>
              </a:rPr>
              <a:t>images.kika.com/db/kikaV5/phpthumb/cache/1/1f/1f4/cache_src1f4fef6312bd14e8c9416bc8023982dc_parcce7f40e2f6561758bd3b405b0ba16af_dat1245826843.jpeg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20. kép</a:t>
            </a:r>
            <a:r>
              <a:rPr lang="hu-HU" sz="700" dirty="0"/>
              <a:t>: </a:t>
            </a:r>
            <a:r>
              <a:rPr lang="hu-HU" sz="700" dirty="0">
                <a:hlinkClick r:id="rId21"/>
              </a:rPr>
              <a:t>http://</a:t>
            </a:r>
            <a:r>
              <a:rPr lang="hu-HU" sz="700" dirty="0" smtClean="0">
                <a:hlinkClick r:id="rId21"/>
              </a:rPr>
              <a:t>webshop.ajandektargy.eu/custom/ajandektargyeu/image/cache/w214h214/product/56-0104088.jpg?lastmod=1451398207.1409048120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21. kép</a:t>
            </a:r>
            <a:r>
              <a:rPr lang="hu-HU" sz="700" dirty="0"/>
              <a:t>: </a:t>
            </a:r>
            <a:r>
              <a:rPr lang="hu-HU" sz="700" dirty="0">
                <a:hlinkClick r:id="rId22"/>
              </a:rPr>
              <a:t>http://</a:t>
            </a:r>
            <a:r>
              <a:rPr lang="hu-HU" sz="700" dirty="0" smtClean="0">
                <a:hlinkClick r:id="rId22"/>
              </a:rPr>
              <a:t>hetpettyes.net/gallery/thumbs/485/175765_4955496_400_300_967ebcafc621896720329502873708a9.jpg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22. kép</a:t>
            </a:r>
            <a:r>
              <a:rPr lang="hu-HU" sz="700" dirty="0"/>
              <a:t>: </a:t>
            </a:r>
            <a:r>
              <a:rPr lang="hu-HU" sz="700" dirty="0">
                <a:hlinkClick r:id="rId23"/>
              </a:rPr>
              <a:t>http://</a:t>
            </a:r>
            <a:r>
              <a:rPr lang="hu-HU" sz="700" dirty="0" smtClean="0">
                <a:hlinkClick r:id="rId23"/>
              </a:rPr>
              <a:t>tarcsahang.blog.fn.hu/files/phonebook.jpg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23. kép</a:t>
            </a:r>
            <a:r>
              <a:rPr lang="hu-HU" sz="700" dirty="0"/>
              <a:t>: </a:t>
            </a:r>
            <a:r>
              <a:rPr lang="hu-HU" sz="700" dirty="0">
                <a:hlinkClick r:id="rId24"/>
              </a:rPr>
              <a:t>http://</a:t>
            </a:r>
            <a:r>
              <a:rPr lang="hu-HU" sz="700" dirty="0" smtClean="0">
                <a:hlinkClick r:id="rId24"/>
              </a:rPr>
              <a:t>www.ritternyomda.hu/images/referenciak/szorolap_keszites_nyomtatas_budapest.jpg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24. </a:t>
            </a:r>
            <a:r>
              <a:rPr lang="hu-HU" sz="700" dirty="0"/>
              <a:t>kép: </a:t>
            </a:r>
            <a:r>
              <a:rPr lang="hu-HU" sz="700" dirty="0">
                <a:hlinkClick r:id="rId25"/>
              </a:rPr>
              <a:t>http://</a:t>
            </a:r>
            <a:r>
              <a:rPr lang="hu-HU" sz="700" dirty="0" smtClean="0">
                <a:hlinkClick r:id="rId25"/>
              </a:rPr>
              <a:t>www.pelenka.com/wp-content/uploads/2013/09/ujszulott-pelenka-2-4kg002-thumb.jpg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25. </a:t>
            </a:r>
            <a:r>
              <a:rPr lang="hu-HU" sz="700" dirty="0"/>
              <a:t>kép: </a:t>
            </a:r>
            <a:r>
              <a:rPr lang="hu-HU" sz="700" dirty="0">
                <a:hlinkClick r:id="rId26"/>
              </a:rPr>
              <a:t>http://</a:t>
            </a:r>
            <a:r>
              <a:rPr lang="hu-HU" sz="700" dirty="0" smtClean="0">
                <a:hlinkClick r:id="rId26"/>
              </a:rPr>
              <a:t>static.origos.hu/s/img/i/1410/20141013fecskendok1.jpg?w=666&amp;h=333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26. kép</a:t>
            </a:r>
            <a:r>
              <a:rPr lang="hu-HU" sz="700" dirty="0"/>
              <a:t>: </a:t>
            </a:r>
            <a:r>
              <a:rPr lang="hu-HU" sz="700" dirty="0">
                <a:hlinkClick r:id="rId27"/>
              </a:rPr>
              <a:t>http://</a:t>
            </a:r>
            <a:r>
              <a:rPr lang="hu-HU" sz="700" dirty="0" smtClean="0">
                <a:hlinkClick r:id="rId27"/>
              </a:rPr>
              <a:t>www.petflakon.hu/wp-content/uploads/2011/03/palackok_2.png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27. kép</a:t>
            </a:r>
            <a:r>
              <a:rPr lang="hu-HU" sz="700" dirty="0"/>
              <a:t>: </a:t>
            </a:r>
            <a:r>
              <a:rPr lang="hu-HU" sz="700" dirty="0">
                <a:hlinkClick r:id="rId28"/>
              </a:rPr>
              <a:t>http://</a:t>
            </a:r>
            <a:r>
              <a:rPr lang="hu-HU" sz="700" dirty="0" smtClean="0">
                <a:hlinkClick r:id="rId28"/>
              </a:rPr>
              <a:t>img.www.nosalty.hu/files/imagecache/img-content-width/alapanyag_kepek/novenyi-joghurt.jpg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28. </a:t>
            </a:r>
            <a:r>
              <a:rPr lang="hu-HU" sz="700" dirty="0"/>
              <a:t>kép: </a:t>
            </a:r>
            <a:r>
              <a:rPr lang="hu-HU" sz="700" dirty="0">
                <a:hlinkClick r:id="rId29"/>
              </a:rPr>
              <a:t>http://</a:t>
            </a:r>
            <a:r>
              <a:rPr lang="hu-HU" sz="700" dirty="0" smtClean="0">
                <a:hlinkClick r:id="rId29"/>
              </a:rPr>
              <a:t>professzionalis-kozmetikumok.hu/wp-content/uploads/2013/04/kozmetikumok-forgalomba-hozatala.jpg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29. kép</a:t>
            </a:r>
            <a:r>
              <a:rPr lang="hu-HU" sz="700" dirty="0"/>
              <a:t>: </a:t>
            </a:r>
            <a:r>
              <a:rPr lang="hu-HU" sz="700" dirty="0">
                <a:hlinkClick r:id="rId30"/>
              </a:rPr>
              <a:t>http://</a:t>
            </a:r>
            <a:r>
              <a:rPr lang="hu-HU" sz="700" dirty="0" smtClean="0">
                <a:hlinkClick r:id="rId30"/>
              </a:rPr>
              <a:t>www.vitaminsziget.com/upload/altalanos/fogkefe6_vitaminsziget_com.jpg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30. kép</a:t>
            </a:r>
            <a:r>
              <a:rPr lang="hu-HU" sz="700" dirty="0"/>
              <a:t>: </a:t>
            </a:r>
            <a:r>
              <a:rPr lang="hu-HU" sz="700" dirty="0">
                <a:hlinkClick r:id="rId31"/>
              </a:rPr>
              <a:t>https://</a:t>
            </a:r>
            <a:r>
              <a:rPr lang="hu-HU" sz="700" dirty="0" smtClean="0">
                <a:hlinkClick r:id="rId31"/>
              </a:rPr>
              <a:t>upload.wikimedia.org/wikipedia/commons/a/a2/Sony_DVD%2BRW.jpg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31. kép</a:t>
            </a:r>
            <a:r>
              <a:rPr lang="hu-HU" sz="700" dirty="0"/>
              <a:t>: </a:t>
            </a:r>
            <a:r>
              <a:rPr lang="hu-HU" sz="700" dirty="0">
                <a:hlinkClick r:id="rId32"/>
              </a:rPr>
              <a:t>https://</a:t>
            </a:r>
            <a:r>
              <a:rPr lang="hu-HU" sz="700" dirty="0" smtClean="0">
                <a:hlinkClick r:id="rId32"/>
              </a:rPr>
              <a:t>upload.wikimedia.org/wikipedia/commons/thumb/4/42/CassetteAndMicrocassette.jpg/250px-CassetteAndMicrocassette.jpg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32. kép: </a:t>
            </a:r>
            <a:r>
              <a:rPr lang="hu-HU" sz="700" dirty="0">
                <a:hlinkClick r:id="rId33"/>
              </a:rPr>
              <a:t>http://</a:t>
            </a:r>
            <a:r>
              <a:rPr lang="hu-HU" sz="700" dirty="0" smtClean="0">
                <a:hlinkClick r:id="rId33"/>
              </a:rPr>
              <a:t>www.gyerek-portal.hu/upload/upimages/1627.jpg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33. </a:t>
            </a:r>
            <a:r>
              <a:rPr lang="hu-HU" sz="700" dirty="0"/>
              <a:t>kép: </a:t>
            </a:r>
            <a:r>
              <a:rPr lang="hu-HU" sz="700" dirty="0">
                <a:hlinkClick r:id="rId34"/>
              </a:rPr>
              <a:t>http://</a:t>
            </a:r>
            <a:r>
              <a:rPr lang="hu-HU" sz="700" dirty="0" smtClean="0">
                <a:hlinkClick r:id="rId34"/>
              </a:rPr>
              <a:t>www.szimpatika.hu/mmm/palyazatok/foto/1487aa999c27a693d51497f7e5c56982.jpg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700" dirty="0" smtClean="0"/>
              <a:t>33. </a:t>
            </a:r>
            <a:r>
              <a:rPr lang="hu-HU" sz="700" dirty="0"/>
              <a:t>kép: </a:t>
            </a:r>
            <a:r>
              <a:rPr lang="hu-HU" sz="700" dirty="0">
                <a:hlinkClick r:id="rId35"/>
              </a:rPr>
              <a:t>http://</a:t>
            </a:r>
            <a:r>
              <a:rPr lang="hu-HU" sz="700" dirty="0" smtClean="0">
                <a:hlinkClick r:id="rId35"/>
              </a:rPr>
              <a:t>www.somogyma.hu/wp-content/uploads/2015/07/2-globalis-felmelegedes-1440x564_c.jpg</a:t>
            </a: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7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4644008" y="44624"/>
            <a:ext cx="3528391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Források: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8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91974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az szelektív hulladékgyűjtés?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4811" y="148478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Mi a szerepe a szelektív hulladékgyűjtésnek?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49916" y="2289066"/>
            <a:ext cx="793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Valahol biztosan hallhattál </a:t>
            </a:r>
            <a:r>
              <a:rPr lang="hu-HU" sz="2000" b="1" dirty="0" smtClean="0"/>
              <a:t>környezetvédelmi kampányról </a:t>
            </a:r>
            <a:r>
              <a:rPr lang="hu-HU" sz="2000" dirty="0" smtClean="0"/>
              <a:t>a rádióból, a tévéből, a szórólapokból vagy a rendezvényeken.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9916" y="3349441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iskola vagy munkavégzés utána biztos gyakran találkozhattatok a buszmegállók mellett vagy az iskoláknál hulladékgyűjtőkkel . Felismered a lenti képet?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7544" y="4757082"/>
            <a:ext cx="538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Erről van szó, most részletesen elmondom.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260082" y="4738182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/>
              <a:t>?</a:t>
            </a:r>
            <a:endParaRPr lang="hu-HU" sz="4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934108" y="4365105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/>
              <a:t>?</a:t>
            </a:r>
            <a:endParaRPr lang="hu-HU" sz="8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61340" y="4978826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/>
              <a:t>?</a:t>
            </a:r>
            <a:endParaRPr lang="hu-H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90215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11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9087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Édesapám erdészettel foglalkozik Erdélyben. </a:t>
            </a:r>
            <a:r>
              <a:rPr lang="hu-HU" sz="2400" dirty="0"/>
              <a:t>G</a:t>
            </a:r>
            <a:r>
              <a:rPr lang="hu-HU" sz="2400" dirty="0" smtClean="0"/>
              <a:t>yermekkoromban sokszor vitt magával az erdőkbe. </a:t>
            </a:r>
            <a:r>
              <a:rPr lang="hu-HU" sz="2400" dirty="0"/>
              <a:t>S</a:t>
            </a:r>
            <a:r>
              <a:rPr lang="hu-HU" sz="2400" dirty="0" smtClean="0"/>
              <a:t>okat sétáltunk az erdei ösvényeken.</a:t>
            </a:r>
            <a:endParaRPr lang="hu-H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04864"/>
            <a:ext cx="2952328" cy="39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10136" y="249289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Azóta tanulmányozom az egyszerű fafajtákat,  ápolásukat és megóvásukat. Később már a környezet-</a:t>
            </a:r>
            <a:br>
              <a:rPr lang="hu-HU" sz="2400" dirty="0" smtClean="0"/>
            </a:br>
            <a:r>
              <a:rPr lang="hu-HU" sz="2400" dirty="0" smtClean="0"/>
              <a:t>védelem is foglalkoztatott.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10136" y="479715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Nagyon szeretek az erdei örvényeken futni, </a:t>
            </a:r>
            <a:br>
              <a:rPr lang="hu-HU" sz="2400" dirty="0" smtClean="0"/>
            </a:br>
            <a:r>
              <a:rPr lang="hu-HU" sz="2400" dirty="0" smtClean="0"/>
              <a:t>a tiszta levegő miatt.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8851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4811" y="1484784"/>
            <a:ext cx="770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2000" dirty="0" smtClean="0"/>
              <a:t>A szelektív hulladékgyűjtés azt jelenti, </a:t>
            </a:r>
            <a:r>
              <a:rPr lang="hu-HU" sz="2000" dirty="0"/>
              <a:t>hogy a </a:t>
            </a:r>
            <a:r>
              <a:rPr lang="hu-HU" sz="2000" dirty="0" smtClean="0"/>
              <a:t>hulladékokat anyag fajta </a:t>
            </a:r>
            <a:r>
              <a:rPr lang="hu-HU" sz="2000" dirty="0"/>
              <a:t>szerinti </a:t>
            </a:r>
            <a:r>
              <a:rPr lang="hu-HU" sz="2000" dirty="0" smtClean="0"/>
              <a:t>elkülönítve gyűjtjük. </a:t>
            </a:r>
            <a:r>
              <a:rPr lang="hu-HU" sz="2000" dirty="0"/>
              <a:t>P</a:t>
            </a:r>
            <a:r>
              <a:rPr lang="hu-HU" sz="2000" dirty="0" smtClean="0"/>
              <a:t>éldául: </a:t>
            </a:r>
            <a:r>
              <a:rPr lang="hu-HU" sz="2000" cap="all" dirty="0" smtClean="0"/>
              <a:t>műanyag</a:t>
            </a:r>
            <a:r>
              <a:rPr lang="hu-HU" sz="2000" dirty="0" smtClean="0"/>
              <a:t> szelektíven gyűjtjük a műanyag zacskókat, reklámtáskákat vagy PET palackokat, viszont nem gyűjtjük együtt a  papírokkal, vagy üvegekkel.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84811" y="90872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Most visszatérek a fő témára.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4811" y="4005064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2000" dirty="0" smtClean="0"/>
              <a:t>A szelektív hulladékgyűjtésére öt féle kategóriát hoztak létre.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7020273" y="5085184"/>
            <a:ext cx="1512167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MŰANYAG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508104" y="5085184"/>
            <a:ext cx="1368152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PAPÍR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267744" y="5085184"/>
            <a:ext cx="144016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FEHÉR ÜVEG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11560" y="5085184"/>
            <a:ext cx="1512168" cy="50405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SZÍNES ÜVEG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851920" y="5085184"/>
            <a:ext cx="1512168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FÉM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7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11560" y="476672"/>
            <a:ext cx="2088232" cy="50405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SZÍNES ÜVEG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06862" y="1124744"/>
            <a:ext cx="26196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borosüvegek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sörösüvegek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61239" y="3789040"/>
            <a:ext cx="3185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nem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porcelán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kerámia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orvosságos üvegek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b="9790"/>
          <a:stretch/>
        </p:blipFill>
        <p:spPr bwMode="auto">
          <a:xfrm>
            <a:off x="1107993" y="2004790"/>
            <a:ext cx="2231659" cy="13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8" y="1755949"/>
            <a:ext cx="538556" cy="16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39" y="5026424"/>
            <a:ext cx="1309814" cy="12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36" y="5026424"/>
            <a:ext cx="1301130" cy="11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1494"/>
            <a:ext cx="1289903" cy="8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los tábla 12"/>
          <p:cNvSpPr/>
          <p:nvPr/>
        </p:nvSpPr>
        <p:spPr>
          <a:xfrm>
            <a:off x="3995936" y="5129064"/>
            <a:ext cx="1224136" cy="1114937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Tilos tábla 13"/>
          <p:cNvSpPr/>
          <p:nvPr/>
        </p:nvSpPr>
        <p:spPr>
          <a:xfrm>
            <a:off x="2532036" y="5097496"/>
            <a:ext cx="1224136" cy="1114937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Tilos tábla 14"/>
          <p:cNvSpPr/>
          <p:nvPr/>
        </p:nvSpPr>
        <p:spPr>
          <a:xfrm>
            <a:off x="1061239" y="5017590"/>
            <a:ext cx="1224136" cy="1114937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1843840" y="2780928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>
            <a:off x="2285375" y="2203017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3976962" y="2797282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H="1">
            <a:off x="4418497" y="2219371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42"/>
          <a:stretch/>
        </p:blipFill>
        <p:spPr bwMode="auto">
          <a:xfrm>
            <a:off x="6228184" y="728700"/>
            <a:ext cx="184384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Egyenes összekötő 17"/>
          <p:cNvCxnSpPr/>
          <p:nvPr/>
        </p:nvCxnSpPr>
        <p:spPr>
          <a:xfrm>
            <a:off x="6578737" y="2133542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7020272" y="1555631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85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611560" y="476672"/>
            <a:ext cx="208823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FEHÉR ÜVEG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1124744"/>
            <a:ext cx="3135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befőttes üvegek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ásványvizes üvegpalackok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röviditalok üvegpalackok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827584" y="3789040"/>
            <a:ext cx="318548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nem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ablaküveg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tükör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villanykörte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hőálló üvegtál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szemüveg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neoncső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orvosságos üvegek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19350" b="21106"/>
          <a:stretch/>
        </p:blipFill>
        <p:spPr bwMode="auto">
          <a:xfrm>
            <a:off x="827584" y="2408505"/>
            <a:ext cx="759735" cy="10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45" y="2401938"/>
            <a:ext cx="1597493" cy="112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11"/>
          <p:cNvCxnSpPr/>
          <p:nvPr/>
        </p:nvCxnSpPr>
        <p:spPr>
          <a:xfrm>
            <a:off x="725769" y="3105761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1122414" y="2527850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2199559" y="3124328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2596204" y="2546417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43" y="4218722"/>
            <a:ext cx="1054952" cy="105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los tábla 20"/>
          <p:cNvSpPr/>
          <p:nvPr/>
        </p:nvSpPr>
        <p:spPr>
          <a:xfrm>
            <a:off x="2771800" y="4186271"/>
            <a:ext cx="1224136" cy="1114937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37" y="5394228"/>
            <a:ext cx="519882" cy="10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los tábla 22"/>
          <p:cNvSpPr/>
          <p:nvPr/>
        </p:nvSpPr>
        <p:spPr>
          <a:xfrm>
            <a:off x="3203848" y="5480128"/>
            <a:ext cx="807659" cy="778141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84" y="5478144"/>
            <a:ext cx="492646" cy="9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los tábla 24"/>
          <p:cNvSpPr/>
          <p:nvPr/>
        </p:nvSpPr>
        <p:spPr>
          <a:xfrm>
            <a:off x="4211960" y="5536963"/>
            <a:ext cx="720080" cy="736530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1737"/>
            <a:ext cx="972889" cy="9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los tábla 26"/>
          <p:cNvSpPr/>
          <p:nvPr/>
        </p:nvSpPr>
        <p:spPr>
          <a:xfrm>
            <a:off x="5058444" y="5513656"/>
            <a:ext cx="720080" cy="736530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64353"/>
            <a:ext cx="771127" cy="77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los tábla 28"/>
          <p:cNvSpPr/>
          <p:nvPr/>
        </p:nvSpPr>
        <p:spPr>
          <a:xfrm>
            <a:off x="4165475" y="4064353"/>
            <a:ext cx="720080" cy="736530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85" y="4854963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los tábla 30"/>
          <p:cNvSpPr/>
          <p:nvPr/>
        </p:nvSpPr>
        <p:spPr>
          <a:xfrm>
            <a:off x="4644008" y="4780702"/>
            <a:ext cx="720080" cy="736530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60596"/>
          <a:stretch/>
        </p:blipFill>
        <p:spPr bwMode="auto">
          <a:xfrm>
            <a:off x="6156176" y="706159"/>
            <a:ext cx="195639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Egyenes összekötő 27"/>
          <p:cNvCxnSpPr/>
          <p:nvPr/>
        </p:nvCxnSpPr>
        <p:spPr>
          <a:xfrm>
            <a:off x="6588224" y="2109624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>
            <a:off x="6984869" y="1531713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3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11560" y="476672"/>
            <a:ext cx="1728192" cy="50405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FÉM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7183" y="1124744"/>
            <a:ext cx="271901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alumínium italdobozok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alufólia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fém konzervdobozok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fém zárókupakok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hajtógázos hajlakk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borotvagél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dezodor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evőeszközök</a:t>
            </a:r>
            <a:endParaRPr lang="hu-HU" sz="16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557183" y="4439434"/>
            <a:ext cx="57198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nem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ételmaradékkal szennyezett konzervdobozok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kutya-, macskaeledeles szennyezett konzervdobozok</a:t>
            </a:r>
            <a:endParaRPr lang="hu-HU" sz="1600" dirty="0"/>
          </a:p>
        </p:txBody>
      </p:sp>
      <p:sp>
        <p:nvSpPr>
          <p:cNvPr id="5" name="Tilos tábla 4"/>
          <p:cNvSpPr/>
          <p:nvPr/>
        </p:nvSpPr>
        <p:spPr>
          <a:xfrm>
            <a:off x="2731773" y="5357631"/>
            <a:ext cx="936470" cy="864096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6" r="40168"/>
          <a:stretch/>
        </p:blipFill>
        <p:spPr bwMode="auto">
          <a:xfrm>
            <a:off x="6372200" y="738336"/>
            <a:ext cx="199892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8" y="3463846"/>
            <a:ext cx="1202276" cy="88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images.kika.com/db/kikaV5/phpthumb/cache/1/1f/1f4/cache_src1f4fef6312bd14e8c9416bc8023982dc_parcce7f40e2f6561758bd3b405b0ba16af_dat124582684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22" y="3508670"/>
            <a:ext cx="840853" cy="8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466352"/>
            <a:ext cx="648072" cy="97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10" y="3335677"/>
            <a:ext cx="10191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Egyenes összekötő 12"/>
          <p:cNvCxnSpPr/>
          <p:nvPr/>
        </p:nvCxnSpPr>
        <p:spPr>
          <a:xfrm>
            <a:off x="741069" y="4041138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1137714" y="3463227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035602" y="4037559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H="1">
            <a:off x="2432247" y="3459648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3005672" y="4047738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3402317" y="3469827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179310" y="3999726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4575955" y="3421815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6930125" y="2053594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7326770" y="1475683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47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611560" y="476672"/>
            <a:ext cx="1584175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PAPÍR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7183" y="1124744"/>
            <a:ext cx="409919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újságpapír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kartondobozok összehajtva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tiszta csomagolópapírok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irodai papírhulladékok, telefonkönyv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szórólapok és reklámkiadványok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italos karton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57183" y="3789040"/>
            <a:ext cx="475803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nem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zsíros, szennyezett papírok, műanyag borító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indigó, faxpapír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használt egészségügyi papírok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pelenka</a:t>
            </a:r>
          </a:p>
        </p:txBody>
      </p:sp>
      <p:pic>
        <p:nvPicPr>
          <p:cNvPr id="4098" name="Picture 2" descr="http://hellogyomro.hu/wp-content/uploads/2015/11/11756671_10206501585515911_29807647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0" r="20260"/>
          <a:stretch/>
        </p:blipFill>
        <p:spPr bwMode="auto">
          <a:xfrm>
            <a:off x="5882591" y="728700"/>
            <a:ext cx="19297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6405940" y="2048073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6802585" y="1470162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5" y="2981619"/>
            <a:ext cx="760344" cy="7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1117384" y="3420580"/>
            <a:ext cx="220768" cy="23604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1293263" y="3056952"/>
            <a:ext cx="400186" cy="59967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02" y="2987063"/>
            <a:ext cx="1163960" cy="7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00625"/>
            <a:ext cx="978962" cy="96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Egyenes összekötő 21"/>
          <p:cNvCxnSpPr/>
          <p:nvPr/>
        </p:nvCxnSpPr>
        <p:spPr>
          <a:xfrm>
            <a:off x="2360135" y="3438235"/>
            <a:ext cx="220768" cy="23604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2536014" y="3074607"/>
            <a:ext cx="400186" cy="59967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3676041" y="3345016"/>
            <a:ext cx="220768" cy="23604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>
            <a:off x="3851920" y="2981388"/>
            <a:ext cx="400186" cy="59967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5" y="5199093"/>
            <a:ext cx="939180" cy="9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los tábla 26"/>
          <p:cNvSpPr/>
          <p:nvPr/>
        </p:nvSpPr>
        <p:spPr>
          <a:xfrm>
            <a:off x="773276" y="5332843"/>
            <a:ext cx="720080" cy="671679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19" y="5109751"/>
            <a:ext cx="2235720" cy="111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los tábla 28"/>
          <p:cNvSpPr/>
          <p:nvPr/>
        </p:nvSpPr>
        <p:spPr>
          <a:xfrm>
            <a:off x="2451673" y="5013176"/>
            <a:ext cx="1328520" cy="1286444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0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8" y="5445224"/>
            <a:ext cx="984931" cy="7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622594" y="476672"/>
            <a:ext cx="1917953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MŰANYAG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57183" y="1124744"/>
            <a:ext cx="530145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á</a:t>
            </a:r>
            <a:r>
              <a:rPr lang="hu-HU" sz="1600" dirty="0" smtClean="0"/>
              <a:t>sványvizes és </a:t>
            </a:r>
            <a:r>
              <a:rPr lang="hu-HU" sz="1600" dirty="0"/>
              <a:t>üdítős </a:t>
            </a:r>
            <a:r>
              <a:rPr lang="hu-HU" sz="1600" dirty="0" smtClean="0"/>
              <a:t>PET palackok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italos </a:t>
            </a:r>
            <a:r>
              <a:rPr lang="hu-HU" sz="1600" dirty="0" smtClean="0"/>
              <a:t>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PP és HDPE jelzésű kozmetikai szeres </a:t>
            </a:r>
            <a:r>
              <a:rPr lang="hu-HU" sz="1600" dirty="0" smtClean="0"/>
              <a:t>flakonok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e</a:t>
            </a:r>
            <a:r>
              <a:rPr lang="hu-HU" sz="1600" dirty="0" smtClean="0"/>
              <a:t>löblített tejfölös </a:t>
            </a:r>
            <a:r>
              <a:rPr lang="hu-HU" sz="1600" dirty="0"/>
              <a:t>és </a:t>
            </a:r>
            <a:r>
              <a:rPr lang="hu-HU" sz="1600" dirty="0" smtClean="0"/>
              <a:t>joghurtos poharak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műanyag zacskók</a:t>
            </a:r>
            <a:r>
              <a:rPr lang="hu-HU" sz="1600" dirty="0"/>
              <a:t>, reklámtáskák műanyag </a:t>
            </a:r>
            <a:r>
              <a:rPr lang="hu-HU" sz="1600" dirty="0" smtClean="0"/>
              <a:t>fóliák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57183" y="3789040"/>
            <a:ext cx="444384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Szelektíven nem gyűjthető: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vegyszeres, zsíros flakonok karton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fogkefe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műanyag játékok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videó és </a:t>
            </a:r>
            <a:r>
              <a:rPr lang="hu-HU" sz="1600" dirty="0"/>
              <a:t>magnókazetta, CD/DVD lemez</a:t>
            </a:r>
            <a:endParaRPr lang="hu-HU" sz="1600" dirty="0" smtClean="0"/>
          </a:p>
        </p:txBody>
      </p:sp>
      <p:pic>
        <p:nvPicPr>
          <p:cNvPr id="5122" name="Picture 2" descr="http://hellogyomro.hu/wp-content/uploads/2015/11/11756671_10206501585515911_29807647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5"/>
          <a:stretch/>
        </p:blipFill>
        <p:spPr bwMode="auto">
          <a:xfrm>
            <a:off x="6156176" y="728700"/>
            <a:ext cx="19016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6588224" y="2157998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984869" y="1580087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7" y="2915371"/>
            <a:ext cx="760344" cy="7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gyenes összekötő 11"/>
          <p:cNvCxnSpPr/>
          <p:nvPr/>
        </p:nvCxnSpPr>
        <p:spPr>
          <a:xfrm>
            <a:off x="896616" y="3354332"/>
            <a:ext cx="220768" cy="23604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1072495" y="2990704"/>
            <a:ext cx="400186" cy="599671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47" y="2756014"/>
            <a:ext cx="1017158" cy="10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Egyenes összekötő 15"/>
          <p:cNvCxnSpPr/>
          <p:nvPr/>
        </p:nvCxnSpPr>
        <p:spPr>
          <a:xfrm>
            <a:off x="1828991" y="3372765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2225636" y="2794854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r="21668"/>
          <a:stretch/>
        </p:blipFill>
        <p:spPr bwMode="auto">
          <a:xfrm>
            <a:off x="3044319" y="2730275"/>
            <a:ext cx="861239" cy="10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Egyenes összekötő 18"/>
          <p:cNvCxnSpPr/>
          <p:nvPr/>
        </p:nvCxnSpPr>
        <p:spPr>
          <a:xfrm>
            <a:off x="2999331" y="3351500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3395976" y="2773589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53" y="2855304"/>
            <a:ext cx="1061735" cy="92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los tábla 21"/>
          <p:cNvSpPr/>
          <p:nvPr/>
        </p:nvSpPr>
        <p:spPr>
          <a:xfrm>
            <a:off x="712455" y="5445224"/>
            <a:ext cx="720080" cy="671679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4312571" y="3450115"/>
            <a:ext cx="441535" cy="331553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4709216" y="2872204"/>
            <a:ext cx="576064" cy="909464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85" y="5183451"/>
            <a:ext cx="1066915" cy="125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los tábla 14"/>
          <p:cNvSpPr/>
          <p:nvPr/>
        </p:nvSpPr>
        <p:spPr>
          <a:xfrm>
            <a:off x="1903239" y="5259233"/>
            <a:ext cx="994561" cy="861444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71" y="5259233"/>
            <a:ext cx="1058400" cy="10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los tábla 27"/>
          <p:cNvSpPr/>
          <p:nvPr/>
        </p:nvSpPr>
        <p:spPr>
          <a:xfrm>
            <a:off x="3207907" y="5259233"/>
            <a:ext cx="1094445" cy="1076188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50" y="5433844"/>
            <a:ext cx="1114978" cy="7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los tábla 29"/>
          <p:cNvSpPr/>
          <p:nvPr/>
        </p:nvSpPr>
        <p:spPr>
          <a:xfrm>
            <a:off x="4587916" y="5259233"/>
            <a:ext cx="1136211" cy="1076188"/>
          </a:xfrm>
          <a:prstGeom prst="noSmoking">
            <a:avLst>
              <a:gd name="adj" fmla="val 91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07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457</TotalTime>
  <Words>760</Words>
  <Application>Microsoft Office PowerPoint</Application>
  <PresentationFormat>Diavetítés a képernyőre (4:3 oldalarány)</PresentationFormat>
  <Paragraphs>164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Austin</vt:lpstr>
      <vt:lpstr>    Szelektív hulladékgyűjtés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Szelektív hulladékgyűjtés</dc:title>
  <dc:creator>User</dc:creator>
  <cp:lastModifiedBy>Rapi Barnabás</cp:lastModifiedBy>
  <cp:revision>59</cp:revision>
  <dcterms:created xsi:type="dcterms:W3CDTF">2016-01-20T11:49:11Z</dcterms:created>
  <dcterms:modified xsi:type="dcterms:W3CDTF">2016-01-29T10:37:09Z</dcterms:modified>
</cp:coreProperties>
</file>