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8" r:id="rId10"/>
    <p:sldId id="269" r:id="rId11"/>
    <p:sldId id="275" r:id="rId12"/>
    <p:sldId id="271" r:id="rId13"/>
    <p:sldId id="276" r:id="rId14"/>
    <p:sldId id="272" r:id="rId15"/>
    <p:sldId id="277" r:id="rId16"/>
    <p:sldId id="273" r:id="rId17"/>
    <p:sldId id="270" r:id="rId18"/>
    <p:sldId id="274" r:id="rId19"/>
    <p:sldId id="279" r:id="rId20"/>
    <p:sldId id="278" r:id="rId21"/>
    <p:sldId id="266" r:id="rId2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Közepesen sötét stílus 3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Közepesen sötét stílus 3 – 4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Világos stílus 3 – 2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7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179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45027-AB81-47B0-8633-7F703E3501F0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AA84F-3CA5-4CDD-98E5-13EA0F0486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1217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https://hu.wikipedia.org/wiki/%C3%89vszak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AA84F-3CA5-4CDD-98E5-13EA0F0486E6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6586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Vers: http://galganildi.hupont.hu/7/mondokak-versek-gyerekeknek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AA84F-3CA5-4CDD-98E5-13EA0F0486E6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4493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Vers: http://sulihalo.hu/pedagogus/alkalmi-versek/4816-teli-gyerekversek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AA84F-3CA5-4CDD-98E5-13EA0F0486E6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9357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Vers: http://pittipaldi.lapunk.hu/?modul=oldal&amp;tartalom=1179622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AA84F-3CA5-4CDD-98E5-13EA0F0486E6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0492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Vers: http://www.mesevarovoda.hu/egyeb-versek-osz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AA84F-3CA5-4CDD-98E5-13EA0F0486E6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25979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4FAAE-1212-44A2-B989-69ED0735664F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4A6D-64E9-4649-A899-A0DD257DA66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3273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4FAAE-1212-44A2-B989-69ED0735664F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4A6D-64E9-4649-A899-A0DD257DA66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2470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4FAAE-1212-44A2-B989-69ED0735664F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4A6D-64E9-4649-A899-A0DD257DA66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136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4FAAE-1212-44A2-B989-69ED0735664F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4A6D-64E9-4649-A899-A0DD257DA66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070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4FAAE-1212-44A2-B989-69ED0735664F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4A6D-64E9-4649-A899-A0DD257DA66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962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4FAAE-1212-44A2-B989-69ED0735664F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4A6D-64E9-4649-A899-A0DD257DA66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842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4FAAE-1212-44A2-B989-69ED0735664F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4A6D-64E9-4649-A899-A0DD257DA66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146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4FAAE-1212-44A2-B989-69ED0735664F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4A6D-64E9-4649-A899-A0DD257DA66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7705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4FAAE-1212-44A2-B989-69ED0735664F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4A6D-64E9-4649-A899-A0DD257DA66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2617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4FAAE-1212-44A2-B989-69ED0735664F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4A6D-64E9-4649-A899-A0DD257DA66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3091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4FAAE-1212-44A2-B989-69ED0735664F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4A6D-64E9-4649-A899-A0DD257DA66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2177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accent2">
                <a:lumMod val="0"/>
                <a:lumOff val="100000"/>
              </a:schemeClr>
            </a:gs>
            <a:gs pos="12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  <a:gs pos="83000">
              <a:schemeClr val="accent2">
                <a:lumMod val="1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4FAAE-1212-44A2-B989-69ED0735664F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A4A6D-64E9-4649-A899-A0DD257DA66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6097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6.xml"/><Relationship Id="rId4" Type="http://schemas.openxmlformats.org/officeDocument/2006/relationships/slide" Target="slid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6.xml"/><Relationship Id="rId4" Type="http://schemas.openxmlformats.org/officeDocument/2006/relationships/slide" Target="slid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tudasbazis.sulinet.hu/hu/termeszettudomanyok/termeszetismeret/ember-a-termeszetben-1-osztaly/evszakok-valtozasaval-kapcsolatos-tesztek/evszakok-jellemzoi" TargetMode="External"/><Relationship Id="rId2" Type="http://schemas.openxmlformats.org/officeDocument/2006/relationships/hyperlink" Target="https://hu.wikipedia.org/wiki/%C3%89vsza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sulihalo.hu/pedagogus/alkalmi-versek/4816-teli-gyerekversek" TargetMode="External"/><Relationship Id="rId2" Type="http://schemas.openxmlformats.org/officeDocument/2006/relationships/hyperlink" Target="http://galganildi.hupont.hu/7/mondokak-versek-gyerekekne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esevarovoda.hu/egyeb-versek-osz" TargetMode="External"/><Relationship Id="rId4" Type="http://schemas.openxmlformats.org/officeDocument/2006/relationships/hyperlink" Target="http://pittipaldi.lapunk.hu/?modul=oldal&amp;tartalom=1179622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" Target="slide5.xml"/><Relationship Id="rId7" Type="http://schemas.openxmlformats.org/officeDocument/2006/relationships/image" Target="../media/image2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slide" Target="slide7.xml"/><Relationship Id="rId4" Type="http://schemas.openxmlformats.org/officeDocument/2006/relationships/slide" Target="slide6.xml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600" dirty="0" smtClean="0">
                <a:latin typeface="Gadugi" panose="020B0502040204020203" pitchFamily="34" charset="0"/>
              </a:rPr>
              <a:t>A négy évszak</a:t>
            </a:r>
            <a:endParaRPr lang="hu-HU" sz="6600" dirty="0">
              <a:latin typeface="Gadugi" panose="020B0502040204020203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3327400"/>
            <a:ext cx="12192000" cy="353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dirty="0" smtClean="0">
                <a:latin typeface="Gadugi" panose="020B0502040204020203" pitchFamily="34" charset="0"/>
              </a:rPr>
              <a:t>Nevem: Balog Dóra Helga</a:t>
            </a:r>
          </a:p>
          <a:p>
            <a:pPr marL="0" indent="0">
              <a:buNone/>
            </a:pPr>
            <a:r>
              <a:rPr lang="hu-HU" sz="1800" dirty="0" smtClean="0">
                <a:latin typeface="Gadugi" panose="020B0502040204020203" pitchFamily="34" charset="0"/>
              </a:rPr>
              <a:t>Felkészítő tanárom: Kertész Éva Zsuzsanna</a:t>
            </a:r>
          </a:p>
          <a:p>
            <a:pPr marL="0" indent="0">
              <a:buNone/>
            </a:pPr>
            <a:endParaRPr lang="hu-HU" sz="1800" dirty="0">
              <a:latin typeface="Gadugi" panose="020B0502040204020203" pitchFamily="34" charset="0"/>
            </a:endParaRPr>
          </a:p>
          <a:p>
            <a:pPr marL="0" indent="0">
              <a:buNone/>
            </a:pPr>
            <a:r>
              <a:rPr lang="hu-HU" sz="1800" dirty="0" smtClean="0">
                <a:latin typeface="Gadugi" panose="020B0502040204020203" pitchFamily="34" charset="0"/>
              </a:rPr>
              <a:t>Iskolám:</a:t>
            </a:r>
            <a:r>
              <a:rPr lang="hu-HU" sz="1800" dirty="0"/>
              <a:t>Hallássérültek Óvodája, Általános Iskolája, Speciális Szakiskolája,</a:t>
            </a:r>
            <a:br>
              <a:rPr lang="hu-HU" sz="1800" dirty="0"/>
            </a:br>
            <a:r>
              <a:rPr lang="hu-HU" sz="1800" dirty="0"/>
              <a:t>Egységes Gyógypedagógiai Módszertani Intézménye és </a:t>
            </a:r>
            <a:r>
              <a:rPr lang="hu-HU" sz="1800" dirty="0" smtClean="0"/>
              <a:t>Kollégiuma</a:t>
            </a:r>
          </a:p>
          <a:p>
            <a:pPr marL="0" indent="0">
              <a:buNone/>
            </a:pPr>
            <a:r>
              <a:rPr lang="hu-HU" sz="1800" dirty="0" smtClean="0">
                <a:latin typeface="Gadugi" panose="020B0502040204020203" pitchFamily="34" charset="0"/>
              </a:rPr>
              <a:t>Címe: </a:t>
            </a:r>
            <a:r>
              <a:rPr lang="fr-FR" sz="1800" dirty="0"/>
              <a:t>1147 Budapest, Cinkotai u. 125-137</a:t>
            </a:r>
            <a:endParaRPr lang="hu-HU" sz="1800" dirty="0">
              <a:latin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792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3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1. Melyik évszakhoz és ünnephez kapcsolódik a vers?</a:t>
            </a:r>
            <a:endParaRPr lang="hu-HU" b="1" dirty="0"/>
          </a:p>
        </p:txBody>
      </p:sp>
      <p:sp>
        <p:nvSpPr>
          <p:cNvPr id="4" name="Folyamatábra: Adatok 3">
            <a:hlinkClick r:id="rId2" action="ppaction://hlinksldjump"/>
          </p:cNvPr>
          <p:cNvSpPr/>
          <p:nvPr/>
        </p:nvSpPr>
        <p:spPr>
          <a:xfrm>
            <a:off x="1210961" y="2199502"/>
            <a:ext cx="4572000" cy="691979"/>
          </a:xfrm>
          <a:prstGeom prst="flowChartInputOutp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Tavasz és  húsvét</a:t>
            </a:r>
            <a:endParaRPr lang="hu-HU" dirty="0"/>
          </a:p>
        </p:txBody>
      </p:sp>
      <p:sp>
        <p:nvSpPr>
          <p:cNvPr id="5" name="Folyamatábra: Adatok 4">
            <a:hlinkClick r:id="rId3" action="ppaction://hlinksldjump"/>
          </p:cNvPr>
          <p:cNvSpPr/>
          <p:nvPr/>
        </p:nvSpPr>
        <p:spPr>
          <a:xfrm>
            <a:off x="6330777" y="2199502"/>
            <a:ext cx="4572000" cy="691979"/>
          </a:xfrm>
          <a:prstGeom prst="flowChartInputOutp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Tél és  karácsony</a:t>
            </a:r>
            <a:endParaRPr lang="hu-HU" dirty="0"/>
          </a:p>
        </p:txBody>
      </p:sp>
      <p:sp>
        <p:nvSpPr>
          <p:cNvPr id="6" name="Folyamatábra: Adatok 5">
            <a:hlinkClick r:id="rId3" action="ppaction://hlinksldjump"/>
          </p:cNvPr>
          <p:cNvSpPr/>
          <p:nvPr/>
        </p:nvSpPr>
        <p:spPr>
          <a:xfrm>
            <a:off x="838200" y="3859426"/>
            <a:ext cx="4572000" cy="691979"/>
          </a:xfrm>
          <a:prstGeom prst="flowChartInputOutp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Ősz és szüreti bál</a:t>
            </a:r>
            <a:endParaRPr lang="hu-HU" dirty="0"/>
          </a:p>
        </p:txBody>
      </p:sp>
      <p:sp>
        <p:nvSpPr>
          <p:cNvPr id="9" name="Folyamatábra: Adatok 8">
            <a:hlinkClick r:id="rId3" action="ppaction://hlinksldjump"/>
          </p:cNvPr>
          <p:cNvSpPr/>
          <p:nvPr/>
        </p:nvSpPr>
        <p:spPr>
          <a:xfrm>
            <a:off x="5933303" y="3859425"/>
            <a:ext cx="4572000" cy="691979"/>
          </a:xfrm>
          <a:prstGeom prst="flowChartInputOutp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Nyár  és  államalapítás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943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Gazdag </a:t>
            </a:r>
            <a:r>
              <a:rPr lang="hu-HU" b="1" dirty="0"/>
              <a:t>Erzsi: </a:t>
            </a:r>
            <a:r>
              <a:rPr lang="hu-HU" b="1" dirty="0" smtClean="0"/>
              <a:t>Hóember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dirty="0" smtClean="0"/>
              <a:t>Udvarunkon</a:t>
            </a:r>
            <a:r>
              <a:rPr lang="hu-HU" dirty="0"/>
              <a:t>, ablak alatt</a:t>
            </a:r>
            <a:br>
              <a:rPr lang="hu-HU" dirty="0"/>
            </a:br>
            <a:r>
              <a:rPr lang="hu-HU" dirty="0"/>
              <a:t>Álldogál egy fura alak</a:t>
            </a:r>
            <a:br>
              <a:rPr lang="hu-HU" dirty="0"/>
            </a:br>
            <a:r>
              <a:rPr lang="hu-HU" dirty="0"/>
              <a:t>Hóból van a keze, lába,</a:t>
            </a:r>
            <a:br>
              <a:rPr lang="hu-HU" dirty="0"/>
            </a:br>
            <a:r>
              <a:rPr lang="hu-HU" dirty="0"/>
              <a:t>Fehér hóból a ruhája,</a:t>
            </a:r>
            <a:br>
              <a:rPr lang="hu-HU" dirty="0"/>
            </a:br>
            <a:r>
              <a:rPr lang="hu-HU" dirty="0"/>
              <a:t>Hóból annak mindene,</a:t>
            </a:r>
            <a:br>
              <a:rPr lang="hu-HU" dirty="0"/>
            </a:br>
            <a:r>
              <a:rPr lang="hu-HU" dirty="0"/>
              <a:t>Szénből csupán a szeme.</a:t>
            </a:r>
            <a:br>
              <a:rPr lang="hu-HU" dirty="0"/>
            </a:br>
            <a:r>
              <a:rPr lang="hu-HU" dirty="0"/>
              <a:t>Vesszőseprő hóna alatt,</a:t>
            </a:r>
            <a:br>
              <a:rPr lang="hu-HU" dirty="0"/>
            </a:br>
            <a:r>
              <a:rPr lang="hu-HU" dirty="0"/>
              <a:t>Feje búbján köcsögkalap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5104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2. Melyik évszakhoz és ünnephez kapcsolódik a vers?</a:t>
            </a:r>
            <a:endParaRPr lang="hu-HU" b="1" dirty="0"/>
          </a:p>
        </p:txBody>
      </p:sp>
      <p:sp>
        <p:nvSpPr>
          <p:cNvPr id="4" name="Folyamatábra: Adatok 3">
            <a:hlinkClick r:id="rId2" action="ppaction://hlinksldjump"/>
          </p:cNvPr>
          <p:cNvSpPr/>
          <p:nvPr/>
        </p:nvSpPr>
        <p:spPr>
          <a:xfrm>
            <a:off x="1210961" y="2199502"/>
            <a:ext cx="4572000" cy="691979"/>
          </a:xfrm>
          <a:prstGeom prst="flowChartInputOutp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Tavasz és  húsvét</a:t>
            </a:r>
            <a:endParaRPr lang="hu-HU" dirty="0"/>
          </a:p>
        </p:txBody>
      </p:sp>
      <p:sp>
        <p:nvSpPr>
          <p:cNvPr id="5" name="Folyamatábra: Adatok 4">
            <a:hlinkClick r:id="rId3" action="ppaction://hlinksldjump"/>
          </p:cNvPr>
          <p:cNvSpPr/>
          <p:nvPr/>
        </p:nvSpPr>
        <p:spPr>
          <a:xfrm>
            <a:off x="6330777" y="2199502"/>
            <a:ext cx="4572000" cy="691979"/>
          </a:xfrm>
          <a:prstGeom prst="flowChartInputOutp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Tél és  karácsony</a:t>
            </a:r>
            <a:endParaRPr lang="hu-HU" dirty="0"/>
          </a:p>
        </p:txBody>
      </p:sp>
      <p:sp>
        <p:nvSpPr>
          <p:cNvPr id="6" name="Folyamatábra: Adatok 5">
            <a:hlinkClick r:id="rId2" action="ppaction://hlinksldjump"/>
          </p:cNvPr>
          <p:cNvSpPr/>
          <p:nvPr/>
        </p:nvSpPr>
        <p:spPr>
          <a:xfrm>
            <a:off x="838200" y="3859426"/>
            <a:ext cx="4572000" cy="691979"/>
          </a:xfrm>
          <a:prstGeom prst="flowChartInputOutp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Ősz és szüreti bál</a:t>
            </a:r>
            <a:endParaRPr lang="hu-HU" dirty="0"/>
          </a:p>
        </p:txBody>
      </p:sp>
      <p:sp>
        <p:nvSpPr>
          <p:cNvPr id="9" name="Folyamatábra: Adatok 8">
            <a:hlinkClick r:id="rId2" action="ppaction://hlinksldjump"/>
          </p:cNvPr>
          <p:cNvSpPr/>
          <p:nvPr/>
        </p:nvSpPr>
        <p:spPr>
          <a:xfrm>
            <a:off x="5933303" y="3859425"/>
            <a:ext cx="4572000" cy="691979"/>
          </a:xfrm>
          <a:prstGeom prst="flowChartInputOutp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Nyár  és  államalapítás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19384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Andók Veronika: Vakáció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hu-HU" dirty="0" smtClean="0"/>
              <a:t>Láttam </a:t>
            </a:r>
            <a:r>
              <a:rPr lang="hu-HU" dirty="0"/>
              <a:t>a napot, súgta a szélnek:</a:t>
            </a:r>
            <a:br>
              <a:rPr lang="hu-HU" dirty="0"/>
            </a:br>
            <a:r>
              <a:rPr lang="hu-HU" dirty="0"/>
              <a:t>Várnak a tavak, csónakok, stégek.</a:t>
            </a:r>
            <a:br>
              <a:rPr lang="hu-HU" dirty="0"/>
            </a:br>
            <a:r>
              <a:rPr lang="hu-HU" dirty="0"/>
              <a:t>És tényleg a táblán virul egy szó,</a:t>
            </a:r>
            <a:br>
              <a:rPr lang="hu-HU" dirty="0"/>
            </a:br>
            <a:r>
              <a:rPr lang="hu-HU" dirty="0" err="1"/>
              <a:t>Csupaszin</a:t>
            </a:r>
            <a:r>
              <a:rPr lang="hu-HU" dirty="0"/>
              <a:t> betűkkel: VAKÁCIÓ!</a:t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>Két hónap napfény vár ránk a nyárban,</a:t>
            </a:r>
            <a:br>
              <a:rPr lang="hu-HU" dirty="0"/>
            </a:br>
            <a:r>
              <a:rPr lang="hu-HU" dirty="0"/>
              <a:t>Kószálunk vígan viruló tájban,</a:t>
            </a:r>
            <a:br>
              <a:rPr lang="hu-HU" dirty="0"/>
            </a:br>
            <a:r>
              <a:rPr lang="hu-HU" dirty="0"/>
              <a:t>Hűsítő tavakra, strandokra járunk,</a:t>
            </a:r>
            <a:br>
              <a:rPr lang="hu-HU" dirty="0"/>
            </a:br>
            <a:r>
              <a:rPr lang="hu-HU" dirty="0"/>
              <a:t>Nincs is ilyenkor boldogabb nálunk.</a:t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>Tekergünk sokat, nem riaszt felhő,</a:t>
            </a:r>
            <a:br>
              <a:rPr lang="hu-HU" dirty="0"/>
            </a:br>
            <a:r>
              <a:rPr lang="hu-HU" dirty="0"/>
              <a:t>Csalogat mező, hívogat erdő.</a:t>
            </a:r>
            <a:br>
              <a:rPr lang="hu-HU" dirty="0"/>
            </a:br>
            <a:r>
              <a:rPr lang="hu-HU" dirty="0"/>
              <a:t>Aranykalász közt pipacsok égnek,</a:t>
            </a:r>
            <a:br>
              <a:rPr lang="hu-HU" dirty="0"/>
            </a:br>
            <a:r>
              <a:rPr lang="hu-HU" dirty="0"/>
              <a:t>Kék búzavirág suttog a szélnek.</a:t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>Távol a gyorsvonat füttye után</a:t>
            </a:r>
            <a:br>
              <a:rPr lang="hu-HU" dirty="0"/>
            </a:br>
            <a:r>
              <a:rPr lang="hu-HU" dirty="0"/>
              <a:t>Kaláccsal, cukorral nagymama vár.</a:t>
            </a:r>
            <a:br>
              <a:rPr lang="hu-HU" dirty="0"/>
            </a:br>
            <a:r>
              <a:rPr lang="hu-HU" dirty="0"/>
              <a:t>Játszani, nyaralni, élni de jó!</a:t>
            </a:r>
            <a:br>
              <a:rPr lang="hu-HU" dirty="0"/>
            </a:br>
            <a:r>
              <a:rPr lang="hu-HU" dirty="0"/>
              <a:t>Szeretünk, </a:t>
            </a:r>
            <a:r>
              <a:rPr lang="hu-HU" dirty="0" err="1"/>
              <a:t>szeretünk</a:t>
            </a:r>
            <a:r>
              <a:rPr lang="hu-HU" dirty="0"/>
              <a:t>, VAKÁCIÓ!</a:t>
            </a:r>
          </a:p>
        </p:txBody>
      </p:sp>
    </p:spTree>
    <p:extLst>
      <p:ext uri="{BB962C8B-B14F-4D97-AF65-F5344CB8AC3E}">
        <p14:creationId xmlns:p14="http://schemas.microsoft.com/office/powerpoint/2010/main" val="961700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3. Melyik évszakhoz és szünethez kapcsolódik a vers?</a:t>
            </a:r>
            <a:endParaRPr lang="hu-HU" b="1" dirty="0"/>
          </a:p>
        </p:txBody>
      </p:sp>
      <p:sp>
        <p:nvSpPr>
          <p:cNvPr id="4" name="Folyamatábra: Adatok 3">
            <a:hlinkClick r:id="rId2" action="ppaction://hlinksldjump"/>
          </p:cNvPr>
          <p:cNvSpPr/>
          <p:nvPr/>
        </p:nvSpPr>
        <p:spPr>
          <a:xfrm>
            <a:off x="1210961" y="2199502"/>
            <a:ext cx="4572000" cy="691979"/>
          </a:xfrm>
          <a:prstGeom prst="flowChartInputOutp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Tavasz és  tavaszi szünet</a:t>
            </a:r>
            <a:endParaRPr lang="hu-HU" dirty="0"/>
          </a:p>
        </p:txBody>
      </p:sp>
      <p:sp>
        <p:nvSpPr>
          <p:cNvPr id="5" name="Folyamatábra: Adatok 4">
            <a:hlinkClick r:id="rId2" action="ppaction://hlinksldjump"/>
          </p:cNvPr>
          <p:cNvSpPr/>
          <p:nvPr/>
        </p:nvSpPr>
        <p:spPr>
          <a:xfrm>
            <a:off x="6330777" y="2199502"/>
            <a:ext cx="4572000" cy="691979"/>
          </a:xfrm>
          <a:prstGeom prst="flowChartInputOutp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Tél és  téli szünet</a:t>
            </a:r>
            <a:endParaRPr lang="hu-HU" dirty="0"/>
          </a:p>
        </p:txBody>
      </p:sp>
      <p:sp>
        <p:nvSpPr>
          <p:cNvPr id="6" name="Folyamatábra: Adatok 5">
            <a:hlinkClick r:id="rId2" action="ppaction://hlinksldjump"/>
          </p:cNvPr>
          <p:cNvSpPr/>
          <p:nvPr/>
        </p:nvSpPr>
        <p:spPr>
          <a:xfrm>
            <a:off x="838200" y="3859426"/>
            <a:ext cx="4572000" cy="691979"/>
          </a:xfrm>
          <a:prstGeom prst="flowChartInputOutp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Ősz és  őszi szünet</a:t>
            </a:r>
            <a:endParaRPr lang="hu-HU" dirty="0"/>
          </a:p>
        </p:txBody>
      </p:sp>
      <p:sp>
        <p:nvSpPr>
          <p:cNvPr id="9" name="Folyamatábra: Adatok 8">
            <a:hlinkClick r:id="rId3" action="ppaction://hlinksldjump"/>
          </p:cNvPr>
          <p:cNvSpPr/>
          <p:nvPr/>
        </p:nvSpPr>
        <p:spPr>
          <a:xfrm>
            <a:off x="5933303" y="3859425"/>
            <a:ext cx="4572000" cy="691979"/>
          </a:xfrm>
          <a:prstGeom prst="flowChartInputOutp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Nyár  és  nyári szünet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967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Gesztenye </a:t>
            </a:r>
            <a:r>
              <a:rPr lang="hu-HU" b="1" dirty="0" smtClean="0"/>
              <a:t>Gusztika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dirty="0" smtClean="0"/>
              <a:t>Gesztenye </a:t>
            </a:r>
            <a:r>
              <a:rPr lang="hu-HU" dirty="0"/>
              <a:t>Gusztika zöldfaágon lakott,</a:t>
            </a:r>
            <a:br>
              <a:rPr lang="hu-HU" dirty="0"/>
            </a:br>
            <a:r>
              <a:rPr lang="hu-HU" dirty="0"/>
              <a:t>Nem volt ködmönkéje, nem viselt kalapot.</a:t>
            </a:r>
            <a:br>
              <a:rPr lang="hu-HU" dirty="0"/>
            </a:br>
            <a:r>
              <a:rPr lang="hu-HU" dirty="0"/>
              <a:t>Addig </a:t>
            </a:r>
            <a:r>
              <a:rPr lang="hu-HU" dirty="0" err="1"/>
              <a:t>izgett-mozgott</a:t>
            </a:r>
            <a:r>
              <a:rPr lang="hu-HU" dirty="0"/>
              <a:t>, míg kirepedt a bőre,</a:t>
            </a:r>
            <a:br>
              <a:rPr lang="hu-HU" dirty="0"/>
            </a:br>
            <a:r>
              <a:rPr lang="hu-HU" dirty="0"/>
              <a:t>leesett a földre.</a:t>
            </a:r>
            <a:br>
              <a:rPr lang="hu-HU" dirty="0"/>
            </a:br>
            <a:r>
              <a:rPr lang="hu-HU" dirty="0"/>
              <a:t>Hej, de fényes legényke lett belőle.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1610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4. Melyik évszakhoz kapcsolódik a vers?</a:t>
            </a:r>
            <a:endParaRPr lang="hu-HU" b="1" dirty="0"/>
          </a:p>
        </p:txBody>
      </p:sp>
      <p:sp>
        <p:nvSpPr>
          <p:cNvPr id="4" name="Folyamatábra: Adatok 3">
            <a:hlinkClick r:id="rId2" action="ppaction://hlinksldjump"/>
          </p:cNvPr>
          <p:cNvSpPr/>
          <p:nvPr/>
        </p:nvSpPr>
        <p:spPr>
          <a:xfrm>
            <a:off x="1210961" y="2199502"/>
            <a:ext cx="4572000" cy="691979"/>
          </a:xfrm>
          <a:prstGeom prst="flowChartInputOutp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Tavasz</a:t>
            </a:r>
            <a:endParaRPr lang="hu-HU" dirty="0"/>
          </a:p>
        </p:txBody>
      </p:sp>
      <p:sp>
        <p:nvSpPr>
          <p:cNvPr id="5" name="Folyamatábra: Adatok 4">
            <a:hlinkClick r:id="rId2" action="ppaction://hlinksldjump"/>
          </p:cNvPr>
          <p:cNvSpPr/>
          <p:nvPr/>
        </p:nvSpPr>
        <p:spPr>
          <a:xfrm>
            <a:off x="6330777" y="2199502"/>
            <a:ext cx="4572000" cy="691979"/>
          </a:xfrm>
          <a:prstGeom prst="flowChartInputOutp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Tél</a:t>
            </a:r>
            <a:endParaRPr lang="hu-HU" dirty="0"/>
          </a:p>
        </p:txBody>
      </p:sp>
      <p:sp>
        <p:nvSpPr>
          <p:cNvPr id="6" name="Folyamatábra: Adatok 5">
            <a:hlinkClick r:id="rId3" action="ppaction://hlinksldjump"/>
          </p:cNvPr>
          <p:cNvSpPr/>
          <p:nvPr/>
        </p:nvSpPr>
        <p:spPr>
          <a:xfrm>
            <a:off x="838200" y="3859426"/>
            <a:ext cx="4572000" cy="691979"/>
          </a:xfrm>
          <a:prstGeom prst="flowChartInputOutp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Ősz</a:t>
            </a:r>
            <a:endParaRPr lang="hu-HU" dirty="0"/>
          </a:p>
        </p:txBody>
      </p:sp>
      <p:sp>
        <p:nvSpPr>
          <p:cNvPr id="9" name="Folyamatábra: Adatok 8">
            <a:hlinkClick r:id="rId2" action="ppaction://hlinksldjump"/>
          </p:cNvPr>
          <p:cNvSpPr/>
          <p:nvPr/>
        </p:nvSpPr>
        <p:spPr>
          <a:xfrm>
            <a:off x="5933303" y="3859425"/>
            <a:ext cx="4572000" cy="691979"/>
          </a:xfrm>
          <a:prstGeom prst="flowChartInputOutp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Nyár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824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rgbClr val="00B050"/>
                </a:solidFill>
              </a:rPr>
              <a:t>Szuper vagy a válasz bomba jó!</a:t>
            </a:r>
            <a:endParaRPr lang="hu-HU" b="1" dirty="0">
              <a:solidFill>
                <a:srgbClr val="00B05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59858" y="979714"/>
            <a:ext cx="9793941" cy="44325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40000" dirty="0" smtClean="0">
                <a:solidFill>
                  <a:srgbClr val="00B050"/>
                </a:solidFill>
                <a:sym typeface="Wingdings" panose="05000000000000000000" pitchFamily="2" charset="2"/>
              </a:rPr>
              <a:t></a:t>
            </a:r>
            <a:endParaRPr lang="hu-HU" sz="40000" dirty="0">
              <a:solidFill>
                <a:srgbClr val="00B050"/>
              </a:solidFill>
            </a:endParaRPr>
          </a:p>
        </p:txBody>
      </p:sp>
      <p:sp>
        <p:nvSpPr>
          <p:cNvPr id="4" name="Folyamatábra: Döntés 3">
            <a:hlinkClick r:id="rId2" action="ppaction://hlinksldjump"/>
          </p:cNvPr>
          <p:cNvSpPr/>
          <p:nvPr/>
        </p:nvSpPr>
        <p:spPr>
          <a:xfrm>
            <a:off x="838200" y="5788542"/>
            <a:ext cx="2473411" cy="568411"/>
          </a:xfrm>
          <a:prstGeom prst="flowChartDecisi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1. kérdés</a:t>
            </a:r>
            <a:endParaRPr lang="hu-HU" dirty="0"/>
          </a:p>
        </p:txBody>
      </p:sp>
      <p:sp>
        <p:nvSpPr>
          <p:cNvPr id="5" name="Folyamatábra: Döntés 4">
            <a:hlinkClick r:id="rId3" action="ppaction://hlinksldjump"/>
          </p:cNvPr>
          <p:cNvSpPr/>
          <p:nvPr/>
        </p:nvSpPr>
        <p:spPr>
          <a:xfrm>
            <a:off x="3730473" y="5788541"/>
            <a:ext cx="2473411" cy="568411"/>
          </a:xfrm>
          <a:prstGeom prst="flowChartDecisi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2</a:t>
            </a:r>
            <a:r>
              <a:rPr lang="hu-HU" dirty="0" smtClean="0"/>
              <a:t>. kérdés</a:t>
            </a:r>
            <a:endParaRPr lang="hu-HU" dirty="0"/>
          </a:p>
        </p:txBody>
      </p:sp>
      <p:sp>
        <p:nvSpPr>
          <p:cNvPr id="6" name="Folyamatábra: Döntés 5">
            <a:hlinkClick r:id="rId4" action="ppaction://hlinksldjump"/>
          </p:cNvPr>
          <p:cNvSpPr/>
          <p:nvPr/>
        </p:nvSpPr>
        <p:spPr>
          <a:xfrm>
            <a:off x="6455297" y="5788541"/>
            <a:ext cx="2473411" cy="568411"/>
          </a:xfrm>
          <a:prstGeom prst="flowChartDecisi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3. kérdés</a:t>
            </a:r>
            <a:endParaRPr lang="hu-HU" dirty="0"/>
          </a:p>
        </p:txBody>
      </p:sp>
      <p:sp>
        <p:nvSpPr>
          <p:cNvPr id="7" name="Folyamatábra: Döntés 6">
            <a:hlinkClick r:id="rId5" action="ppaction://hlinksldjump"/>
          </p:cNvPr>
          <p:cNvSpPr/>
          <p:nvPr/>
        </p:nvSpPr>
        <p:spPr>
          <a:xfrm>
            <a:off x="9180121" y="5788541"/>
            <a:ext cx="2473411" cy="568411"/>
          </a:xfrm>
          <a:prstGeom prst="flowChartDecisi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4. kérdés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50953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rgbClr val="FF0000"/>
                </a:solidFill>
              </a:rPr>
              <a:t>Válasz nagyon rossz! 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914401"/>
            <a:ext cx="10515600" cy="415187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40000" dirty="0" smtClean="0">
                <a:solidFill>
                  <a:srgbClr val="FF0000"/>
                </a:solidFill>
              </a:rPr>
              <a:t>1</a:t>
            </a:r>
            <a:endParaRPr lang="hu-HU" sz="40000" dirty="0">
              <a:solidFill>
                <a:srgbClr val="FF0000"/>
              </a:solidFill>
            </a:endParaRPr>
          </a:p>
        </p:txBody>
      </p:sp>
      <p:sp>
        <p:nvSpPr>
          <p:cNvPr id="8" name="Folyamatábra: Döntés 7">
            <a:hlinkClick r:id="rId2" action="ppaction://hlinksldjump"/>
          </p:cNvPr>
          <p:cNvSpPr/>
          <p:nvPr/>
        </p:nvSpPr>
        <p:spPr>
          <a:xfrm>
            <a:off x="838200" y="5737066"/>
            <a:ext cx="2473411" cy="568411"/>
          </a:xfrm>
          <a:prstGeom prst="flowChartDecisi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1. kérdés</a:t>
            </a:r>
            <a:endParaRPr lang="hu-HU" dirty="0"/>
          </a:p>
        </p:txBody>
      </p:sp>
      <p:sp>
        <p:nvSpPr>
          <p:cNvPr id="9" name="Folyamatábra: Döntés 8">
            <a:hlinkClick r:id="rId3" action="ppaction://hlinksldjump"/>
          </p:cNvPr>
          <p:cNvSpPr/>
          <p:nvPr/>
        </p:nvSpPr>
        <p:spPr>
          <a:xfrm>
            <a:off x="3730473" y="5737065"/>
            <a:ext cx="2473411" cy="568411"/>
          </a:xfrm>
          <a:prstGeom prst="flowChartDecisi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2</a:t>
            </a:r>
            <a:r>
              <a:rPr lang="hu-HU" dirty="0" smtClean="0"/>
              <a:t>. kérdés</a:t>
            </a:r>
            <a:endParaRPr lang="hu-HU" dirty="0"/>
          </a:p>
        </p:txBody>
      </p:sp>
      <p:sp>
        <p:nvSpPr>
          <p:cNvPr id="10" name="Folyamatábra: Döntés 9">
            <a:hlinkClick r:id="rId4" action="ppaction://hlinksldjump"/>
          </p:cNvPr>
          <p:cNvSpPr/>
          <p:nvPr/>
        </p:nvSpPr>
        <p:spPr>
          <a:xfrm>
            <a:off x="6455297" y="5737065"/>
            <a:ext cx="2473411" cy="568411"/>
          </a:xfrm>
          <a:prstGeom prst="flowChartDecisi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3. kérdés</a:t>
            </a:r>
            <a:endParaRPr lang="hu-HU" dirty="0"/>
          </a:p>
        </p:txBody>
      </p:sp>
      <p:sp>
        <p:nvSpPr>
          <p:cNvPr id="11" name="Folyamatábra: Döntés 10">
            <a:hlinkClick r:id="rId5" action="ppaction://hlinksldjump"/>
          </p:cNvPr>
          <p:cNvSpPr/>
          <p:nvPr/>
        </p:nvSpPr>
        <p:spPr>
          <a:xfrm>
            <a:off x="9180121" y="5737065"/>
            <a:ext cx="2473411" cy="568411"/>
          </a:xfrm>
          <a:prstGeom prst="flowChartDecisi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4. kérdés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3376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Inspiráló oldalak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hlinkClick r:id="rId2"/>
              </a:rPr>
              <a:t>https://hu.wikipedia.org/wiki/%</a:t>
            </a:r>
            <a:r>
              <a:rPr lang="hu-HU" dirty="0" smtClean="0">
                <a:hlinkClick r:id="rId2"/>
              </a:rPr>
              <a:t>C3%89vszak</a:t>
            </a:r>
            <a:endParaRPr lang="hu-HU" dirty="0" smtClean="0"/>
          </a:p>
          <a:p>
            <a:r>
              <a:rPr lang="hu-HU" dirty="0">
                <a:hlinkClick r:id="rId3"/>
              </a:rPr>
              <a:t>http://</a:t>
            </a:r>
            <a:r>
              <a:rPr lang="hu-HU" dirty="0" smtClean="0">
                <a:hlinkClick r:id="rId3"/>
              </a:rPr>
              <a:t>tudasbazis.sulinet.hu/hu/termeszettudomanyok/termeszetismeret/ember-a-termeszetben-1-osztaly/evszakok-valtozasaval-kapcsolatos-tesztek/evszakok-jellemzoi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8924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600" dirty="0" smtClean="0">
                <a:latin typeface="Gadugi" panose="020B0502040204020203" pitchFamily="34" charset="0"/>
              </a:rPr>
              <a:t>Évszakok	</a:t>
            </a:r>
            <a:endParaRPr lang="hu-HU" sz="6600" dirty="0">
              <a:latin typeface="Gadugi" panose="020B0502040204020203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501899"/>
            <a:ext cx="10515600" cy="2976563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>
                <a:latin typeface="Gadugi" panose="020B0502040204020203" pitchFamily="34" charset="0"/>
              </a:rPr>
              <a:t>Csillagászati és meteorológiai megfigyelés alapján évente ismétlődő hosszabb egyforma tulajdonsággal rendelkező időjárás szakaszokat </a:t>
            </a:r>
            <a:r>
              <a:rPr lang="hu-HU" u="sng" dirty="0" smtClean="0">
                <a:latin typeface="Gadugi" panose="020B0502040204020203" pitchFamily="34" charset="0"/>
              </a:rPr>
              <a:t>évszakoknak</a:t>
            </a:r>
            <a:r>
              <a:rPr lang="hu-HU" dirty="0" smtClean="0">
                <a:latin typeface="Gadugi" panose="020B0502040204020203" pitchFamily="34" charset="0"/>
              </a:rPr>
              <a:t> nevezzük.</a:t>
            </a:r>
            <a:endParaRPr lang="hu-HU" dirty="0">
              <a:latin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19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Versek az alábbi weboldalakról valók: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/>
              <a:t>Dénes György: </a:t>
            </a:r>
            <a:r>
              <a:rPr lang="hu-HU" b="1" dirty="0" smtClean="0"/>
              <a:t>Kiscsibe - </a:t>
            </a:r>
            <a:r>
              <a:rPr lang="hu-HU" dirty="0">
                <a:hlinkClick r:id="rId2"/>
              </a:rPr>
              <a:t>http://</a:t>
            </a:r>
            <a:r>
              <a:rPr lang="hu-HU" dirty="0" smtClean="0">
                <a:hlinkClick r:id="rId2"/>
              </a:rPr>
              <a:t>galganildi.hupont.hu/7/mondokak-versek-gyerekeknek</a:t>
            </a:r>
            <a:endParaRPr lang="hu-HU" dirty="0" smtClean="0"/>
          </a:p>
          <a:p>
            <a:r>
              <a:rPr lang="hu-HU" b="1" dirty="0" smtClean="0"/>
              <a:t>Gazdag </a:t>
            </a:r>
            <a:r>
              <a:rPr lang="hu-HU" b="1" dirty="0"/>
              <a:t>Erzsi: </a:t>
            </a:r>
            <a:r>
              <a:rPr lang="hu-HU" b="1" dirty="0" smtClean="0"/>
              <a:t>Hóember - </a:t>
            </a:r>
            <a:r>
              <a:rPr lang="hu-HU" dirty="0" smtClean="0">
                <a:hlinkClick r:id="rId3"/>
              </a:rPr>
              <a:t>http</a:t>
            </a:r>
            <a:r>
              <a:rPr lang="hu-HU" dirty="0">
                <a:hlinkClick r:id="rId3"/>
              </a:rPr>
              <a:t>://</a:t>
            </a:r>
            <a:r>
              <a:rPr lang="hu-HU" dirty="0" smtClean="0">
                <a:hlinkClick r:id="rId3"/>
              </a:rPr>
              <a:t>sulihalo.hu/pedagogus/alkalmi-versek/4816-teli-gyerekversek</a:t>
            </a:r>
            <a:endParaRPr lang="hu-HU" dirty="0" smtClean="0"/>
          </a:p>
          <a:p>
            <a:r>
              <a:rPr lang="hu-HU" b="1" dirty="0" smtClean="0"/>
              <a:t>Andók </a:t>
            </a:r>
            <a:r>
              <a:rPr lang="hu-HU" b="1" dirty="0"/>
              <a:t>Veronika: </a:t>
            </a:r>
            <a:r>
              <a:rPr lang="hu-HU" b="1" dirty="0" smtClean="0"/>
              <a:t>Vakáció - </a:t>
            </a:r>
            <a:r>
              <a:rPr lang="hu-HU" dirty="0" smtClean="0">
                <a:hlinkClick r:id="rId4"/>
              </a:rPr>
              <a:t>http</a:t>
            </a:r>
            <a:r>
              <a:rPr lang="hu-HU" dirty="0">
                <a:hlinkClick r:id="rId4"/>
              </a:rPr>
              <a:t>://pittipaldi.lapunk.hu/?</a:t>
            </a:r>
            <a:r>
              <a:rPr lang="hu-HU" dirty="0" smtClean="0">
                <a:hlinkClick r:id="rId4"/>
              </a:rPr>
              <a:t>modul=oldal&amp;tartalom=1179622</a:t>
            </a:r>
            <a:endParaRPr lang="hu-HU" dirty="0" smtClean="0"/>
          </a:p>
          <a:p>
            <a:r>
              <a:rPr lang="hu-HU" b="1" dirty="0" smtClean="0"/>
              <a:t>Gesztenye Gusztika- </a:t>
            </a:r>
            <a:r>
              <a:rPr lang="hu-HU" dirty="0">
                <a:hlinkClick r:id="rId5"/>
              </a:rPr>
              <a:t>http://</a:t>
            </a:r>
            <a:r>
              <a:rPr lang="hu-HU" dirty="0" smtClean="0">
                <a:hlinkClick r:id="rId5"/>
              </a:rPr>
              <a:t>www.mesevarovoda.hu/egyeb-versek-osz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74816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hu-HU" sz="7200" dirty="0" smtClean="0">
                <a:latin typeface="Gadugi" panose="020B0502040204020203" pitchFamily="34" charset="0"/>
              </a:rPr>
              <a:t>Köszönöm szépen a figyelmet!</a:t>
            </a:r>
            <a:endParaRPr lang="hu-HU" sz="7200" dirty="0">
              <a:latin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4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60400" y="365125"/>
            <a:ext cx="10515600" cy="1325563"/>
          </a:xfrm>
        </p:spPr>
        <p:txBody>
          <a:bodyPr/>
          <a:lstStyle/>
          <a:p>
            <a:r>
              <a:rPr lang="hu-HU" dirty="0" smtClean="0">
                <a:latin typeface="Gadugi" panose="020B0502040204020203" pitchFamily="34" charset="0"/>
              </a:rPr>
              <a:t>Négy évszak</a:t>
            </a:r>
            <a:r>
              <a:rPr lang="hu-HU" dirty="0" smtClean="0"/>
              <a:t>	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latin typeface="Gadugi" panose="020B0502040204020203" pitchFamily="34" charset="0"/>
                <a:hlinkClick r:id="rId2" action="ppaction://hlinksldjump"/>
              </a:rPr>
              <a:t>Tél</a:t>
            </a:r>
            <a:endParaRPr lang="hu-HU" dirty="0" smtClean="0">
              <a:latin typeface="Gadugi" panose="020B0502040204020203" pitchFamily="34" charset="0"/>
            </a:endParaRPr>
          </a:p>
          <a:p>
            <a:r>
              <a:rPr lang="hu-HU" dirty="0" smtClean="0">
                <a:latin typeface="Gadugi" panose="020B0502040204020203" pitchFamily="34" charset="0"/>
                <a:hlinkClick r:id="rId3" action="ppaction://hlinksldjump"/>
              </a:rPr>
              <a:t>Tavasz</a:t>
            </a:r>
            <a:endParaRPr lang="hu-HU" dirty="0" smtClean="0">
              <a:latin typeface="Gadugi" panose="020B0502040204020203" pitchFamily="34" charset="0"/>
            </a:endParaRPr>
          </a:p>
          <a:p>
            <a:r>
              <a:rPr lang="hu-HU" dirty="0" smtClean="0">
                <a:latin typeface="Gadugi" panose="020B0502040204020203" pitchFamily="34" charset="0"/>
                <a:hlinkClick r:id="rId4" action="ppaction://hlinksldjump"/>
              </a:rPr>
              <a:t>Nyár</a:t>
            </a:r>
            <a:endParaRPr lang="hu-HU" dirty="0" smtClean="0">
              <a:latin typeface="Gadugi" panose="020B0502040204020203" pitchFamily="34" charset="0"/>
            </a:endParaRPr>
          </a:p>
          <a:p>
            <a:r>
              <a:rPr lang="hu-HU" dirty="0" smtClean="0">
                <a:latin typeface="Gadugi" panose="020B0502040204020203" pitchFamily="34" charset="0"/>
                <a:hlinkClick r:id="rId5" action="ppaction://hlinksldjump"/>
              </a:rPr>
              <a:t>Ősz</a:t>
            </a:r>
            <a:endParaRPr lang="hu-HU" dirty="0">
              <a:latin typeface="Gadugi" panose="020B0502040204020203" pitchFamily="34" charset="0"/>
            </a:endParaRPr>
          </a:p>
        </p:txBody>
      </p:sp>
      <p:pic>
        <p:nvPicPr>
          <p:cNvPr id="4" name="Tartalom hely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329" y="365125"/>
            <a:ext cx="3677771" cy="1984375"/>
          </a:xfrm>
          <a:prstGeom prst="rect">
            <a:avLst/>
          </a:prstGeom>
        </p:spPr>
      </p:pic>
      <p:pic>
        <p:nvPicPr>
          <p:cNvPr id="5" name="Tartalom hely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712" y="2346325"/>
            <a:ext cx="3677771" cy="1984375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3128" y="2349500"/>
            <a:ext cx="3671888" cy="198120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3559" y="359054"/>
            <a:ext cx="3700279" cy="199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15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Gadugi" panose="020B0502040204020203" pitchFamily="34" charset="0"/>
              </a:rPr>
              <a:t>Tél</a:t>
            </a:r>
            <a:endParaRPr lang="hu-HU" dirty="0">
              <a:latin typeface="Gadugi" panose="020B0502040204020203" pitchFamily="34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838200" y="2286000"/>
            <a:ext cx="5257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u="sng" dirty="0" smtClean="0"/>
              <a:t>Jellemzői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/>
              <a:t>Hideg </a:t>
            </a:r>
            <a:r>
              <a:rPr lang="hu-HU" dirty="0"/>
              <a:t>van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/>
              <a:t>Hőmérséklet: 0-tól -20-ig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/>
              <a:t>A lombhullató növények elveszítik </a:t>
            </a:r>
            <a:r>
              <a:rPr lang="hu-HU" dirty="0" smtClean="0"/>
              <a:t>levelüket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/>
              <a:t>Madarak melegebb éghajlatra költöznek, emlősök téli álmot alszanak</a:t>
            </a:r>
            <a:endParaRPr lang="hu-H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u="sng" dirty="0" smtClean="0"/>
              <a:t>Ünnepek:</a:t>
            </a:r>
            <a:r>
              <a:rPr lang="hu-HU" dirty="0" smtClean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/>
              <a:t>Mikulás (december 6.),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/>
              <a:t>Szent Este (december 24.)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/>
              <a:t>Karácsony (december 25-26.)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/>
              <a:t>Szilveszter (január 31.)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/>
              <a:t>Farsang (január 6-tól következő keddig)</a:t>
            </a:r>
            <a:endParaRPr lang="hu-HU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0" y="698500"/>
            <a:ext cx="5549900" cy="2994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43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6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6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Gadugi" panose="020B0502040204020203" pitchFamily="34" charset="0"/>
              </a:rPr>
              <a:t>Tavasz</a:t>
            </a:r>
            <a:endParaRPr lang="hu-HU" dirty="0">
              <a:latin typeface="Gadugi" panose="020B0502040204020203" pitchFamily="34" charset="0"/>
            </a:endParaRP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83325"/>
            <a:ext cx="5931511" cy="3200400"/>
          </a:xfrm>
        </p:spPr>
      </p:pic>
      <p:sp>
        <p:nvSpPr>
          <p:cNvPr id="5" name="Szövegdoboz 4"/>
          <p:cNvSpPr txBox="1"/>
          <p:nvPr/>
        </p:nvSpPr>
        <p:spPr>
          <a:xfrm>
            <a:off x="722085" y="2649940"/>
            <a:ext cx="474798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u="sng" dirty="0" smtClean="0">
                <a:latin typeface="Gadugi" panose="020B0502040204020203" pitchFamily="34" charset="0"/>
              </a:rPr>
              <a:t>Jellemzői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latin typeface="Gadugi" panose="020B0502040204020203" pitchFamily="34" charset="0"/>
              </a:rPr>
              <a:t>Kellemes enyhén meleg idő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latin typeface="Gadugi" panose="020B0502040204020203" pitchFamily="34" charset="0"/>
              </a:rPr>
              <a:t>Hőmérséklet: +1-tól +20-ig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latin typeface="Gadugi" panose="020B0502040204020203" pitchFamily="34" charset="0"/>
              </a:rPr>
              <a:t>A növények rügyeznek és virágoznak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latin typeface="Gadugi" panose="020B0502040204020203" pitchFamily="34" charset="0"/>
              </a:rPr>
              <a:t>A madarak visszatérnek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u="sng" dirty="0" smtClean="0">
                <a:latin typeface="Gadugi" panose="020B0502040204020203" pitchFamily="34" charset="0"/>
              </a:rPr>
              <a:t>Ünnepek: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latin typeface="Gadugi" panose="020B0502040204020203" pitchFamily="34" charset="0"/>
              </a:rPr>
              <a:t>Nemzeti ünnep (március 15.)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latin typeface="Gadugi" panose="020B0502040204020203" pitchFamily="34" charset="0"/>
              </a:rPr>
              <a:t>Húsvét (időpontja évente változik, vasárnap és utána lévő hétfőre esik)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latin typeface="Gadugi" panose="020B0502040204020203" pitchFamily="34" charset="0"/>
              </a:rPr>
              <a:t>Munka ünnepe (május 1.)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latin typeface="Gadugi" panose="020B0502040204020203" pitchFamily="34" charset="0"/>
              </a:rPr>
              <a:t>Pünkösd (húsvét utáni 7. vasárnapon és utána lévő hétfőre esik)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hu-HU" sz="2000" dirty="0" smtClean="0">
              <a:latin typeface="Gadug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000" dirty="0">
              <a:latin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772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6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Gadugi" panose="020B0502040204020203" pitchFamily="34" charset="0"/>
              </a:rPr>
              <a:t>Nyár</a:t>
            </a:r>
            <a:endParaRPr lang="hu-HU" dirty="0">
              <a:latin typeface="Gadugi" panose="020B0502040204020203" pitchFamily="34" charset="0"/>
            </a:endParaRP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012" y="650715"/>
            <a:ext cx="6090688" cy="3286286"/>
          </a:xfrm>
        </p:spPr>
      </p:pic>
      <p:sp>
        <p:nvSpPr>
          <p:cNvPr id="6" name="Szövegdoboz 5"/>
          <p:cNvSpPr txBox="1"/>
          <p:nvPr/>
        </p:nvSpPr>
        <p:spPr>
          <a:xfrm>
            <a:off x="698500" y="2286000"/>
            <a:ext cx="49511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u="sng" dirty="0" smtClean="0">
                <a:latin typeface="Gadugi" panose="020B0502040204020203" pitchFamily="34" charset="0"/>
              </a:rPr>
              <a:t>Jellemzői: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latin typeface="Gadugi" panose="020B0502040204020203" pitchFamily="34" charset="0"/>
              </a:rPr>
              <a:t>Meleg és forró idő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latin typeface="Gadugi" panose="020B0502040204020203" pitchFamily="34" charset="0"/>
              </a:rPr>
              <a:t>Hőmérséklet: +25-tól +40-ig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latin typeface="Gadugi" panose="020B0502040204020203" pitchFamily="34" charset="0"/>
              </a:rPr>
              <a:t>A növények általában kiszáradnak öntözés nélkül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latin typeface="Gadugi" panose="020B0502040204020203" pitchFamily="34" charset="0"/>
              </a:rPr>
              <a:t>Madarak költenek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u="sng" dirty="0" smtClean="0">
                <a:latin typeface="Gadugi" panose="020B0502040204020203" pitchFamily="34" charset="0"/>
              </a:rPr>
              <a:t>Ünnepek: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latin typeface="Gadugi" panose="020B0502040204020203" pitchFamily="34" charset="0"/>
              </a:rPr>
              <a:t>Állami ünnep (augusztus 20. Államalapítás ünnepe)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hu-HU" dirty="0">
              <a:latin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4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6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Gadugi" panose="020B0502040204020203" pitchFamily="34" charset="0"/>
              </a:rPr>
              <a:t>Ősz</a:t>
            </a:r>
            <a:endParaRPr lang="hu-HU" dirty="0">
              <a:latin typeface="Gadugi" panose="020B0502040204020203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914400" y="2120900"/>
            <a:ext cx="501287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u="sng" dirty="0" smtClean="0">
                <a:latin typeface="Gadugi" panose="020B0502040204020203" pitchFamily="34" charset="0"/>
              </a:rPr>
              <a:t>Jellemzői: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latin typeface="Gadugi" panose="020B0502040204020203" pitchFamily="34" charset="0"/>
              </a:rPr>
              <a:t>Enyhén </a:t>
            </a:r>
            <a:r>
              <a:rPr lang="hu-HU" dirty="0">
                <a:latin typeface="Gadugi" panose="020B0502040204020203" pitchFamily="34" charset="0"/>
              </a:rPr>
              <a:t>hideg vagy meleg idő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latin typeface="Gadugi" panose="020B0502040204020203" pitchFamily="34" charset="0"/>
              </a:rPr>
              <a:t>Hőmérséklet: -5-tól </a:t>
            </a:r>
            <a:r>
              <a:rPr lang="hu-HU" dirty="0">
                <a:latin typeface="Gadugi" panose="020B0502040204020203" pitchFamily="34" charset="0"/>
              </a:rPr>
              <a:t>+15-ig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latin typeface="Gadugi" panose="020B0502040204020203" pitchFamily="34" charset="0"/>
              </a:rPr>
              <a:t>Lehullnak </a:t>
            </a:r>
            <a:r>
              <a:rPr lang="hu-HU" dirty="0">
                <a:latin typeface="Gadugi" panose="020B0502040204020203" pitchFamily="34" charset="0"/>
              </a:rPr>
              <a:t>a levelek a fákról, növények lombja színes </a:t>
            </a:r>
            <a:r>
              <a:rPr lang="hu-HU" dirty="0" smtClean="0">
                <a:latin typeface="Gadugi" panose="020B0502040204020203" pitchFamily="34" charset="0"/>
              </a:rPr>
              <a:t>lesz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latin typeface="Gadugi" panose="020B0502040204020203" pitchFamily="34" charset="0"/>
              </a:rPr>
              <a:t>A </a:t>
            </a:r>
            <a:r>
              <a:rPr lang="hu-HU" dirty="0">
                <a:latin typeface="Gadugi" panose="020B0502040204020203" pitchFamily="34" charset="0"/>
              </a:rPr>
              <a:t>madarak elköltöznek melegebb </a:t>
            </a:r>
            <a:r>
              <a:rPr lang="hu-HU" dirty="0" smtClean="0">
                <a:latin typeface="Gadugi" panose="020B0502040204020203" pitchFamily="34" charset="0"/>
              </a:rPr>
              <a:t>éghajlatra</a:t>
            </a:r>
            <a:endParaRPr lang="hu-HU" dirty="0">
              <a:latin typeface="Gadug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u="sng" dirty="0" smtClean="0">
                <a:latin typeface="Gadugi" panose="020B0502040204020203" pitchFamily="34" charset="0"/>
              </a:rPr>
              <a:t>Ünnepek: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latin typeface="Gadugi" panose="020B0502040204020203" pitchFamily="34" charset="0"/>
              </a:rPr>
              <a:t>Szüreti bál (szeptember)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latin typeface="Gadugi" panose="020B0502040204020203" pitchFamily="34" charset="0"/>
              </a:rPr>
              <a:t>Nemzeti ünnep (október 23)</a:t>
            </a:r>
            <a:endParaRPr lang="hu-HU" dirty="0">
              <a:latin typeface="Gadugi" panose="020B0502040204020203" pitchFamily="34" charset="0"/>
            </a:endParaRPr>
          </a:p>
          <a:p>
            <a:endParaRPr lang="hu-HU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099" y="365125"/>
            <a:ext cx="5592002" cy="3017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207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6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Évszakok hónapjai</a:t>
            </a:r>
            <a:endParaRPr lang="hu-HU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3205252"/>
              </p:ext>
            </p:extLst>
          </p:nvPr>
        </p:nvGraphicFramePr>
        <p:xfrm>
          <a:off x="635000" y="2346325"/>
          <a:ext cx="10718800" cy="24206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679700"/>
                <a:gridCol w="2679700"/>
                <a:gridCol w="2679700"/>
                <a:gridCol w="2679700"/>
              </a:tblGrid>
              <a:tr h="475615">
                <a:tc>
                  <a:txBody>
                    <a:bodyPr/>
                    <a:lstStyle/>
                    <a:p>
                      <a:pPr algn="ctr"/>
                      <a:r>
                        <a:rPr lang="hu-HU" sz="2800" cap="none" spc="0" dirty="0" smtClean="0">
                          <a:ln w="0"/>
                          <a:effectLst>
                            <a:outerShdw blurRad="60007" dist="200025" dir="15000000" sy="30000" kx="-1800000" algn="bl" rotWithShape="0">
                              <a:prstClr val="black">
                                <a:alpha val="32000"/>
                              </a:prstClr>
                            </a:outerShdw>
                          </a:effectLst>
                        </a:rPr>
                        <a:t>Tél</a:t>
                      </a:r>
                      <a:endParaRPr lang="hu-HU" sz="28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Gadugi" panose="020B0502040204020203" pitchFamily="34" charset="0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cap="none" spc="0" dirty="0" smtClean="0">
                          <a:ln w="0"/>
                          <a:effectLst>
                            <a:outerShdw blurRad="60007" dist="200025" dir="15000000" sy="30000" kx="-1800000" algn="bl" rotWithShape="0">
                              <a:prstClr val="black">
                                <a:alpha val="32000"/>
                              </a:prstClr>
                            </a:outerShdw>
                          </a:effectLst>
                        </a:rPr>
                        <a:t>Tavasz</a:t>
                      </a:r>
                      <a:endParaRPr lang="hu-HU" sz="28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Gadugi" panose="020B0502040204020203" pitchFamily="34" charset="0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cap="none" spc="0" dirty="0" smtClean="0">
                          <a:ln w="0"/>
                          <a:effectLst>
                            <a:outerShdw blurRad="60007" dist="200025" dir="15000000" sy="30000" kx="-1800000" algn="bl" rotWithShape="0">
                              <a:prstClr val="black">
                                <a:alpha val="32000"/>
                              </a:prstClr>
                            </a:outerShdw>
                          </a:effectLst>
                        </a:rPr>
                        <a:t>Nyár</a:t>
                      </a:r>
                      <a:endParaRPr lang="hu-HU" sz="28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Gadugi" panose="020B0502040204020203" pitchFamily="34" charset="0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cap="none" spc="0" dirty="0" smtClean="0">
                          <a:ln w="0"/>
                          <a:effectLst>
                            <a:outerShdw blurRad="60007" dist="200025" dir="15000000" sy="30000" kx="-1800000" algn="bl" rotWithShape="0">
                              <a:prstClr val="black">
                                <a:alpha val="32000"/>
                              </a:prstClr>
                            </a:outerShdw>
                          </a:effectLst>
                        </a:rPr>
                        <a:t>Ősz</a:t>
                      </a:r>
                      <a:endParaRPr lang="hu-HU" sz="28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60007" dist="200025" dir="15000000" sy="30000" kx="-1800000" algn="bl" rotWithShape="0">
                            <a:prstClr val="black">
                              <a:alpha val="32000"/>
                            </a:prstClr>
                          </a:outerShdw>
                        </a:effectLst>
                        <a:latin typeface="Gadugi" panose="020B0502040204020203" pitchFamily="34" charset="0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</a:tr>
              <a:tr h="475615">
                <a:tc>
                  <a:txBody>
                    <a:bodyPr/>
                    <a:lstStyle/>
                    <a:p>
                      <a:pPr algn="ctr"/>
                      <a:r>
                        <a:rPr lang="hu-HU" sz="2000" cap="none" spc="0" dirty="0" smtClean="0">
                          <a:ln/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December</a:t>
                      </a:r>
                      <a:endParaRPr lang="hu-HU" sz="2000" b="1" cap="none" spc="0" dirty="0">
                        <a:ln/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Gadug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cap="none" spc="0" dirty="0" smtClean="0">
                          <a:ln/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Március</a:t>
                      </a:r>
                      <a:endParaRPr lang="hu-HU" sz="2000" b="1" cap="none" spc="0" dirty="0">
                        <a:ln/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Gadug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cap="none" spc="0" dirty="0" smtClean="0">
                          <a:ln/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Június</a:t>
                      </a:r>
                      <a:endParaRPr lang="hu-HU" sz="2000" b="1" cap="none" spc="0" dirty="0">
                        <a:ln/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Gadug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cap="none" spc="0" dirty="0" smtClean="0">
                          <a:ln/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Szeptember</a:t>
                      </a:r>
                      <a:endParaRPr lang="hu-HU" sz="2000" b="1" cap="none" spc="0" dirty="0">
                        <a:ln/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Gadugi" panose="020B0502040204020203" pitchFamily="34" charset="0"/>
                      </a:endParaRPr>
                    </a:p>
                  </a:txBody>
                  <a:tcPr/>
                </a:tc>
              </a:tr>
              <a:tr h="475615">
                <a:tc>
                  <a:txBody>
                    <a:bodyPr/>
                    <a:lstStyle/>
                    <a:p>
                      <a:pPr algn="ctr"/>
                      <a:r>
                        <a:rPr lang="hu-HU" sz="2000" cap="none" spc="0" dirty="0" smtClean="0">
                          <a:ln/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Január</a:t>
                      </a:r>
                      <a:endParaRPr lang="hu-HU" sz="2000" b="1" cap="none" spc="0" dirty="0">
                        <a:ln/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Gadug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cap="none" spc="0" dirty="0" smtClean="0">
                          <a:ln/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Április</a:t>
                      </a:r>
                      <a:endParaRPr lang="hu-HU" sz="2000" b="1" cap="none" spc="0" dirty="0">
                        <a:ln/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Gadug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cap="none" spc="0" dirty="0" smtClean="0">
                          <a:ln/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Július</a:t>
                      </a:r>
                      <a:endParaRPr lang="hu-HU" sz="2000" b="1" cap="none" spc="0" dirty="0">
                        <a:ln/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Gadug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cap="none" spc="0" dirty="0" smtClean="0">
                          <a:ln/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Október</a:t>
                      </a:r>
                      <a:endParaRPr lang="hu-HU" sz="2000" b="1" cap="none" spc="0" dirty="0">
                        <a:ln/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Gadugi" panose="020B0502040204020203" pitchFamily="34" charset="0"/>
                      </a:endParaRPr>
                    </a:p>
                  </a:txBody>
                  <a:tcPr/>
                </a:tc>
              </a:tr>
              <a:tr h="475615">
                <a:tc>
                  <a:txBody>
                    <a:bodyPr/>
                    <a:lstStyle/>
                    <a:p>
                      <a:pPr algn="ctr"/>
                      <a:r>
                        <a:rPr lang="hu-HU" sz="2000" cap="none" spc="0" dirty="0" smtClean="0">
                          <a:ln/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Február</a:t>
                      </a:r>
                      <a:endParaRPr lang="hu-HU" sz="2000" b="1" cap="none" spc="0" dirty="0">
                        <a:ln/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Gadug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cap="none" spc="0" dirty="0" smtClean="0">
                          <a:ln/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Május</a:t>
                      </a:r>
                      <a:endParaRPr lang="hu-HU" sz="2000" b="1" cap="none" spc="0" dirty="0">
                        <a:ln/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Gadug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cap="none" spc="0" dirty="0" smtClean="0">
                          <a:ln/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Augusztus</a:t>
                      </a:r>
                      <a:endParaRPr lang="hu-HU" sz="2000" b="1" cap="none" spc="0" dirty="0">
                        <a:ln/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Gadug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cap="none" spc="0" dirty="0" smtClean="0">
                          <a:ln/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November</a:t>
                      </a:r>
                      <a:endParaRPr lang="hu-HU" sz="2000" b="1" cap="none" spc="0" dirty="0">
                        <a:ln/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Gadugi" panose="020B0502040204020203" pitchFamily="34" charset="0"/>
                      </a:endParaRPr>
                    </a:p>
                  </a:txBody>
                  <a:tcPr/>
                </a:tc>
              </a:tr>
              <a:tr h="475615">
                <a:tc>
                  <a:txBody>
                    <a:bodyPr/>
                    <a:lstStyle/>
                    <a:p>
                      <a:pPr algn="ctr"/>
                      <a:r>
                        <a:rPr lang="hu-HU" b="1" u="sng" cap="none" spc="0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3 hónap</a:t>
                      </a:r>
                      <a:endParaRPr lang="hu-HU" b="1" u="sng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Gadug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u="sng" cap="none" spc="0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3 hónap</a:t>
                      </a:r>
                      <a:endParaRPr lang="hu-HU" b="1" u="sng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Gadug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u="sng" cap="none" spc="0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3 hónap</a:t>
                      </a:r>
                      <a:endParaRPr lang="hu-HU" b="1" u="sng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Gadug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u="sng" cap="none" spc="0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3 hónap</a:t>
                      </a:r>
                      <a:endParaRPr lang="hu-HU" b="1" u="sng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Gadugi" panose="020B0502040204020203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431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Dénes György: Kiscsibe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hu-HU" dirty="0" smtClean="0"/>
              <a:t>Csupasz  még a kiscsibe, </a:t>
            </a:r>
            <a:br>
              <a:rPr lang="hu-HU" dirty="0" smtClean="0"/>
            </a:br>
            <a:r>
              <a:rPr lang="hu-HU" dirty="0" smtClean="0"/>
              <a:t>alig van rajta pihe.</a:t>
            </a:r>
            <a:br>
              <a:rPr lang="hu-HU" dirty="0" smtClean="0"/>
            </a:br>
            <a:r>
              <a:rPr lang="hu-HU" dirty="0" smtClean="0"/>
              <a:t>Most bújt ki csak a tojásból, körültekint, ámul-bámul,</a:t>
            </a:r>
            <a:br>
              <a:rPr lang="hu-HU" dirty="0" smtClean="0"/>
            </a:br>
            <a:r>
              <a:rPr lang="hu-HU" dirty="0" smtClean="0"/>
              <a:t>nyújtogatja a nyakát,</a:t>
            </a:r>
            <a:br>
              <a:rPr lang="hu-HU" dirty="0" smtClean="0"/>
            </a:br>
            <a:r>
              <a:rPr lang="hu-HU" dirty="0" smtClean="0"/>
              <a:t>tetszik neki a világ.</a:t>
            </a:r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dirty="0" err="1" smtClean="0"/>
              <a:t>Pitypiritty</a:t>
            </a:r>
            <a:r>
              <a:rPr lang="hu-HU" dirty="0" smtClean="0"/>
              <a:t>, </a:t>
            </a:r>
            <a:r>
              <a:rPr lang="hu-HU" dirty="0" err="1" smtClean="0"/>
              <a:t>pitypiritty</a:t>
            </a:r>
            <a:r>
              <a:rPr lang="hu-HU" dirty="0" smtClean="0"/>
              <a:t>,</a:t>
            </a:r>
            <a:br>
              <a:rPr lang="hu-HU" dirty="0" smtClean="0"/>
            </a:br>
            <a:r>
              <a:rPr lang="hu-HU" dirty="0" smtClean="0"/>
              <a:t>éhes is már egy kicsit.</a:t>
            </a:r>
            <a:br>
              <a:rPr lang="hu-HU" dirty="0" smtClean="0"/>
            </a:br>
            <a:r>
              <a:rPr lang="hu-HU" dirty="0" smtClean="0"/>
              <a:t>Felcsippent egy kis magot,</a:t>
            </a:r>
            <a:br>
              <a:rPr lang="hu-HU" dirty="0" smtClean="0"/>
            </a:br>
            <a:r>
              <a:rPr lang="hu-HU" dirty="0" smtClean="0"/>
              <a:t>s el is ejti, ejnye hopp!</a:t>
            </a:r>
            <a:br>
              <a:rPr lang="hu-HU" dirty="0" smtClean="0"/>
            </a:br>
            <a:r>
              <a:rPr lang="hu-HU" dirty="0" smtClean="0"/>
              <a:t>Jaj, de sok mag elgurul,</a:t>
            </a:r>
            <a:br>
              <a:rPr lang="hu-HU" dirty="0" smtClean="0"/>
            </a:br>
            <a:r>
              <a:rPr lang="hu-HU" dirty="0" smtClean="0"/>
              <a:t>amíg enni megtanul.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42709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14:prism isContent="1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500</Words>
  <Application>Microsoft Office PowerPoint</Application>
  <PresentationFormat>Szélesvásznú</PresentationFormat>
  <Paragraphs>135</Paragraphs>
  <Slides>21</Slides>
  <Notes>5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8" baseType="lpstr">
      <vt:lpstr>AngsanaUPC</vt:lpstr>
      <vt:lpstr>Arial</vt:lpstr>
      <vt:lpstr>Calibri</vt:lpstr>
      <vt:lpstr>Calibri Light</vt:lpstr>
      <vt:lpstr>Gadugi</vt:lpstr>
      <vt:lpstr>Wingdings</vt:lpstr>
      <vt:lpstr>Office-téma</vt:lpstr>
      <vt:lpstr>A négy évszak</vt:lpstr>
      <vt:lpstr>Évszakok </vt:lpstr>
      <vt:lpstr>Négy évszak </vt:lpstr>
      <vt:lpstr>Tél</vt:lpstr>
      <vt:lpstr>Tavasz</vt:lpstr>
      <vt:lpstr>Nyár</vt:lpstr>
      <vt:lpstr>Ősz</vt:lpstr>
      <vt:lpstr>Évszakok hónapjai</vt:lpstr>
      <vt:lpstr>Dénes György: Kiscsibe</vt:lpstr>
      <vt:lpstr>1. Melyik évszakhoz és ünnephez kapcsolódik a vers?</vt:lpstr>
      <vt:lpstr>Gazdag Erzsi: Hóember</vt:lpstr>
      <vt:lpstr>2. Melyik évszakhoz és ünnephez kapcsolódik a vers?</vt:lpstr>
      <vt:lpstr>Andók Veronika: Vakáció</vt:lpstr>
      <vt:lpstr>3. Melyik évszakhoz és szünethez kapcsolódik a vers?</vt:lpstr>
      <vt:lpstr>Gesztenye Gusztika</vt:lpstr>
      <vt:lpstr>4. Melyik évszakhoz kapcsolódik a vers?</vt:lpstr>
      <vt:lpstr>Szuper vagy a válasz bomba jó!</vt:lpstr>
      <vt:lpstr>Válasz nagyon rossz! </vt:lpstr>
      <vt:lpstr>Inspiráló oldalak</vt:lpstr>
      <vt:lpstr>Versek az alábbi weboldalakról valók:</vt:lpstr>
      <vt:lpstr>Köszönöm szépen a figyelmet!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Balog Dóra</dc:creator>
  <cp:lastModifiedBy>Kertész Éva Zsuzsanna</cp:lastModifiedBy>
  <cp:revision>37</cp:revision>
  <dcterms:created xsi:type="dcterms:W3CDTF">2016-01-18T13:31:11Z</dcterms:created>
  <dcterms:modified xsi:type="dcterms:W3CDTF">2016-01-29T14:07:48Z</dcterms:modified>
</cp:coreProperties>
</file>