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5" r:id="rId17"/>
    <p:sldId id="276" r:id="rId18"/>
    <p:sldId id="274" r:id="rId19"/>
    <p:sldId id="269" r:id="rId20"/>
    <p:sldId id="277" r:id="rId21"/>
    <p:sldId id="27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72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8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26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909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390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63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98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00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32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92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825-4A20-4587-A787-C7C76C302D75}" type="datetimeFigureOut">
              <a:rPr lang="hu-HU" smtClean="0"/>
              <a:t>2016.02.02.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B0FD-A300-4C36-91B1-805D9E51DE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20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Monitor" TargetMode="External"/><Relationship Id="rId2" Type="http://schemas.openxmlformats.org/officeDocument/2006/relationships/hyperlink" Target="http://www.tankonyvtar.hu/hu/tartalom/tamop425/0005_26_mediumismeret_i_scorm_10/31_a_megjelent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0800000" flipV="1">
            <a:off x="838200" y="742950"/>
            <a:ext cx="10515600" cy="5676900"/>
          </a:xfrm>
        </p:spPr>
        <p:txBody>
          <a:bodyPr>
            <a:normAutofit fontScale="90000"/>
          </a:bodyPr>
          <a:lstStyle/>
          <a:p>
            <a:r>
              <a:rPr lang="hu-HU" dirty="0"/>
              <a:t>V</a:t>
            </a:r>
            <a:r>
              <a:rPr lang="hu-HU" dirty="0" smtClean="0"/>
              <a:t>álasztott téma: </a:t>
            </a:r>
            <a:r>
              <a:rPr lang="hu-HU" sz="5300" b="1" dirty="0" smtClean="0"/>
              <a:t>Megjelenítők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Név: </a:t>
            </a:r>
            <a:r>
              <a:rPr lang="hu-HU" sz="5300" b="1" dirty="0" smtClean="0"/>
              <a:t>Tóth Levente Áron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Felkészítő tanár neve: Gál Tamás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Iskola: </a:t>
            </a:r>
            <a:r>
              <a:rPr lang="hu-HU" dirty="0"/>
              <a:t>Budapesti Műszaki Szakképzési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Centrum </a:t>
            </a:r>
            <a:r>
              <a:rPr lang="hu-HU" dirty="0"/>
              <a:t>Egressy Gábor Két Tanítási Nyelvű Szakközépiskolája</a:t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6121400"/>
            <a:ext cx="10414000" cy="596900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77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MI AZ A KÉPMÉRET?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képernyők téglalap alakúak. </a:t>
            </a:r>
          </a:p>
          <a:p>
            <a:r>
              <a:rPr lang="hu-HU" dirty="0" smtClean="0"/>
              <a:t>A képméret vagy képátló a téglalap szemközti csúcsai közti távolságot, vagyis a képernyő  átlójának hosszát adja meg.</a:t>
            </a:r>
          </a:p>
          <a:p>
            <a:r>
              <a:rPr lang="hu-HU" dirty="0" smtClean="0"/>
              <a:t>A képátlót nem az általunk használt centméterben adják meg, hanem az angolszász mértékegység-rendszerben található inch-et használják.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4089400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4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u-HU" b="1" u="sng" dirty="0" smtClean="0"/>
              <a:t>MI AZ A KÉPMÉRET?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92225"/>
            <a:ext cx="10515600" cy="4351338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inch-nek</a:t>
            </a:r>
            <a:r>
              <a:rPr lang="hu-HU" dirty="0" smtClean="0"/>
              <a:t> megfelelője </a:t>
            </a:r>
            <a:r>
              <a:rPr lang="hu-HU" dirty="0"/>
              <a:t>más </a:t>
            </a:r>
            <a:r>
              <a:rPr lang="hu-HU" dirty="0" smtClean="0"/>
              <a:t>országokban például a magyar hüvelyk vagy a német </a:t>
            </a:r>
            <a:r>
              <a:rPr lang="hu-HU" dirty="0" err="1" smtClean="0"/>
              <a:t>zoll</a:t>
            </a:r>
            <a:endParaRPr lang="hu-HU" dirty="0" smtClean="0"/>
          </a:p>
          <a:p>
            <a:r>
              <a:rPr lang="hu-HU" dirty="0" smtClean="0"/>
              <a:t>Néhány jellemző képméret: 14", 15", 17", 19", 21", 22", 23"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808288"/>
            <a:ext cx="5655733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3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MI AZ A KÉPARÁNY?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képarány megmutatja, hogy a kijelzőn szélesség és magasság hogyan aránylik egymáshoz.</a:t>
            </a:r>
          </a:p>
          <a:p>
            <a:r>
              <a:rPr lang="hu-HU" dirty="0" smtClean="0"/>
              <a:t>Pl. a 4:3-as képarány jelentése, hogy a kijelzőnek szélesség 4, a magasság 3 egység hosszú.</a:t>
            </a:r>
          </a:p>
          <a:p>
            <a:r>
              <a:rPr lang="hu-HU" dirty="0" err="1" smtClean="0"/>
              <a:t>Legjellemző</a:t>
            </a:r>
            <a:r>
              <a:rPr lang="hu-HU" dirty="0" smtClean="0"/>
              <a:t> képarányok: 4:3, 5:4, 16:9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5" y="4105275"/>
            <a:ext cx="44005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7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MI AZ A SZÍNMÉLYSÉG?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színmélység fejezi ki azt, hogy megjelenő </a:t>
            </a:r>
            <a:r>
              <a:rPr lang="hu-HU" dirty="0"/>
              <a:t>kép a képernyőn </a:t>
            </a:r>
            <a:r>
              <a:rPr lang="hu-HU" dirty="0" smtClean="0"/>
              <a:t>hányféle színárnyalatot tartalmazhat összesen.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660338"/>
            <a:ext cx="7531100" cy="41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8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u-HU" b="1" u="sng" dirty="0" smtClean="0"/>
              <a:t>MI AZ A SZÍNMÉLYSÉG?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63920"/>
            <a:ext cx="10515600" cy="4351338"/>
          </a:xfrm>
        </p:spPr>
        <p:txBody>
          <a:bodyPr/>
          <a:lstStyle/>
          <a:p>
            <a:r>
              <a:rPr lang="hu-HU" dirty="0" smtClean="0"/>
              <a:t>A színmélységet legtöbbször bitekben szokták megadni, például:</a:t>
            </a:r>
          </a:p>
          <a:p>
            <a:r>
              <a:rPr lang="hu-HU" dirty="0" smtClean="0"/>
              <a:t>8 bites színmélység - 28 = 256 színárnyalat</a:t>
            </a:r>
          </a:p>
          <a:p>
            <a:r>
              <a:rPr lang="hu-HU" dirty="0" smtClean="0"/>
              <a:t>16 bites színmélység - 216 = 65.535 színárnyalat</a:t>
            </a:r>
          </a:p>
          <a:p>
            <a:r>
              <a:rPr lang="hu-HU" dirty="0" smtClean="0"/>
              <a:t>24 bites színmélység - 224 = 16,7 millió színárnyalat</a:t>
            </a:r>
          </a:p>
          <a:p>
            <a:r>
              <a:rPr lang="hu-HU" dirty="0" smtClean="0"/>
              <a:t>32 bites színmélység - 232 = 4 milliárd színárnyalat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9" y="3513096"/>
            <a:ext cx="6279243" cy="33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MEGJELENÍTŐ ESZKÖZÖK CSOPORTOSÍTÁSA MŰKÖDÉSI ELVÜK ALAPJÁN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• CRT MEGJELENÍTŐK - </a:t>
            </a:r>
            <a:r>
              <a:rPr lang="hu-HU" dirty="0" err="1" smtClean="0"/>
              <a:t>Cathod</a:t>
            </a:r>
            <a:r>
              <a:rPr lang="hu-HU" dirty="0" smtClean="0"/>
              <a:t> Ray </a:t>
            </a:r>
            <a:r>
              <a:rPr lang="hu-HU" dirty="0" err="1" smtClean="0"/>
              <a:t>Tube</a:t>
            </a:r>
            <a:r>
              <a:rPr lang="hu-HU" dirty="0" smtClean="0"/>
              <a:t> = katódsugárcső vagy röviden képcső</a:t>
            </a:r>
          </a:p>
          <a:p>
            <a:pPr marL="0" indent="0">
              <a:buNone/>
            </a:pPr>
            <a:r>
              <a:rPr lang="hu-HU" dirty="0" smtClean="0"/>
              <a:t>• LCD MEGJELENÍTŐK - </a:t>
            </a:r>
            <a:r>
              <a:rPr lang="hu-HU" dirty="0" err="1" smtClean="0"/>
              <a:t>Liquid</a:t>
            </a:r>
            <a:r>
              <a:rPr lang="hu-HU" dirty="0" smtClean="0"/>
              <a:t> </a:t>
            </a:r>
            <a:r>
              <a:rPr lang="hu-HU" dirty="0" err="1" smtClean="0"/>
              <a:t>Crystal</a:t>
            </a:r>
            <a:r>
              <a:rPr lang="hu-HU" dirty="0" smtClean="0"/>
              <a:t> Display = folyadékkristályos kijelző</a:t>
            </a:r>
          </a:p>
          <a:p>
            <a:pPr marL="0" indent="0">
              <a:buNone/>
            </a:pPr>
            <a:r>
              <a:rPr lang="hu-HU" dirty="0" smtClean="0"/>
              <a:t>• TFT-LCD MEGJELENÍTŐK - </a:t>
            </a:r>
            <a:r>
              <a:rPr lang="hu-HU" dirty="0" err="1" smtClean="0"/>
              <a:t>Thin</a:t>
            </a:r>
            <a:r>
              <a:rPr lang="hu-HU" dirty="0" smtClean="0"/>
              <a:t> Film </a:t>
            </a:r>
            <a:r>
              <a:rPr lang="hu-HU" dirty="0" err="1" smtClean="0"/>
              <a:t>Transistor</a:t>
            </a:r>
            <a:r>
              <a:rPr lang="hu-HU" dirty="0" smtClean="0"/>
              <a:t> LCD = Vékonyréteg tranzisztor LCD</a:t>
            </a:r>
          </a:p>
          <a:p>
            <a:pPr marL="0" indent="0">
              <a:buNone/>
            </a:pPr>
            <a:r>
              <a:rPr lang="hu-HU" dirty="0" smtClean="0"/>
              <a:t>• PLAZMA MEGJELENÍTŐK</a:t>
            </a:r>
          </a:p>
          <a:p>
            <a:pPr marL="0" indent="0">
              <a:buNone/>
            </a:pPr>
            <a:r>
              <a:rPr lang="hu-HU" dirty="0" smtClean="0"/>
              <a:t>• OLED MEGJELENÍTŐK - </a:t>
            </a:r>
            <a:r>
              <a:rPr lang="hu-HU" dirty="0" err="1" smtClean="0"/>
              <a:t>Organic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</a:t>
            </a:r>
            <a:r>
              <a:rPr lang="hu-HU" dirty="0" err="1" smtClean="0"/>
              <a:t>Emitting</a:t>
            </a:r>
            <a:r>
              <a:rPr lang="hu-HU" dirty="0" smtClean="0"/>
              <a:t> </a:t>
            </a:r>
            <a:r>
              <a:rPr lang="hu-HU" dirty="0" err="1" smtClean="0"/>
              <a:t>Diode</a:t>
            </a:r>
            <a:r>
              <a:rPr lang="hu-HU" dirty="0" smtClean="0"/>
              <a:t> = Szerves fénykibocsátó dióda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30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A MONITOROK FŐBB PARAMÉTEREI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/>
              <a:t>megjelenítő típusa</a:t>
            </a:r>
            <a:r>
              <a:rPr lang="hu-HU" dirty="0"/>
              <a:t>: LCD, CRT, OLED, PDP</a:t>
            </a:r>
          </a:p>
          <a:p>
            <a:r>
              <a:rPr lang="hu-HU" b="1" dirty="0"/>
              <a:t>képátló:</a:t>
            </a:r>
            <a:r>
              <a:rPr lang="hu-HU" dirty="0"/>
              <a:t> A monitor egyik sarkától a szemközti sarkáig terjedő távolság, hüvelykben (inch = 2,54 cm) mérik.</a:t>
            </a:r>
          </a:p>
          <a:p>
            <a:r>
              <a:rPr lang="hu-HU" b="1" dirty="0"/>
              <a:t>képarány:</a:t>
            </a:r>
            <a:r>
              <a:rPr lang="hu-HU" dirty="0"/>
              <a:t> A kijelző oldalhosszúságainak aránya. 5:4-től 16:9-ig terjed. A legáltalánosabb a 4:3-hoz arány, szélesvásznú képernyőnél pedig a 16:10-hez vagy mostanság a 16:9-hez arány.</a:t>
            </a:r>
          </a:p>
          <a:p>
            <a:r>
              <a:rPr lang="hu-HU" b="1" dirty="0"/>
              <a:t>kontraszt:</a:t>
            </a:r>
            <a:r>
              <a:rPr lang="hu-HU" dirty="0"/>
              <a:t> A részletgazdagságot jellemző tulajdonság (250–1000 : 1). Értéke a legfényesebb és a legsötétebb pixel fényerejének hányadosa.</a:t>
            </a:r>
          </a:p>
          <a:p>
            <a:r>
              <a:rPr lang="hu-HU" b="1" dirty="0"/>
              <a:t>válaszidő:</a:t>
            </a:r>
            <a:r>
              <a:rPr lang="hu-HU" dirty="0"/>
              <a:t> LCD-paneles monitorok jellemzője, ezredmásodpercben (</a:t>
            </a:r>
            <a:r>
              <a:rPr lang="hu-HU" dirty="0" err="1"/>
              <a:t>ms</a:t>
            </a:r>
            <a:r>
              <a:rPr lang="hu-HU" dirty="0"/>
              <a:t>) mért időegység. Azt az időt jelöli, amennyi ahhoz kell, hogy egy képpont fényereje megváltozzon. A lassú válaszidő (12 </a:t>
            </a:r>
            <a:r>
              <a:rPr lang="hu-HU" dirty="0" err="1"/>
              <a:t>ms-nál</a:t>
            </a:r>
            <a:r>
              <a:rPr lang="hu-HU" dirty="0"/>
              <a:t> hosszabb) akkor lehet zavaró, ha a monitoron gyors változásokat kell megjeleníteni.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6842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/>
              <a:t>A MONITOROK FŐBB PARAMÉTEREI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fényerő:</a:t>
            </a:r>
            <a:r>
              <a:rPr lang="hu-HU" dirty="0"/>
              <a:t> A monitor fényességét jellemzi. (Milyen fényes az elektronok felvillanása (CRT), milyen erős, fényes a háttérvilágítás (LCD).) (Például: 250 cd/m²)</a:t>
            </a:r>
          </a:p>
          <a:p>
            <a:r>
              <a:rPr lang="hu-HU" b="1" dirty="0"/>
              <a:t>maximális felbontás:</a:t>
            </a:r>
            <a:r>
              <a:rPr lang="hu-HU" dirty="0"/>
              <a:t> Maximálisan mekkora felbontásra állítható. TN, IPS, </a:t>
            </a:r>
            <a:r>
              <a:rPr lang="hu-HU" dirty="0" err="1"/>
              <a:t>xVA</a:t>
            </a:r>
            <a:r>
              <a:rPr lang="hu-HU" dirty="0"/>
              <a:t> </a:t>
            </a:r>
            <a:r>
              <a:rPr lang="hu-HU" dirty="0" err="1"/>
              <a:t>panelekknél</a:t>
            </a:r>
            <a:r>
              <a:rPr lang="hu-HU" dirty="0"/>
              <a:t> a pixelek darabszáma, pl.: 1920x1080 esetén 2 </a:t>
            </a:r>
            <a:r>
              <a:rPr lang="hu-HU" dirty="0" err="1"/>
              <a:t>Mpixel</a:t>
            </a:r>
            <a:r>
              <a:rPr lang="hu-HU" dirty="0"/>
              <a:t> (2073600).</a:t>
            </a:r>
          </a:p>
          <a:p>
            <a:r>
              <a:rPr lang="hu-HU" b="1" dirty="0"/>
              <a:t>megjeleníthető színek száma:</a:t>
            </a:r>
            <a:r>
              <a:rPr lang="hu-HU" dirty="0"/>
              <a:t> Megjeleníthető színárnyalatok száma. Általában 16,7 millió (2</a:t>
            </a:r>
            <a:r>
              <a:rPr lang="hu-HU" baseline="30000" dirty="0"/>
              <a:t>24</a:t>
            </a:r>
            <a:r>
              <a:rPr lang="hu-HU" dirty="0"/>
              <a:t>) színt tud megjeleníteni egy monitor, de gyakran „csak” 16,2 milliót</a:t>
            </a:r>
          </a:p>
          <a:p>
            <a:r>
              <a:rPr lang="hu-HU" b="1" dirty="0"/>
              <a:t>látószög:</a:t>
            </a:r>
            <a:r>
              <a:rPr lang="hu-HU" dirty="0"/>
              <a:t> Az a paraméter mely megadja, hogy a monitor milyen szögből látható. Általában két adattal jellemzik, az első a horizontális (vízszintes), második a vertikális (függőleges) adat. Például: H:160°/ V:150°</a:t>
            </a:r>
          </a:p>
          <a:p>
            <a:r>
              <a:rPr lang="hu-HU" b="1" dirty="0"/>
              <a:t>optimális felbontás:</a:t>
            </a:r>
            <a:r>
              <a:rPr lang="hu-HU" dirty="0"/>
              <a:t> Szintén LCD-panellel szerelt monitorok tulajdonsága. A LCD-panel fizikailag kialakított felbontását jelöli. Többnyire ez a felbontás egyben az ilyen monitorok maximális felbontása is.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3112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200" y="365125"/>
            <a:ext cx="11772900" cy="1120775"/>
          </a:xfrm>
        </p:spPr>
        <p:txBody>
          <a:bodyPr>
            <a:normAutofit/>
          </a:bodyPr>
          <a:lstStyle/>
          <a:p>
            <a:r>
              <a:rPr lang="hu-HU" b="1" u="sng" dirty="0" smtClean="0"/>
              <a:t>A MEGJELENÍTÉS HÁROM SZINTJE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 prezentációtechnikai eszközök (audiovizuális megjelenítő eszközök</a:t>
            </a:r>
            <a:r>
              <a:rPr lang="hu-HU" dirty="0" smtClean="0"/>
              <a:t>)</a:t>
            </a:r>
          </a:p>
          <a:p>
            <a:r>
              <a:rPr lang="hu-HU" dirty="0" smtClean="0"/>
              <a:t>kommunikációtechnikai</a:t>
            </a:r>
            <a:r>
              <a:rPr lang="hu-HU" dirty="0"/>
              <a:t> </a:t>
            </a:r>
            <a:r>
              <a:rPr lang="hu-HU" dirty="0" smtClean="0"/>
              <a:t>eszközök</a:t>
            </a:r>
          </a:p>
          <a:p>
            <a:r>
              <a:rPr lang="hu-HU" dirty="0"/>
              <a:t>Az információtechnikai eszközök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3378200"/>
            <a:ext cx="8157772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5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-277590"/>
            <a:ext cx="10515600" cy="1325563"/>
          </a:xfrm>
        </p:spPr>
        <p:txBody>
          <a:bodyPr/>
          <a:lstStyle/>
          <a:p>
            <a:r>
              <a:rPr lang="hu-HU" dirty="0"/>
              <a:t>Megjelenítési szabványok diagramja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761044"/>
            <a:ext cx="7623054" cy="6096955"/>
          </a:xfrm>
        </p:spPr>
      </p:pic>
    </p:spTree>
    <p:extLst>
      <p:ext uri="{BB962C8B-B14F-4D97-AF65-F5344CB8AC3E}">
        <p14:creationId xmlns:p14="http://schemas.microsoft.com/office/powerpoint/2010/main" val="398636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297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9850" y="2235200"/>
            <a:ext cx="9144000" cy="2387600"/>
          </a:xfrm>
        </p:spPr>
        <p:txBody>
          <a:bodyPr/>
          <a:lstStyle/>
          <a:p>
            <a:r>
              <a:rPr lang="hu-HU" dirty="0" smtClean="0"/>
              <a:t>Megjelenítők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327400" y="4846638"/>
            <a:ext cx="5168900" cy="1922462"/>
          </a:xfrm>
        </p:spPr>
        <p:txBody>
          <a:bodyPr/>
          <a:lstStyle/>
          <a:p>
            <a:r>
              <a:rPr lang="hu-HU" dirty="0" smtClean="0"/>
              <a:t>MONITOROK, KÉPERNYŐK, KIJELZŐK FAJTÁI, FONTOSABB TULAJDONSÁGAI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1182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2"/>
            <a:ext cx="12192000" cy="689086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u="sng" dirty="0" smtClean="0">
                <a:solidFill>
                  <a:srgbClr val="FFFF00"/>
                </a:solidFill>
              </a:rPr>
              <a:t>Kérdések</a:t>
            </a:r>
            <a:endParaRPr lang="hu-HU" sz="4800" b="1" u="sng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FF00"/>
                </a:solidFill>
              </a:rPr>
              <a:t>1.Mik azok a megjelenítő eszközök?</a:t>
            </a:r>
          </a:p>
          <a:p>
            <a:r>
              <a:rPr lang="hu-HU" sz="3200" dirty="0" smtClean="0">
                <a:solidFill>
                  <a:srgbClr val="FFFF00"/>
                </a:solidFill>
              </a:rPr>
              <a:t>2.Mi a feladatuk?</a:t>
            </a:r>
          </a:p>
          <a:p>
            <a:r>
              <a:rPr lang="hu-HU" sz="3200" dirty="0" smtClean="0">
                <a:solidFill>
                  <a:srgbClr val="FFFF00"/>
                </a:solidFill>
              </a:rPr>
              <a:t>3.Milyen megjelenítő típusok vannak?</a:t>
            </a:r>
          </a:p>
          <a:p>
            <a:r>
              <a:rPr lang="hu-HU" sz="3200" dirty="0" smtClean="0">
                <a:solidFill>
                  <a:srgbClr val="FFFF00"/>
                </a:solidFill>
              </a:rPr>
              <a:t>4.Mi a megjelenítés három szintje?</a:t>
            </a:r>
          </a:p>
          <a:p>
            <a:r>
              <a:rPr lang="hu-HU" sz="3200" dirty="0" smtClean="0">
                <a:solidFill>
                  <a:srgbClr val="FFFF00"/>
                </a:solidFill>
              </a:rPr>
              <a:t>5.Mi az a pixel?</a:t>
            </a:r>
            <a:endParaRPr lang="hu-H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81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63625"/>
            <a:ext cx="10515600" cy="4351338"/>
          </a:xfrm>
        </p:spPr>
        <p:txBody>
          <a:bodyPr/>
          <a:lstStyle/>
          <a:p>
            <a:r>
              <a:rPr lang="hu-HU" dirty="0"/>
              <a:t>Források</a:t>
            </a:r>
            <a:r>
              <a:rPr lang="hu-HU" dirty="0" smtClean="0"/>
              <a:t>: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www.tankonyvtar.hu/hu/tartalom/tamop425/0005_26_mediumismeret_i_scorm_10/31_a_megjelentk.html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hu.wikipedia.org/wiki/Monitor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762251"/>
            <a:ext cx="5461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BEVEZETŐ A MEGJELENÍTŐKHÖZ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képek </a:t>
            </a:r>
            <a:r>
              <a:rPr lang="hu-HU" dirty="0" smtClean="0"/>
              <a:t>egyre </a:t>
            </a:r>
            <a:r>
              <a:rPr lang="hu-HU" dirty="0"/>
              <a:t>nagyobb szerepet </a:t>
            </a:r>
            <a:r>
              <a:rPr lang="hu-HU" dirty="0" smtClean="0"/>
              <a:t>játszanak életünkben. Ahogy egy kínai bölcsesség tarja:</a:t>
            </a:r>
            <a:r>
              <a:rPr lang="hu-HU" dirty="0"/>
              <a:t> </a:t>
            </a:r>
            <a:r>
              <a:rPr lang="hu-HU" i="1" dirty="0"/>
              <a:t>„Egy kép felér ezer szóval</a:t>
            </a:r>
            <a:r>
              <a:rPr lang="hu-HU" i="1" dirty="0" smtClean="0"/>
              <a:t>".</a:t>
            </a:r>
          </a:p>
          <a:p>
            <a:r>
              <a:rPr lang="hu-HU" dirty="0"/>
              <a:t>A </a:t>
            </a:r>
            <a:r>
              <a:rPr lang="hu-HU" dirty="0" smtClean="0"/>
              <a:t>XXI. </a:t>
            </a:r>
            <a:r>
              <a:rPr lang="hu-HU" dirty="0"/>
              <a:t>századot </a:t>
            </a:r>
            <a:r>
              <a:rPr lang="hu-HU" dirty="0" smtClean="0"/>
              <a:t>új képkorszaknak</a:t>
            </a:r>
            <a:r>
              <a:rPr lang="hu-HU" dirty="0"/>
              <a:t> </a:t>
            </a:r>
            <a:r>
              <a:rPr lang="hu-HU" dirty="0" smtClean="0"/>
              <a:t>nevezik egyre többen, </a:t>
            </a:r>
            <a:r>
              <a:rPr lang="hu-HU" dirty="0"/>
              <a:t>mert </a:t>
            </a:r>
            <a:r>
              <a:rPr lang="hu-HU" dirty="0" smtClean="0"/>
              <a:t>a </a:t>
            </a:r>
            <a:r>
              <a:rPr lang="hu-HU" dirty="0"/>
              <a:t>vizualitás </a:t>
            </a:r>
            <a:r>
              <a:rPr lang="hu-HU" dirty="0" smtClean="0"/>
              <a:t>felé </a:t>
            </a:r>
            <a:r>
              <a:rPr lang="hu-HU" dirty="0"/>
              <a:t>tolódik el</a:t>
            </a:r>
            <a:r>
              <a:rPr lang="hu-HU" dirty="0" smtClean="0"/>
              <a:t>.</a:t>
            </a:r>
          </a:p>
          <a:p>
            <a:r>
              <a:rPr lang="hu-HU" dirty="0" smtClean="0"/>
              <a:t>Például nézzünk rá azokra a </a:t>
            </a:r>
            <a:r>
              <a:rPr lang="hu-HU" dirty="0"/>
              <a:t>médiatartalmakra, hirdetésekre, reklámokra a televízióban, az interneten, az utcák óriásplakátjain szereplő hirdetésekre, amelyekben fogyasztásra serkentenek bennünket</a:t>
            </a:r>
            <a:r>
              <a:rPr lang="hu-HU" dirty="0" smtClean="0"/>
              <a:t>.</a:t>
            </a:r>
          </a:p>
          <a:p>
            <a:r>
              <a:rPr lang="hu-HU" dirty="0"/>
              <a:t>Két </a:t>
            </a:r>
            <a:r>
              <a:rPr lang="hu-HU" dirty="0" smtClean="0"/>
              <a:t>legjelentősebb </a:t>
            </a:r>
            <a:r>
              <a:rPr lang="hu-HU" dirty="0"/>
              <a:t>csoportjuk az auditív és vizuális megjelenítők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65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BEVEZETŐ A MEGJELENÍTŐKHÖZ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képi </a:t>
            </a:r>
            <a:r>
              <a:rPr lang="hu-HU" dirty="0" smtClean="0"/>
              <a:t>megjelenítés főleg a gazdaságban,de az </a:t>
            </a:r>
            <a:r>
              <a:rPr lang="hu-HU" dirty="0"/>
              <a:t>oktatásban is segíti a </a:t>
            </a:r>
            <a:r>
              <a:rPr lang="hu-HU" dirty="0" smtClean="0"/>
              <a:t>nebulókat </a:t>
            </a:r>
            <a:r>
              <a:rPr lang="hu-HU" dirty="0"/>
              <a:t>a tananyag könnyebb </a:t>
            </a:r>
            <a:r>
              <a:rPr lang="hu-HU" dirty="0" smtClean="0"/>
              <a:t>megértésében,felfogásában, </a:t>
            </a:r>
            <a:r>
              <a:rPr lang="hu-HU" dirty="0"/>
              <a:t>az információ gyorsabb </a:t>
            </a:r>
            <a:r>
              <a:rPr lang="hu-HU" dirty="0" smtClean="0"/>
              <a:t>befogadásában</a:t>
            </a:r>
          </a:p>
          <a:p>
            <a:r>
              <a:rPr lang="hu-HU" dirty="0" smtClean="0"/>
              <a:t>Bizonyított,hogy az </a:t>
            </a:r>
            <a:r>
              <a:rPr lang="hu-HU" dirty="0"/>
              <a:t>emberi agy a vizuális </a:t>
            </a:r>
            <a:r>
              <a:rPr lang="hu-HU" dirty="0" smtClean="0"/>
              <a:t>megjelenítéseket </a:t>
            </a:r>
            <a:r>
              <a:rPr lang="hu-HU" dirty="0"/>
              <a:t>gyorsabban </a:t>
            </a:r>
            <a:r>
              <a:rPr lang="hu-HU" dirty="0" smtClean="0"/>
              <a:t>dolgozza </a:t>
            </a:r>
            <a:r>
              <a:rPr lang="hu-HU" dirty="0"/>
              <a:t>fel, mint a </a:t>
            </a:r>
            <a:r>
              <a:rPr lang="hu-HU" dirty="0" smtClean="0"/>
              <a:t>szöveget</a:t>
            </a:r>
          </a:p>
          <a:p>
            <a:r>
              <a:rPr lang="hu-HU" dirty="0"/>
              <a:t>a vizualizáció </a:t>
            </a:r>
            <a:r>
              <a:rPr lang="hu-HU" dirty="0" smtClean="0"/>
              <a:t>által gyorsabb,effektívebb </a:t>
            </a:r>
            <a:r>
              <a:rPr lang="hu-HU" dirty="0"/>
              <a:t>információbefogadás </a:t>
            </a:r>
            <a:r>
              <a:rPr lang="hu-HU" dirty="0" smtClean="0"/>
              <a:t>történhet meg.</a:t>
            </a:r>
          </a:p>
          <a:p>
            <a:r>
              <a:rPr lang="hu-HU" dirty="0" smtClean="0"/>
              <a:t>közvetlen kapcsolatot létesítenek az érzékszerveinkkel</a:t>
            </a:r>
          </a:p>
          <a:p>
            <a:r>
              <a:rPr lang="hu-HU" dirty="0" smtClean="0"/>
              <a:t>A </a:t>
            </a:r>
            <a:r>
              <a:rPr lang="hu-HU" dirty="0"/>
              <a:t>megjelenítés két üzemmódban </a:t>
            </a:r>
            <a:r>
              <a:rPr lang="hu-HU" dirty="0" smtClean="0"/>
              <a:t>léphet életbe: karakteres és grafikus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597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MIK AZOK A MEGJELENÍTŐ ESZKÖZÖK?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megjelenítők (monitorok, kijelzők) a számítógépek (pl. asztali számítógép, laptop, tábla PC) és más eszközök (</a:t>
            </a:r>
            <a:r>
              <a:rPr lang="hu-HU" dirty="0" err="1" smtClean="0"/>
              <a:t>pl.mobiltelefonok</a:t>
            </a:r>
            <a:r>
              <a:rPr lang="hu-HU" dirty="0" smtClean="0"/>
              <a:t>) elengedhetetlen kellékei.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99" y="3163485"/>
            <a:ext cx="6261101" cy="38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u-HU" b="1" u="sng" dirty="0" smtClean="0"/>
              <a:t>MI A FELADATUK?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39825"/>
            <a:ext cx="10515600" cy="4351338"/>
          </a:xfrm>
        </p:spPr>
        <p:txBody>
          <a:bodyPr/>
          <a:lstStyle/>
          <a:p>
            <a:r>
              <a:rPr lang="hu-HU" dirty="0" smtClean="0"/>
              <a:t>Az eszközökön tárolt adatokat, információkat a felhasználónak láthatóvá, könnyen áttekinthetővé alakítsák.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060038"/>
            <a:ext cx="5581942" cy="479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4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65099"/>
            <a:ext cx="10515600" cy="1325563"/>
          </a:xfrm>
        </p:spPr>
        <p:txBody>
          <a:bodyPr/>
          <a:lstStyle/>
          <a:p>
            <a:r>
              <a:rPr lang="hu-HU" b="1" u="sng" dirty="0" smtClean="0"/>
              <a:t>MI AZ A PIXEL?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24755"/>
            <a:ext cx="10515600" cy="4351338"/>
          </a:xfrm>
        </p:spPr>
        <p:txBody>
          <a:bodyPr/>
          <a:lstStyle/>
          <a:p>
            <a:r>
              <a:rPr lang="hu-HU" dirty="0" smtClean="0"/>
              <a:t>A monitorokon, kijelzőkön látható kép képpontok (pixelek) alkotják, amelyek sorokba és oszlopokba vannak rendeződve. </a:t>
            </a:r>
          </a:p>
          <a:p>
            <a:r>
              <a:rPr lang="hu-HU" dirty="0" smtClean="0"/>
              <a:t> Minél több pixelből áll a kép, annál élesebb, részletgazdagabb, tisztább képet találunk.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971800"/>
            <a:ext cx="6908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762"/>
            <a:ext cx="10515600" cy="1325563"/>
          </a:xfrm>
        </p:spPr>
        <p:txBody>
          <a:bodyPr/>
          <a:lstStyle/>
          <a:p>
            <a:r>
              <a:rPr lang="hu-HU" b="1" u="sng" dirty="0" smtClean="0"/>
              <a:t>MI AZ A FELBONTÁS?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89025"/>
            <a:ext cx="10515600" cy="4351338"/>
          </a:xfrm>
        </p:spPr>
        <p:txBody>
          <a:bodyPr/>
          <a:lstStyle/>
          <a:p>
            <a:r>
              <a:rPr lang="hu-HU" dirty="0" smtClean="0"/>
              <a:t>A megjelenítők egyik legszükségesebb </a:t>
            </a:r>
            <a:r>
              <a:rPr lang="hu-HU" dirty="0"/>
              <a:t>tulajdonsága </a:t>
            </a:r>
            <a:r>
              <a:rPr lang="hu-HU" dirty="0" smtClean="0"/>
              <a:t>a </a:t>
            </a:r>
            <a:r>
              <a:rPr lang="hu-HU" dirty="0"/>
              <a:t>felbontás.</a:t>
            </a:r>
            <a:endParaRPr lang="hu-HU" dirty="0" smtClean="0"/>
          </a:p>
          <a:p>
            <a:r>
              <a:rPr lang="hu-HU" dirty="0" smtClean="0"/>
              <a:t>Megmutatja, hogy a képernyőn megjelenő kép soronként és oszloponként hány darab pixel alkotja.</a:t>
            </a:r>
          </a:p>
          <a:p>
            <a:r>
              <a:rPr lang="hu-HU" dirty="0" smtClean="0"/>
              <a:t>Pl. az 1024x768-as felbontás jelentése, hogy soronként 1024, oszloponként 768 apró képpontból áll a  kép.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3314700"/>
            <a:ext cx="62992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3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7168"/>
            <a:ext cx="10515600" cy="1325563"/>
          </a:xfrm>
        </p:spPr>
        <p:txBody>
          <a:bodyPr/>
          <a:lstStyle/>
          <a:p>
            <a:r>
              <a:rPr lang="hu-HU" b="1" u="sng" dirty="0" smtClean="0"/>
              <a:t>MI AZ A FELBONTÁS?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/>
          <a:lstStyle/>
          <a:p>
            <a:r>
              <a:rPr lang="hu-HU" dirty="0" smtClean="0"/>
              <a:t>Minél nagyobb a felbontás, annál több pixel lesz majd a megjelenő kép, ezért élesebbnek, tisztábbnak látjuk. </a:t>
            </a:r>
          </a:p>
          <a:p>
            <a:r>
              <a:rPr lang="hu-HU" dirty="0" smtClean="0"/>
              <a:t>Néhány jellemző felbontás: 640x480, 800x600, 1024x768, 1280x1024, 1600x1200, 1920x1200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048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3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580</Words>
  <Application>Microsoft Office PowerPoint</Application>
  <PresentationFormat>Szélesvásznú</PresentationFormat>
  <Paragraphs>78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Office-téma</vt:lpstr>
      <vt:lpstr>Választott téma: Megjelenítők  Név: Tóth Levente Áron  Felkészítő tanár neve: Gál Tamás  Iskola: Budapesti Műszaki Szakképzési  Centrum Egressy Gábor Két Tanítási Nyelvű Szakközépiskolája  </vt:lpstr>
      <vt:lpstr>Megjelenítők</vt:lpstr>
      <vt:lpstr>BEVEZETŐ A MEGJELENÍTŐKHÖZ</vt:lpstr>
      <vt:lpstr>BEVEZETŐ A MEGJELENÍTŐKHÖZ</vt:lpstr>
      <vt:lpstr>MIK AZOK A MEGJELENÍTŐ ESZKÖZÖK?</vt:lpstr>
      <vt:lpstr>MI A FELADATUK?</vt:lpstr>
      <vt:lpstr>MI AZ A PIXEL?</vt:lpstr>
      <vt:lpstr>MI AZ A FELBONTÁS?</vt:lpstr>
      <vt:lpstr>MI AZ A FELBONTÁS?</vt:lpstr>
      <vt:lpstr>MI AZ A KÉPMÉRET?</vt:lpstr>
      <vt:lpstr>MI AZ A KÉPMÉRET?</vt:lpstr>
      <vt:lpstr>MI AZ A KÉPARÁNY?</vt:lpstr>
      <vt:lpstr>MI AZ A SZÍNMÉLYSÉG?</vt:lpstr>
      <vt:lpstr>MI AZ A SZÍNMÉLYSÉG?</vt:lpstr>
      <vt:lpstr>MEGJELENÍTŐ ESZKÖZÖK CSOPORTOSÍTÁSA MŰKÖDÉSI ELVÜK ALAPJÁN</vt:lpstr>
      <vt:lpstr>A MONITOROK FŐBB PARAMÉTEREI</vt:lpstr>
      <vt:lpstr>A MONITOROK FŐBB PARAMÉTEREI</vt:lpstr>
      <vt:lpstr>A MEGJELENÍTÉS HÁROM SZINTJE</vt:lpstr>
      <vt:lpstr>Megjelenítési szabványok diagramja</vt:lpstr>
      <vt:lpstr>Kérdések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Megjelenítők</dc:title>
  <dc:creator>Tanulo</dc:creator>
  <cp:lastModifiedBy>Tanulo</cp:lastModifiedBy>
  <cp:revision>67</cp:revision>
  <dcterms:created xsi:type="dcterms:W3CDTF">2016-01-22T12:29:55Z</dcterms:created>
  <dcterms:modified xsi:type="dcterms:W3CDTF">2016-02-02T12:33:40Z</dcterms:modified>
</cp:coreProperties>
</file>