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4" r:id="rId3"/>
    <p:sldId id="258" r:id="rId4"/>
    <p:sldId id="281" r:id="rId5"/>
    <p:sldId id="259" r:id="rId6"/>
    <p:sldId id="277" r:id="rId7"/>
    <p:sldId id="276" r:id="rId8"/>
    <p:sldId id="270" r:id="rId9"/>
    <p:sldId id="271" r:id="rId10"/>
    <p:sldId id="272" r:id="rId11"/>
    <p:sldId id="265" r:id="rId12"/>
    <p:sldId id="268" r:id="rId13"/>
    <p:sldId id="269" r:id="rId14"/>
    <p:sldId id="260" r:id="rId15"/>
    <p:sldId id="261" r:id="rId16"/>
    <p:sldId id="262" r:id="rId17"/>
    <p:sldId id="263" r:id="rId18"/>
    <p:sldId id="264" r:id="rId19"/>
    <p:sldId id="273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Közepesen sötét stíl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Sötét stílus 1 – 5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ötét stílus 1 – 3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ötét stílus 1 – 1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ötét stílus 2 – 3./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Sötét stílus 1 – 4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ötét stílus 1 – 2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ötét stílus 2 – 1./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ötét stíl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Világos stílus 3 – 5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hu.wikipedia.org/wiki/Szem%C3%A9lyi_sz%C3%A1m%C3%ADt%C3%B3g%C3%A9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slide" Target="slide12.xml"/><Relationship Id="rId9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hu.wikipedia.org/wiki/Kettes_sz%C3%A1mrendsz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057333" y="1117771"/>
            <a:ext cx="6174921" cy="631352"/>
          </a:xfrm>
          <a:prstGeom prst="rect">
            <a:avLst/>
          </a:prstGeom>
          <a:solidFill>
            <a:srgbClr val="F1C40F"/>
          </a:solidFill>
          <a:ln w="76200" cap="flat" cmpd="thickThin">
            <a:noFill/>
            <a:beve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/>
              <a:t>Korszerű háttértárolók</a:t>
            </a:r>
            <a:endParaRPr lang="hu-HU" sz="3200" cap="all" dirty="0">
              <a:solidFill>
                <a:schemeClr val="lt1">
                  <a:alpha val="90000"/>
                </a:schemeClr>
              </a:solidFill>
              <a:effectLst>
                <a:outerShdw blurRad="12700" dist="38100" dir="3600000" algn="tl" rotWithShape="0">
                  <a:prstClr val="black">
                    <a:alpha val="5000"/>
                  </a:prst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362164" y="2537137"/>
            <a:ext cx="4045843" cy="797328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Készítette:Tárnyik Balázs</a:t>
            </a:r>
            <a:endParaRPr lang="hu-HU" sz="2400" dirty="0">
              <a:solidFill>
                <a:schemeClr val="bg1"/>
              </a:solidFill>
              <a:effectLst>
                <a:outerShdw blurRad="12700" dist="25400" dir="3600000" algn="tl" rotWithShape="0">
                  <a:prstClr val="black">
                    <a:alpha val="5000"/>
                  </a:prstClr>
                </a:outerShdw>
              </a:effectLst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121727" y="4372277"/>
            <a:ext cx="6174921" cy="750289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Felkészítő tanár:</a:t>
            </a:r>
            <a:br>
              <a:rPr lang="hu-HU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</a:br>
            <a:r>
              <a:rPr lang="hu-HU" dirty="0" err="1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Baukó</a:t>
            </a:r>
            <a:r>
              <a:rPr lang="hu-HU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 Beáta</a:t>
            </a:r>
          </a:p>
        </p:txBody>
      </p:sp>
      <p:sp>
        <p:nvSpPr>
          <p:cNvPr id="7" name="Téglalap 6"/>
          <p:cNvSpPr/>
          <p:nvPr/>
        </p:nvSpPr>
        <p:spPr>
          <a:xfrm>
            <a:off x="5121725" y="5112768"/>
            <a:ext cx="6174921" cy="750289"/>
          </a:xfrm>
          <a:prstGeom prst="rect">
            <a:avLst/>
          </a:prstGeom>
          <a:solidFill>
            <a:srgbClr val="3498DB"/>
          </a:solidFill>
          <a:ln>
            <a:noFill/>
          </a:ln>
          <a:effectLst>
            <a:outerShdw blurRad="12700" dist="63500" dir="36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Orosházi Táncsics Mihály Gimnázium, Szakközépiskola és Kollégium</a:t>
            </a:r>
          </a:p>
          <a:p>
            <a:pPr algn="ctr"/>
            <a:r>
              <a:rPr lang="hu-HU" sz="2000" dirty="0" smtClean="0">
                <a:effectLst>
                  <a:outerShdw blurRad="12700" dist="25400" dir="3600000" algn="tl" rotWithShape="0">
                    <a:prstClr val="black">
                      <a:alpha val="5000"/>
                    </a:prstClr>
                  </a:outerShdw>
                </a:effectLst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5900 Orosháza, Táncsics u. 2-4</a:t>
            </a:r>
            <a:endParaRPr lang="hu-HU" sz="2000" dirty="0">
              <a:effectLst>
                <a:outerShdw blurRad="12700" dist="25400" dir="3600000" algn="tl" rotWithShape="0">
                  <a:prstClr val="black">
                    <a:alpha val="5000"/>
                  </a:prstClr>
                </a:outerShdw>
              </a:effectLst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6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Blu-ray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252012" y="1472122"/>
            <a:ext cx="6018663" cy="4722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 </a:t>
            </a:r>
            <a:r>
              <a:rPr lang="hu-HU" b="1" dirty="0" err="1"/>
              <a:t>blu-ray</a:t>
            </a:r>
            <a:r>
              <a:rPr lang="hu-HU" b="1" dirty="0"/>
              <a:t> </a:t>
            </a:r>
            <a:r>
              <a:rPr lang="hu-HU" b="1" dirty="0" err="1"/>
              <a:t>disc</a:t>
            </a:r>
            <a:r>
              <a:rPr lang="hu-HU" dirty="0"/>
              <a:t> 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(röviden: </a:t>
            </a:r>
            <a:r>
              <a:rPr lang="hu-HU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vagy </a:t>
            </a:r>
            <a:r>
              <a:rPr lang="hu-HU" b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nagy tároló kapacitású digitális optikai tárolóeszköz-formátum</a:t>
            </a:r>
          </a:p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blu-ray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azaz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magas kapacitásának köszönhetően, rendkívül sok adatot tárolhatunk rajta.</a:t>
            </a:r>
          </a:p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filmek, magas minőségben élvezhetők, és persze a hanganyagok, fotók is nagyobb méretben tárolhatók. </a:t>
            </a:r>
          </a:p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technológia 1997-ben jelent meg, a vörös (650 nanométer) lézert, itt már a kék (405 nanométer) lézer váltja fel.</a:t>
            </a:r>
          </a:p>
          <a:p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blu-ray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formátum fejlesztője a SONY,a formátum ellenfele a HD DVD szabvány</a:t>
            </a:r>
            <a:endParaRPr lang="hu-H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41" y="1472122"/>
            <a:ext cx="3353498" cy="335349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7315200" y="4963950"/>
            <a:ext cx="3098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err="1">
                <a:solidFill>
                  <a:srgbClr val="252525"/>
                </a:solidFill>
                <a:latin typeface="Arial" panose="020B0604020202020204" pitchFamily="34" charset="0"/>
              </a:rPr>
              <a:t>Blu-ray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 lemez</a:t>
            </a:r>
            <a:endParaRPr lang="hu-HU" dirty="0"/>
          </a:p>
        </p:txBody>
      </p:sp>
      <p:sp>
        <p:nvSpPr>
          <p:cNvPr id="6" name="Akciógomb: Vissza vagy Előző 5">
            <a:hlinkClick r:id="" action="ppaction://hlinkshowjump?jump=lastslideviewed" highlightClick="1"/>
          </p:cNvPr>
          <p:cNvSpPr/>
          <p:nvPr/>
        </p:nvSpPr>
        <p:spPr>
          <a:xfrm>
            <a:off x="913775" y="6194248"/>
            <a:ext cx="915025" cy="39573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75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9876" y="509335"/>
            <a:ext cx="10364451" cy="1114749"/>
          </a:xfrm>
        </p:spPr>
        <p:txBody>
          <a:bodyPr/>
          <a:lstStyle/>
          <a:p>
            <a:r>
              <a:rPr lang="hu-HU" altLang="hu-HU" dirty="0"/>
              <a:t>Elektronikus háttértárak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3656974" y="1692322"/>
            <a:ext cx="9799719" cy="4296354"/>
          </a:xfrm>
        </p:spPr>
        <p:txBody>
          <a:bodyPr numCol="3">
            <a:normAutofit/>
          </a:bodyPr>
          <a:lstStyle/>
          <a:p>
            <a:pPr marL="0" indent="0" algn="ctr">
              <a:buNone/>
            </a:pP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napjaink modern adattárolói az itt felsorolt eszközök. ami közös bennük, hogy mindegyik relatív olcsón előállítható a bennük lévő nyomtatott áramkör miatt.</a:t>
            </a:r>
          </a:p>
          <a:p>
            <a:pPr marL="0" indent="0" algn="ctr">
              <a:buNone/>
            </a:pPr>
            <a:endParaRPr 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5286" y="99902"/>
            <a:ext cx="10364451" cy="1596177"/>
          </a:xfrm>
        </p:spPr>
        <p:txBody>
          <a:bodyPr/>
          <a:lstStyle/>
          <a:p>
            <a:r>
              <a:rPr lang="hu-HU" dirty="0" err="1" smtClean="0"/>
              <a:t>Pendrive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0" y="1528225"/>
            <a:ext cx="6305892" cy="5125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 </a:t>
            </a:r>
            <a:r>
              <a:rPr lang="hu-HU" b="1" dirty="0" err="1"/>
              <a:t>pendrive</a:t>
            </a:r>
            <a:r>
              <a:rPr lang="hu-HU" dirty="0"/>
              <a:t> 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 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usb-csatlakozóval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egybeépített flash memória.</a:t>
            </a:r>
          </a:p>
          <a:p>
            <a:pPr marL="0" indent="0">
              <a:buNone/>
            </a:pP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árolási kapacitása: 8 MB-1 TB. (élettartam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:10 évig)</a:t>
            </a:r>
          </a:p>
          <a:p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nállóan nem képes adatcserére, csak személyi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Személyi számítógép"/>
              </a:rPr>
              <a:t> 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számítógépre vagy a megfelelő csatlakozással ellátott író/olvasó egységre csatlakoztatott állapotban, arról vezérelve. </a:t>
            </a:r>
          </a:p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datátviteli sebessége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2.0 feltételek megléte esetén 60 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/s,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usb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1.0 szabványnál kb. 1,5 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/s. </a:t>
            </a:r>
          </a:p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elektromos csatlakozás védelme érdekében védőkupakkal készül, de létezik védőkupak nélküli és kitolós változat is</a:t>
            </a:r>
            <a:endParaRPr lang="hu-H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9" y="1999183"/>
            <a:ext cx="5607729" cy="2422692"/>
          </a:xfrm>
          <a:prstGeom prst="rect">
            <a:avLst/>
          </a:prstGeom>
        </p:spPr>
      </p:pic>
      <p:sp>
        <p:nvSpPr>
          <p:cNvPr id="6" name="Akciógomb: Vissza vagy Előző 5">
            <a:hlinkClick r:id="" action="ppaction://hlinkshowjump?jump=lastslideviewed" highlightClick="1"/>
          </p:cNvPr>
          <p:cNvSpPr/>
          <p:nvPr/>
        </p:nvSpPr>
        <p:spPr>
          <a:xfrm>
            <a:off x="2049517" y="6321972"/>
            <a:ext cx="961697" cy="33178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4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Sd-kártya</a:t>
            </a:r>
            <a:r>
              <a:rPr lang="hu-HU" dirty="0" smtClean="0"/>
              <a:t>, más néven Memóriakártya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408807" y="1930364"/>
            <a:ext cx="5664447" cy="4825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 </a:t>
            </a:r>
            <a:r>
              <a:rPr lang="hu-HU" b="1" dirty="0"/>
              <a:t>memóriakártya</a:t>
            </a:r>
            <a:r>
              <a:rPr lang="hu-HU" dirty="0"/>
              <a:t> 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olyan hordozható digitális tárolóeszköz, amelynek alakja kártyaszerű. </a:t>
            </a:r>
          </a:p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őbb tulajdonságai: hordozhatóság, energia nélküli adatmegmaradás, kis méret, többszöri írhatóság. leggyakoribb felhasználása:</a:t>
            </a:r>
          </a:p>
          <a:p>
            <a:pPr lvl="1">
              <a:buFont typeface="Times New Roman" panose="02020603050405020304" pitchFamily="18" charset="0"/>
              <a:buChar char="̶"/>
            </a:pP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digitális fényképezőgépek,</a:t>
            </a:r>
          </a:p>
          <a:p>
            <a:pPr lvl="1">
              <a:buFont typeface="Times New Roman" panose="02020603050405020304" pitchFamily="18" charset="0"/>
              <a:buChar char="̶"/>
            </a:pP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táblagépek,</a:t>
            </a:r>
          </a:p>
          <a:p>
            <a:pPr lvl="1">
              <a:buFont typeface="Times New Roman" panose="02020603050405020304" pitchFamily="18" charset="0"/>
              <a:buChar char="̶"/>
            </a:pP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telefonok, 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okostelefonok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lvl="1">
              <a:buFont typeface="Times New Roman" panose="02020603050405020304" pitchFamily="18" charset="0"/>
              <a:buChar char="̶"/>
            </a:pP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kamerák, mp3 lejátszók, videojáték-konzolok, adatgyűjtők.</a:t>
            </a:r>
          </a:p>
          <a:p>
            <a:pPr marL="0" indent="0">
              <a:buNone/>
            </a:pP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fontos jellemzője van: típus, tárolókapacitás és írási/olvasási sebesség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70" y="1861531"/>
            <a:ext cx="5836781" cy="258764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954973" y="45388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252525"/>
                </a:solidFill>
                <a:latin typeface="Arial" panose="020B0604020202020204" pitchFamily="34" charset="0"/>
              </a:rPr>
              <a:t>Memóriakártyák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3 különböző szabványosított mérete; balról jobbra haladva a régebbitől az újabb szabvány felé</a:t>
            </a:r>
            <a:endParaRPr lang="hu-HU" dirty="0"/>
          </a:p>
        </p:txBody>
      </p:sp>
      <p:sp>
        <p:nvSpPr>
          <p:cNvPr id="6" name="Akciógomb: Vissza vagy Előző 5">
            <a:hlinkClick r:id="" action="ppaction://hlinkshowjump?jump=lastslideviewed" highlightClick="1"/>
          </p:cNvPr>
          <p:cNvSpPr/>
          <p:nvPr/>
        </p:nvSpPr>
        <p:spPr>
          <a:xfrm>
            <a:off x="6073254" y="5360276"/>
            <a:ext cx="800512" cy="47296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62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01505" y="218364"/>
            <a:ext cx="7956644" cy="968991"/>
          </a:xfrm>
        </p:spPr>
        <p:txBody>
          <a:bodyPr>
            <a:normAutofit/>
          </a:bodyPr>
          <a:lstStyle/>
          <a:p>
            <a:r>
              <a:rPr lang="hu-HU" sz="4000" dirty="0" smtClean="0"/>
              <a:t>Modern háttértárolók</a:t>
            </a:r>
            <a:endParaRPr lang="hu-HU" sz="4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36102" y="2141532"/>
            <a:ext cx="4463444" cy="3085561"/>
          </a:xfrm>
        </p:spPr>
        <p:txBody>
          <a:bodyPr>
            <a:noAutofit/>
          </a:bodyPr>
          <a:lstStyle/>
          <a:p>
            <a:pPr algn="l"/>
            <a:r>
              <a:rPr lang="hu-HU" sz="22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 szekvenciális, mind véletlenszerű elérés sebességében nagyot léphetnek előre a mobil telefonokba beépített háttértárak az új UFS szabványnak köszönhetően. bemutatkozott az első implementáció</a:t>
            </a:r>
          </a:p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5559188" y="1689205"/>
            <a:ext cx="59731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határait közelíti az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eMMC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tárolótechnológia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amelyet a mai modern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okostelefonok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tabletek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használnak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tárolószabványként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bites párhuzamos </a:t>
            </a:r>
            <a:r>
              <a:rPr 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buszt 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használó háttértárak jelenleg szinte egyeduralkodók az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okostelefonok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tabletek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piacán, ezek az egységek azonban jóval lassabbak, mint a szintén NAND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flasht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használó PC-s </a:t>
            </a:r>
            <a:r>
              <a:rPr 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SSD-k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szabvány lassúsága mára valódi problémává vált, a háttértár sávszélessége ugyanis a modern telefonokon is vissza tudja fogni a felhasználói élményt.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27423" y="181789"/>
            <a:ext cx="10364451" cy="1596177"/>
          </a:xfrm>
        </p:spPr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eMMC</a:t>
            </a:r>
            <a:r>
              <a:rPr lang="hu-HU" dirty="0"/>
              <a:t> és az UFS összehasonlítása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13"/>
          </p:nvPr>
        </p:nvSpPr>
        <p:spPr>
          <a:xfrm>
            <a:off x="764275" y="1473958"/>
            <a:ext cx="10426889" cy="4612943"/>
          </a:xfrm>
        </p:spPr>
        <p:txBody>
          <a:bodyPr/>
          <a:lstStyle/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elenleg nem egyértelműen a fejlettebb szabvány javára dől el, az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ufs-alapú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tárolók azonos kapacitás mellett jelenleg számottevően többe kerülnek és a vezérlő üresjárati fogyasztása is magasabb. </a:t>
            </a:r>
          </a:p>
          <a:p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ufs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hátrányai azonban jobbára átmenetiek, a vezérlőszoftverek fejlődésével illetve a gyártás felfutásával várhatóan mind az árkülönbség, mind a fogyasztás mérséklődni fog.</a:t>
            </a:r>
          </a:p>
        </p:txBody>
      </p:sp>
    </p:spTree>
    <p:extLst>
      <p:ext uri="{BB962C8B-B14F-4D97-AF65-F5344CB8AC3E}">
        <p14:creationId xmlns:p14="http://schemas.microsoft.com/office/powerpoint/2010/main" val="3528118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2984" y="701852"/>
            <a:ext cx="10402395" cy="56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1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1763" y="195437"/>
            <a:ext cx="10364451" cy="1305817"/>
          </a:xfrm>
        </p:spPr>
        <p:txBody>
          <a:bodyPr/>
          <a:lstStyle/>
          <a:p>
            <a:r>
              <a:rPr lang="hu-HU" b="1" dirty="0"/>
              <a:t>HP </a:t>
            </a:r>
            <a:r>
              <a:rPr lang="hu-HU" b="1" dirty="0" err="1"/>
              <a:t>STorageWorks</a:t>
            </a:r>
            <a:r>
              <a:rPr lang="hu-HU" b="1" dirty="0"/>
              <a:t> MSA500 G2 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749999" y="1514902"/>
            <a:ext cx="10454813" cy="4449170"/>
          </a:xfrm>
        </p:spPr>
        <p:txBody>
          <a:bodyPr>
            <a:normAutofit/>
          </a:bodyPr>
          <a:lstStyle/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teljesítményű </a:t>
            </a:r>
            <a:r>
              <a:rPr lang="hu-H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Modular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vezérlő (k) LCD a rendszer állapotát üzeneteket. </a:t>
            </a:r>
            <a:endParaRPr lang="hu-H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 akkumulátoros </a:t>
            </a:r>
            <a:r>
              <a:rPr lang="hu-H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gyorsítótár-ig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bővíthető 512 MB-ig bővíthető. </a:t>
            </a:r>
            <a:endParaRPr lang="hu-H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Opcionális 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redundáns </a:t>
            </a:r>
            <a:r>
              <a:rPr lang="hu-H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Modular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vezérlő. 4.2U </a:t>
            </a:r>
            <a:r>
              <a:rPr lang="hu-H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rack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ház ötvözi a vezérlés és a lemez polcon. </a:t>
            </a:r>
            <a:endParaRPr lang="hu-HU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End-to-end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Ultra320 SCSI - Befogadó csatlakozó, hátlapon és a hajtás 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összekapcsolása</a:t>
            </a:r>
          </a:p>
          <a:p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Szelektív Storage bemutatása (SSP) tárolási megosztása több szerverrel (LUN maszkolás) 4.2TB kapacitások támogatásával 14 Ultra320, Ultra3 és Ultra2 HP univerzális meghajtók. Redundáns tápegységek és ventilátorok alapfelszereltség. RAID 0, 1, </a:t>
            </a:r>
            <a:r>
              <a:rPr lang="hu-HU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+ 0, 5, RAID ADG</a:t>
            </a:r>
          </a:p>
        </p:txBody>
      </p:sp>
    </p:spTree>
    <p:extLst>
      <p:ext uri="{BB962C8B-B14F-4D97-AF65-F5344CB8AC3E}">
        <p14:creationId xmlns:p14="http://schemas.microsoft.com/office/powerpoint/2010/main" val="3835183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0" y="1447515"/>
            <a:ext cx="8748953" cy="4461965"/>
          </a:xfrm>
          <a:prstGeom prst="rect">
            <a:avLst/>
          </a:prstGeom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818241" y="331915"/>
            <a:ext cx="10364451" cy="130581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/>
              <a:t>HP </a:t>
            </a:r>
            <a:r>
              <a:rPr lang="hu-HU" b="1" dirty="0" err="1" smtClean="0"/>
              <a:t>STorageWorks</a:t>
            </a:r>
            <a:r>
              <a:rPr lang="hu-HU" b="1" dirty="0" smtClean="0"/>
              <a:t> MSA500 G2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926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dvd</a:t>
            </a:r>
            <a:r>
              <a:rPr lang="hu-HU" dirty="0" smtClean="0"/>
              <a:t> és a </a:t>
            </a:r>
            <a:r>
              <a:rPr lang="hu-HU" dirty="0" err="1" smtClean="0"/>
              <a:t>blu-ray</a:t>
            </a:r>
            <a:r>
              <a:rPr lang="hu-HU" dirty="0" smtClean="0"/>
              <a:t> összehasonlítása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71" y="1784196"/>
            <a:ext cx="6111436" cy="4166228"/>
          </a:xfrm>
        </p:spPr>
      </p:pic>
    </p:spTree>
    <p:extLst>
      <p:ext uri="{BB962C8B-B14F-4D97-AF65-F5344CB8AC3E}">
        <p14:creationId xmlns:p14="http://schemas.microsoft.com/office/powerpoint/2010/main" val="299871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/>
              <a:t>Mágneses háttértárak működési elve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adathordozó felületén lévő mágneses réteg alkalmas arra, hogy kétállapotú jeleket rögzítsenek.</a:t>
            </a:r>
          </a:p>
          <a:p>
            <a:pPr algn="just"/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 felület egy helyét valamilyen irányban felmágnesezik, ez azt hosszú ideig megtartja. </a:t>
            </a:r>
          </a:p>
          <a:p>
            <a:pPr algn="just"/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nullát az egyik, az egyest a másik irányú mágnesezettségnek megfeleltetve az információt kettes számrendszerbeli (bináris) számok alakjában képesek rögzíteni</a:t>
            </a:r>
            <a:endParaRPr lang="hu-H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4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Cd-dvd-bd</a:t>
            </a:r>
            <a:r>
              <a:rPr lang="hu-HU" dirty="0" smtClean="0"/>
              <a:t> összehasonlítása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7" y="1828801"/>
            <a:ext cx="6864440" cy="4082602"/>
          </a:xfrm>
        </p:spPr>
      </p:pic>
    </p:spTree>
    <p:extLst>
      <p:ext uri="{BB962C8B-B14F-4D97-AF65-F5344CB8AC3E}">
        <p14:creationId xmlns:p14="http://schemas.microsoft.com/office/powerpoint/2010/main" val="16096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68203" y="348062"/>
            <a:ext cx="6542468" cy="811038"/>
          </a:xfrm>
        </p:spPr>
        <p:txBody>
          <a:bodyPr/>
          <a:lstStyle/>
          <a:p>
            <a:r>
              <a:rPr lang="hu-HU" dirty="0" smtClean="0"/>
              <a:t>Felhasznált források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849380" y="1210614"/>
            <a:ext cx="10363826" cy="4765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http://erettsegizz.com/informatika/hattertarak-2/  </a:t>
            </a:r>
          </a:p>
          <a:p>
            <a:pPr marL="0" indent="0">
              <a:buNone/>
            </a:pPr>
            <a:r>
              <a:rPr lang="hu-HU" dirty="0"/>
              <a:t>http://www.technokrata.hu/mobil/laptop/2004/09/16/uj-hp-hattertarak/</a:t>
            </a:r>
          </a:p>
          <a:p>
            <a:pPr marL="0" indent="0">
              <a:buNone/>
            </a:pPr>
            <a:r>
              <a:rPr lang="hu-HU" dirty="0"/>
              <a:t>http://www.hwsw.hu/hirek/51623/emmc-ufs-hattertar-okostelefon-tablet.html </a:t>
            </a:r>
          </a:p>
          <a:p>
            <a:pPr marL="0" indent="0">
              <a:buNone/>
            </a:pPr>
            <a:r>
              <a:rPr lang="hu-HU" dirty="0"/>
              <a:t>https://hu.wikipedia.org/wiki/Mem%C3%B3riak%C3%A1rtya</a:t>
            </a:r>
          </a:p>
          <a:p>
            <a:pPr marL="0" indent="0">
              <a:buNone/>
            </a:pPr>
            <a:r>
              <a:rPr lang="hu-HU" dirty="0"/>
              <a:t>https://hu.wikipedia.org/wiki/Pendrive</a:t>
            </a:r>
          </a:p>
          <a:p>
            <a:pPr marL="0" indent="0">
              <a:buNone/>
            </a:pPr>
            <a:r>
              <a:rPr lang="hu-HU" dirty="0"/>
              <a:t>http://www.besi.hu/okta/Tananyag/hattert.htm</a:t>
            </a:r>
          </a:p>
          <a:p>
            <a:pPr marL="0" indent="0">
              <a:buNone/>
            </a:pPr>
            <a:r>
              <a:rPr lang="hu-HU" dirty="0"/>
              <a:t>https://hu.wikipedia.org/wiki/CD</a:t>
            </a:r>
          </a:p>
          <a:p>
            <a:pPr marL="0" indent="0">
              <a:buNone/>
            </a:pPr>
            <a:r>
              <a:rPr lang="hu-HU" dirty="0"/>
              <a:t>https://hu.wikipedia.org/wiki/Blu-ray_disc</a:t>
            </a:r>
          </a:p>
          <a:p>
            <a:pPr marL="0" indent="0">
              <a:buNone/>
            </a:pPr>
            <a:r>
              <a:rPr lang="hu-HU" dirty="0"/>
              <a:t>http://dvdx.hu/index.php?option=com_content&amp;task=view&amp;id=162&amp;Itemid=242</a:t>
            </a:r>
          </a:p>
          <a:p>
            <a:pPr marL="0" indent="0">
              <a:buNone/>
            </a:pPr>
            <a:r>
              <a:rPr lang="hu-HU" dirty="0"/>
              <a:t>https://hu.wikipedia.org/wiki/H%C3%A1tt%C3%A9rt%C3%A1r</a:t>
            </a:r>
          </a:p>
        </p:txBody>
      </p:sp>
    </p:spTree>
    <p:extLst>
      <p:ext uri="{BB962C8B-B14F-4D97-AF65-F5344CB8AC3E}">
        <p14:creationId xmlns:p14="http://schemas.microsoft.com/office/powerpoint/2010/main" val="235106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4986" y="2292770"/>
            <a:ext cx="10364451" cy="1596177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91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62894" y="154879"/>
            <a:ext cx="6993229" cy="1107252"/>
          </a:xfrm>
        </p:spPr>
        <p:txBody>
          <a:bodyPr/>
          <a:lstStyle/>
          <a:p>
            <a:r>
              <a:rPr lang="hu-HU" dirty="0" smtClean="0"/>
              <a:t>Háttértárak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797865" y="1275010"/>
            <a:ext cx="10303724" cy="44775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éppen nem használt adatokat és programokat háttértárolókon tároljuk. </a:t>
            </a: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háttértárak a memóriához hasonlóan adatokat és programokat tárolnak, </a:t>
            </a: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sokkal </a:t>
            </a:r>
            <a:r>
              <a:rPr lang="hu-HU" altLang="hu-H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stabilabban</a:t>
            </a:r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információtartalmukat a gép kikapcsolása után is megőrzik), </a:t>
            </a:r>
            <a:endParaRPr lang="hu-HU" altLang="hu-HU" sz="20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sokkal </a:t>
            </a:r>
            <a:r>
              <a:rPr lang="hu-HU" altLang="hu-H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többet</a:t>
            </a:r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(több </a:t>
            </a:r>
            <a:r>
              <a:rPr lang="hu-HU" altLang="hu-HU" sz="20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gbyte</a:t>
            </a:r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adat)</a:t>
            </a:r>
          </a:p>
          <a:p>
            <a:pPr marL="457200" lvl="1" indent="0" algn="ctr">
              <a:buNone/>
            </a:pPr>
            <a:r>
              <a:rPr lang="hu-HU" altLang="hu-H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azonban</a:t>
            </a: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sokkal </a:t>
            </a:r>
            <a:r>
              <a:rPr lang="hu-HU" altLang="hu-H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lassabban</a:t>
            </a:r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hozzáférhetően</a:t>
            </a:r>
            <a:br>
              <a:rPr lang="hu-HU" altLang="hu-HU" sz="2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altLang="hu-H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íráshoz és olvasáshoz összehasonlíthatatlanul </a:t>
            </a:r>
            <a:r>
              <a:rPr lang="hu-HU" altLang="hu-HU" sz="21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idő</a:t>
            </a:r>
            <a:r>
              <a:rPr lang="hu-HU" altLang="hu-H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szükséges, mint a memóriánál</a:t>
            </a:r>
            <a:r>
              <a:rPr lang="hu-HU" altLang="hu-HU" sz="21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altLang="hu-HU" sz="21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hu-HU" altLang="hu-H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4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legelterjedtebb </a:t>
            </a: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tárolók </a:t>
            </a:r>
            <a:r>
              <a:rPr lang="hu-HU" altLang="hu-H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mágneses jelek</a:t>
            </a: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formájában vagy </a:t>
            </a:r>
            <a:r>
              <a:rPr lang="hu-HU" altLang="hu-H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optikai elven</a:t>
            </a:r>
            <a:r>
              <a:rPr lang="hu-HU" altLang="hu-H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tárolják az információt.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67956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4321" y="0"/>
            <a:ext cx="3093735" cy="1596177"/>
          </a:xfrm>
        </p:spPr>
        <p:txBody>
          <a:bodyPr/>
          <a:lstStyle/>
          <a:p>
            <a:r>
              <a:rPr lang="hu-HU" dirty="0" smtClean="0"/>
              <a:t>Háttértárak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67601370"/>
              </p:ext>
            </p:extLst>
          </p:nvPr>
        </p:nvGraphicFramePr>
        <p:xfrm>
          <a:off x="677917" y="1596177"/>
          <a:ext cx="10042635" cy="491709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347545"/>
                <a:gridCol w="3347545"/>
                <a:gridCol w="3347545"/>
              </a:tblGrid>
              <a:tr h="819515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Mágneses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Optikai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hu-HU" sz="2400" dirty="0" smtClean="0"/>
                        <a:t>Elektronikus</a:t>
                      </a: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81951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u-HU" sz="2400" u="sng" dirty="0" smtClean="0">
                          <a:hlinkClick r:id="rId2" action="ppaction://hlinksldjump"/>
                        </a:rPr>
                        <a:t>Mágnesszalag</a:t>
                      </a:r>
                      <a:endParaRPr lang="hu-HU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u-HU" sz="2400" u="sng" dirty="0" smtClean="0">
                          <a:hlinkClick r:id="rId3" action="ppaction://hlinksldjump"/>
                        </a:rPr>
                        <a:t>CD-ROM</a:t>
                      </a:r>
                      <a:endParaRPr lang="hu-HU" sz="2400" u="sng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u-HU" sz="2400" u="sng" dirty="0" err="1" smtClean="0">
                          <a:hlinkClick r:id="rId4" action="ppaction://hlinksldjump"/>
                        </a:rPr>
                        <a:t>Pendrive</a:t>
                      </a:r>
                      <a:endParaRPr lang="hu-HU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951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u-HU" sz="2400" u="sng" dirty="0" smtClean="0">
                          <a:hlinkClick r:id="rId5" action="ppaction://hlinksldjump"/>
                        </a:rPr>
                        <a:t>Floppy lemez</a:t>
                      </a:r>
                      <a:endParaRPr lang="hu-HU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u-HU" sz="2400" u="sng" dirty="0" err="1" smtClean="0">
                          <a:hlinkClick r:id="rId6" action="ppaction://hlinksldjump"/>
                        </a:rPr>
                        <a:t>BlueRay</a:t>
                      </a:r>
                      <a:endParaRPr lang="hu-HU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u-HU" sz="2400" u="sng" dirty="0" smtClean="0">
                          <a:hlinkClick r:id="rId7" action="ppaction://hlinksldjump"/>
                        </a:rPr>
                        <a:t>SD</a:t>
                      </a:r>
                      <a:r>
                        <a:rPr lang="hu-HU" sz="2400" u="sng" baseline="0" dirty="0" smtClean="0">
                          <a:hlinkClick r:id="rId7" action="ppaction://hlinksldjump"/>
                        </a:rPr>
                        <a:t> </a:t>
                      </a:r>
                      <a:r>
                        <a:rPr lang="hu-HU" sz="2400" u="sng" dirty="0" smtClean="0">
                          <a:hlinkClick r:id="rId7" action="ppaction://hlinksldjump"/>
                        </a:rPr>
                        <a:t>Kártya</a:t>
                      </a:r>
                      <a:endParaRPr lang="hu-HU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19515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hu-HU" sz="2400" u="sng" dirty="0" smtClean="0">
                          <a:hlinkClick r:id="rId8" action="ppaction://hlinksldjump"/>
                        </a:rPr>
                        <a:t>Winchester</a:t>
                      </a:r>
                      <a:endParaRPr lang="hu-HU" sz="2400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19515"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19515"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09470"/>
              </p:ext>
            </p:extLst>
          </p:nvPr>
        </p:nvGraphicFramePr>
        <p:xfrm>
          <a:off x="618187" y="977462"/>
          <a:ext cx="4893971" cy="457200"/>
        </p:xfrm>
        <a:graphic>
          <a:graphicData uri="http://schemas.openxmlformats.org/drawingml/2006/table">
            <a:tbl>
              <a:tblPr/>
              <a:tblGrid>
                <a:gridCol w="4893971"/>
              </a:tblGrid>
              <a:tr h="28378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Milyen elven tárolják az</a:t>
                      </a:r>
                      <a:r>
                        <a:rPr lang="hu-H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adatokat 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Akciógomb: Tovább vagy Következő 6">
            <a:hlinkClick r:id="rId9" action="ppaction://hlinksldjump" highlightClick="1"/>
          </p:cNvPr>
          <p:cNvSpPr/>
          <p:nvPr/>
        </p:nvSpPr>
        <p:spPr>
          <a:xfrm>
            <a:off x="11018467" y="619519"/>
            <a:ext cx="798787" cy="5202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324237" y="0"/>
            <a:ext cx="36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Először nézd végig a</a:t>
            </a:r>
          </a:p>
          <a:p>
            <a:pPr algn="ctr"/>
            <a:r>
              <a:rPr lang="hu-HU" dirty="0" smtClean="0"/>
              <a:t> hivatkozásokat, azután menj tovább! </a:t>
            </a:r>
            <a:endParaRPr lang="hu-HU" dirty="0"/>
          </a:p>
        </p:txBody>
      </p:sp>
      <p:cxnSp>
        <p:nvCxnSpPr>
          <p:cNvPr id="22" name="Egyenes összekötő nyíllal 21"/>
          <p:cNvCxnSpPr/>
          <p:nvPr/>
        </p:nvCxnSpPr>
        <p:spPr>
          <a:xfrm flipH="1">
            <a:off x="7482626" y="888642"/>
            <a:ext cx="386365" cy="47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7894749" y="888642"/>
            <a:ext cx="25758" cy="54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nyíllal 26"/>
          <p:cNvCxnSpPr/>
          <p:nvPr/>
        </p:nvCxnSpPr>
        <p:spPr>
          <a:xfrm>
            <a:off x="7920507" y="888642"/>
            <a:ext cx="656823" cy="489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9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42294" y="643943"/>
            <a:ext cx="5934969" cy="978795"/>
          </a:xfrm>
        </p:spPr>
        <p:txBody>
          <a:bodyPr/>
          <a:lstStyle/>
          <a:p>
            <a:r>
              <a:rPr lang="hu-HU" dirty="0"/>
              <a:t>Régi </a:t>
            </a:r>
            <a:r>
              <a:rPr lang="hu-HU" dirty="0" smtClean="0"/>
              <a:t>mágneses </a:t>
            </a:r>
            <a:br>
              <a:rPr lang="hu-HU" dirty="0" smtClean="0"/>
            </a:br>
            <a:r>
              <a:rPr lang="hu-HU" dirty="0" smtClean="0"/>
              <a:t>háttértárak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57579" y="1661375"/>
            <a:ext cx="5112912" cy="5196625"/>
          </a:xfrm>
        </p:spPr>
        <p:txBody>
          <a:bodyPr>
            <a:normAutofit fontScale="62500" lnSpcReduction="20000"/>
          </a:bodyPr>
          <a:lstStyle/>
          <a:p>
            <a:r>
              <a:rPr lang="hu-HU" sz="2400" i="1" dirty="0"/>
              <a:t>Mágneslemezes </a:t>
            </a:r>
            <a:r>
              <a:rPr lang="hu-HU" sz="2400" i="1" dirty="0" smtClean="0"/>
              <a:t>háttértárak</a:t>
            </a:r>
          </a:p>
          <a:p>
            <a:r>
              <a:rPr lang="hu-HU" sz="2400" dirty="0"/>
              <a:t/>
            </a:r>
            <a:br>
              <a:rPr lang="hu-HU" sz="2400" dirty="0"/>
            </a:br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kör alakú mágneslemezek olvasáskor és íráskor forgó mozgást végeznek.</a:t>
            </a:r>
          </a:p>
          <a:p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író-olvasó fej végzi az adatok kezelését, mozgása a lemezre sugár irányú.</a:t>
            </a:r>
          </a:p>
          <a:p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lemezek felépítése:</a:t>
            </a:r>
          </a:p>
          <a:p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hu-HU" sz="2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sávok</a:t>
            </a:r>
            <a:endParaRPr lang="hu-HU" sz="2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hu-HU" sz="2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szektorok </a:t>
            </a:r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(méretük 512 byte) à </a:t>
            </a:r>
            <a:r>
              <a:rPr lang="hu-HU" sz="2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klaszte</a:t>
            </a:r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(több szektor összefoglaló neve)</a:t>
            </a:r>
          </a:p>
          <a:p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mágneslemezek jellemzői:</a:t>
            </a:r>
          </a:p>
          <a:p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tároló képesség vagy </a:t>
            </a:r>
            <a:r>
              <a:rPr lang="hu-HU" sz="2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kapacitás</a:t>
            </a:r>
            <a:endParaRPr lang="hu-HU" sz="26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hu-HU" sz="2600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hozzáférési idő</a:t>
            </a:r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hu-HU" sz="2600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=milliszekundumban adják meg)</a:t>
            </a:r>
          </a:p>
          <a:p>
            <a:r>
              <a:rPr lang="hu-HU" sz="2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mágneses háttértárak lehetnek</a:t>
            </a:r>
            <a:r>
              <a:rPr lang="hu-HU" sz="2400" dirty="0" smtClean="0"/>
              <a:t>:</a:t>
            </a:r>
            <a:endParaRPr lang="hu-HU" sz="2400" dirty="0"/>
          </a:p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  <a:p>
            <a:endParaRPr lang="hu-HU" i="1" dirty="0" smtClean="0"/>
          </a:p>
        </p:txBody>
      </p:sp>
      <p:sp>
        <p:nvSpPr>
          <p:cNvPr id="3" name="Akciógomb: Vissza vagy Előző 2">
            <a:hlinkClick r:id="" action="ppaction://hlinkshowjump?jump=previousslide" highlightClick="1"/>
          </p:cNvPr>
          <p:cNvSpPr/>
          <p:nvPr/>
        </p:nvSpPr>
        <p:spPr>
          <a:xfrm>
            <a:off x="725214" y="6337738"/>
            <a:ext cx="898634" cy="38532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30" y="368035"/>
            <a:ext cx="6613451" cy="62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84867" y="296546"/>
            <a:ext cx="6310648" cy="875432"/>
          </a:xfrm>
        </p:spPr>
        <p:txBody>
          <a:bodyPr/>
          <a:lstStyle/>
          <a:p>
            <a:r>
              <a:rPr lang="hu-HU" dirty="0" smtClean="0"/>
              <a:t>Mágnesszalag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115284" y="1581481"/>
            <a:ext cx="6272637" cy="4793562"/>
          </a:xfrm>
        </p:spPr>
        <p:txBody>
          <a:bodyPr>
            <a:normAutofit lnSpcReduction="10000"/>
          </a:bodyPr>
          <a:lstStyle/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nalóg adatrögzítési módszerrel analóg jeleket (hang, kép) rögzítünk mint folytonos elektromágneses jeleket a mágneses mező erejét változtatva (</a:t>
            </a:r>
            <a:r>
              <a:rPr lang="hu-HU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hullámokat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 mágnesezett szalagon. </a:t>
            </a:r>
          </a:p>
          <a:p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digitális mágnesszalagok az adatokat kettes számrendszerben ábrázolva, egy mágnesezhető réteggel bevont, szalagon tárolják. </a:t>
            </a:r>
          </a:p>
          <a:p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1952-ben került a piacra. Ez a lyukszalag mágneses változatának volt tekinthető.</a:t>
            </a:r>
          </a:p>
          <a:p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szalagon 7 csatornán rögzítettek információt (6 csatornán adatot és a 7. csatornán az úgy nevezett paritáskódok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883" y="1457531"/>
            <a:ext cx="3167846" cy="238222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019403" y="1106441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u="sng" dirty="0">
                <a:solidFill>
                  <a:srgbClr val="252525"/>
                </a:solidFill>
                <a:latin typeface="Arial" panose="020B0604020202020204" pitchFamily="34" charset="0"/>
              </a:rPr>
              <a:t>Mágnesszalagos egységek 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1970 </a:t>
            </a:r>
            <a:r>
              <a:rPr lang="hu-HU" dirty="0" smtClean="0">
                <a:solidFill>
                  <a:srgbClr val="252525"/>
                </a:solidFill>
                <a:latin typeface="Arial" panose="020B0604020202020204" pitchFamily="34" charset="0"/>
              </a:rPr>
              <a:t>(</a:t>
            </a:r>
            <a:r>
              <a:rPr lang="hu-HU" dirty="0" smtClean="0">
                <a:latin typeface="Arial" panose="020B0604020202020204" pitchFamily="34" charset="0"/>
              </a:rPr>
              <a:t>digitális</a:t>
            </a:r>
            <a:r>
              <a:rPr lang="hu-HU" dirty="0" smtClean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10" y="3595602"/>
            <a:ext cx="2652690" cy="204787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6067903" y="454510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u="sng" dirty="0">
                <a:latin typeface="Arial" panose="020B0604020202020204" pitchFamily="34" charset="0"/>
              </a:rPr>
              <a:t>Magnókazetta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 1980 (</a:t>
            </a:r>
            <a:r>
              <a:rPr lang="hu-HU" dirty="0">
                <a:latin typeface="Arial" panose="020B0604020202020204" pitchFamily="34" charset="0"/>
              </a:rPr>
              <a:t>analóg</a:t>
            </a:r>
            <a:r>
              <a:rPr lang="hu-HU" dirty="0">
                <a:solidFill>
                  <a:srgbClr val="252525"/>
                </a:solidFill>
                <a:latin typeface="Arial" panose="020B0604020202020204" pitchFamily="34" charset="0"/>
              </a:rPr>
              <a:t>)</a:t>
            </a:r>
            <a:endParaRPr lang="hu-HU" dirty="0"/>
          </a:p>
        </p:txBody>
      </p:sp>
      <p:sp>
        <p:nvSpPr>
          <p:cNvPr id="8" name="Akciógomb: Vissza vagy Előző 7">
            <a:hlinkClick r:id="" action="ppaction://hlinkshowjump?jump=lastslideviewed" highlightClick="1"/>
          </p:cNvPr>
          <p:cNvSpPr/>
          <p:nvPr/>
        </p:nvSpPr>
        <p:spPr>
          <a:xfrm>
            <a:off x="721217" y="6220496"/>
            <a:ext cx="1146220" cy="437881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531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Merevlemez (winchester)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86775" cy="342410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 </a:t>
            </a:r>
            <a:r>
              <a:rPr lang="hu-HU" b="1" dirty="0" smtClean="0"/>
              <a:t>merevlemez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(angolul </a:t>
            </a:r>
            <a:r>
              <a:rPr lang="hu-HU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</a:t>
            </a:r>
            <a:r>
              <a:rPr lang="hu-HU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  <a:r>
              <a:rPr lang="hu-HU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drive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rövidítése </a:t>
            </a:r>
            <a:r>
              <a:rPr lang="hu-HU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hdd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egy számítástechnikai adattároló berendezés. az adatokat </a:t>
            </a:r>
            <a:r>
              <a:rPr lang="hu-HU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kettes</a:t>
            </a:r>
            <a:r>
              <a:rPr lang="hu-HU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Kettes számrendszer"/>
              </a:rPr>
              <a:t> </a:t>
            </a:r>
            <a:r>
              <a:rPr lang="hu-HU" u="sng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számrendszerben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mágnesezhető réteggel bevont, forgó lemezeken tárolja.</a:t>
            </a:r>
            <a:endParaRPr lang="hu-H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45" y="1677347"/>
            <a:ext cx="5080000" cy="3530600"/>
          </a:xfrm>
          <a:prstGeom prst="rect">
            <a:avLst/>
          </a:prstGeom>
        </p:spPr>
      </p:pic>
      <p:sp>
        <p:nvSpPr>
          <p:cNvPr id="5" name="Akciógomb: Vissza vagy Előző 4">
            <a:hlinkClick r:id="" action="ppaction://hlinkshowjump?jump=lastslideviewed" highlightClick="1"/>
          </p:cNvPr>
          <p:cNvSpPr/>
          <p:nvPr/>
        </p:nvSpPr>
        <p:spPr>
          <a:xfrm>
            <a:off x="1150883" y="5612524"/>
            <a:ext cx="788276" cy="37837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6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88" y="0"/>
            <a:ext cx="10364451" cy="1596177"/>
          </a:xfrm>
        </p:spPr>
        <p:txBody>
          <a:bodyPr/>
          <a:lstStyle/>
          <a:p>
            <a:r>
              <a:rPr lang="hu-HU" b="1" dirty="0"/>
              <a:t>Optikai háttértárak - CD-ROM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1834830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egfőbb feladatuk az adatok és programok tárolása. míg az operatív tár csak ideiglenesen, legfeljebb a számítógép kikapcsolásáig őrzi meg a tartalmát, a háttértárakon nagy mennyiségű információ hosszabb ideig (akár évekig is) tárolható, és bármikor rendelkezésünkre áll. a háttértáraknak két nagy csoportját különíthetjük el a működési elvük alapján: a mágneses elven működű, és az optikai háttértárakat.</a:t>
            </a:r>
            <a:endParaRPr lang="hu-H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7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CD-ROM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910107" cy="3424107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 </a:t>
            </a:r>
            <a:r>
              <a:rPr lang="hu-HU" b="1" dirty="0" smtClean="0"/>
              <a:t>CD-ROM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(angol: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compact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hu-H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kb. az 1980-as évek végén piacra dobott univerzális adathordozó, illetve médialemez.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630" y="2060812"/>
            <a:ext cx="4500662" cy="3370996"/>
          </a:xfrm>
          <a:prstGeom prst="rect">
            <a:avLst/>
          </a:prstGeom>
        </p:spPr>
      </p:pic>
      <p:sp>
        <p:nvSpPr>
          <p:cNvPr id="5" name="Akciógomb: Vissza vagy Előző 4">
            <a:hlinkClick r:id="" action="ppaction://hlinkshowjump?jump=lastslideviewed" highlightClick="1"/>
          </p:cNvPr>
          <p:cNvSpPr/>
          <p:nvPr/>
        </p:nvSpPr>
        <p:spPr>
          <a:xfrm>
            <a:off x="913774" y="5549462"/>
            <a:ext cx="1009619" cy="44143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3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eppecske">
  <a:themeElements>
    <a:clrScheme name="2. egyéni sém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42175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TM04033925[[fn=Cseppecske]]</Template>
  <TotalTime>561</TotalTime>
  <Words>517</Words>
  <Application>Microsoft Office PowerPoint</Application>
  <PresentationFormat>Szélesvásznú</PresentationFormat>
  <Paragraphs>110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Roboto Condensed</vt:lpstr>
      <vt:lpstr>Segoe UI Semibold</vt:lpstr>
      <vt:lpstr>Times New Roman</vt:lpstr>
      <vt:lpstr>Tw Cen MT</vt:lpstr>
      <vt:lpstr>Cseppecske</vt:lpstr>
      <vt:lpstr>PowerPoint bemutató</vt:lpstr>
      <vt:lpstr>Mágneses háttértárak működési elve</vt:lpstr>
      <vt:lpstr>Háttértárak </vt:lpstr>
      <vt:lpstr>Háttértárak</vt:lpstr>
      <vt:lpstr>Régi mágneses  háttértárak</vt:lpstr>
      <vt:lpstr>Mágnesszalag</vt:lpstr>
      <vt:lpstr>Merevlemez (winchester) </vt:lpstr>
      <vt:lpstr>Optikai háttértárak - CD-ROM </vt:lpstr>
      <vt:lpstr>CD-ROM</vt:lpstr>
      <vt:lpstr>Blu-ray </vt:lpstr>
      <vt:lpstr>Elektronikus háttértárak</vt:lpstr>
      <vt:lpstr>Pendrive</vt:lpstr>
      <vt:lpstr>Sd-kártya, más néven Memóriakártya</vt:lpstr>
      <vt:lpstr>Modern háttértárolók</vt:lpstr>
      <vt:lpstr>Az eMMC és az UFS összehasonlítása</vt:lpstr>
      <vt:lpstr>PowerPoint bemutató</vt:lpstr>
      <vt:lpstr>HP STorageWorks MSA500 G2 </vt:lpstr>
      <vt:lpstr>PowerPoint bemutató</vt:lpstr>
      <vt:lpstr>A dvd és a blu-ray összehasonlítása</vt:lpstr>
      <vt:lpstr>Cd-dvd-bd összehasonlítása</vt:lpstr>
      <vt:lpstr>Felhasznált források 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Verasztóné Kádár Kata</dc:creator>
  <cp:lastModifiedBy>Verasztóné Kádár Kata</cp:lastModifiedBy>
  <cp:revision>58</cp:revision>
  <dcterms:created xsi:type="dcterms:W3CDTF">2016-01-09T14:25:14Z</dcterms:created>
  <dcterms:modified xsi:type="dcterms:W3CDTF">2016-01-27T18:56:06Z</dcterms:modified>
</cp:coreProperties>
</file>