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9" r:id="rId5"/>
    <p:sldId id="258" r:id="rId6"/>
    <p:sldId id="261" r:id="rId7"/>
    <p:sldId id="262" r:id="rId8"/>
    <p:sldId id="260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80" r:id="rId25"/>
    <p:sldId id="281" r:id="rId2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1CA3-21A9-47A6-8E31-4C89BC26A16D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06277-883F-4982-A7A3-9EA2ACA3CDE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576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1CA3-21A9-47A6-8E31-4C89BC26A16D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06277-883F-4982-A7A3-9EA2ACA3CDE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0371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1CA3-21A9-47A6-8E31-4C89BC26A16D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06277-883F-4982-A7A3-9EA2ACA3CDE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3045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1CA3-21A9-47A6-8E31-4C89BC26A16D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06277-883F-4982-A7A3-9EA2ACA3CDE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1180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1CA3-21A9-47A6-8E31-4C89BC26A16D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06277-883F-4982-A7A3-9EA2ACA3CDE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5324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1CA3-21A9-47A6-8E31-4C89BC26A16D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06277-883F-4982-A7A3-9EA2ACA3CDE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832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1CA3-21A9-47A6-8E31-4C89BC26A16D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06277-883F-4982-A7A3-9EA2ACA3CDE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2980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1CA3-21A9-47A6-8E31-4C89BC26A16D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06277-883F-4982-A7A3-9EA2ACA3CDE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5901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1CA3-21A9-47A6-8E31-4C89BC26A16D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06277-883F-4982-A7A3-9EA2ACA3CDE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9752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1CA3-21A9-47A6-8E31-4C89BC26A16D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06277-883F-4982-A7A3-9EA2ACA3CDE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6177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1CA3-21A9-47A6-8E31-4C89BC26A16D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06277-883F-4982-A7A3-9EA2ACA3CDE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679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01CA3-21A9-47A6-8E31-4C89BC26A16D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06277-883F-4982-A7A3-9EA2ACA3CDE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885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hu-HU" sz="8000" b="1" dirty="0" smtClean="0">
                <a:solidFill>
                  <a:schemeClr val="bg1"/>
                </a:solidFill>
              </a:rPr>
              <a:t>Megjelenítők</a:t>
            </a:r>
            <a:endParaRPr lang="hu-HU" sz="8000" b="1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61962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Sáfár József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391400" y="5118100"/>
            <a:ext cx="4635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Felkészítő tanár: </a:t>
            </a:r>
            <a:r>
              <a:rPr lang="hu-HU" dirty="0" err="1" smtClean="0">
                <a:solidFill>
                  <a:schemeClr val="bg1"/>
                </a:solidFill>
              </a:rPr>
              <a:t>Czuth</a:t>
            </a:r>
            <a:r>
              <a:rPr lang="hu-HU" dirty="0" smtClean="0">
                <a:solidFill>
                  <a:schemeClr val="bg1"/>
                </a:solidFill>
              </a:rPr>
              <a:t> Éva 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Szentendrei Móricz Zsigmond Gimnázium</a:t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2000 Szentendre, Kálvária út 16.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3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29658"/>
            <a:ext cx="10515600" cy="1325563"/>
          </a:xfrm>
        </p:spPr>
        <p:txBody>
          <a:bodyPr/>
          <a:lstStyle/>
          <a:p>
            <a:pPr algn="ctr"/>
            <a:r>
              <a:rPr lang="hu-HU" altLang="hu-HU" b="1" dirty="0" smtClean="0">
                <a:solidFill>
                  <a:schemeClr val="bg1"/>
                </a:solidFill>
              </a:rPr>
              <a:t>Az LCD monitor működése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4733" y="1322440"/>
            <a:ext cx="6722534" cy="537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818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b="1" dirty="0" smtClean="0">
                <a:solidFill>
                  <a:schemeClr val="bg1"/>
                </a:solidFill>
              </a:rPr>
              <a:t>Az LCD monitor működése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018242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hu-HU" altLang="hu-HU" dirty="0" smtClean="0">
                <a:solidFill>
                  <a:schemeClr val="bg1"/>
                </a:solidFill>
              </a:rPr>
              <a:t>Egyes kristályok képesek megváltoztatni a rajtuk áthaladó fény polarizációját, melynek mértéke a rájuk kapcsolt feszültséggel szabályozható. A kristályokra kapcsolt feszültségről egy-egy tranzisztor gondoskodik (TFT – </a:t>
            </a:r>
            <a:r>
              <a:rPr lang="hu-HU" altLang="hu-HU" dirty="0" err="1" smtClean="0">
                <a:solidFill>
                  <a:schemeClr val="bg1"/>
                </a:solidFill>
              </a:rPr>
              <a:t>Thin</a:t>
            </a:r>
            <a:r>
              <a:rPr lang="hu-HU" altLang="hu-HU" dirty="0" smtClean="0">
                <a:solidFill>
                  <a:schemeClr val="bg1"/>
                </a:solidFill>
              </a:rPr>
              <a:t> Film </a:t>
            </a:r>
            <a:r>
              <a:rPr lang="hu-HU" altLang="hu-HU" dirty="0" err="1" smtClean="0">
                <a:solidFill>
                  <a:schemeClr val="bg1"/>
                </a:solidFill>
              </a:rPr>
              <a:t>Transistor</a:t>
            </a:r>
            <a:r>
              <a:rPr lang="hu-HU" altLang="hu-HU" dirty="0" smtClean="0">
                <a:solidFill>
                  <a:schemeClr val="bg1"/>
                </a:solidFill>
              </a:rPr>
              <a:t>), így ők ketten együtt alkotják a kijelző paneljának egy elemi részét.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622359" y="3500610"/>
            <a:ext cx="4962842" cy="3188057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xmlns="" val="22651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8067" y="234846"/>
            <a:ext cx="10515600" cy="1625600"/>
          </a:xfrm>
        </p:spPr>
        <p:txBody>
          <a:bodyPr/>
          <a:lstStyle/>
          <a:p>
            <a:pPr marL="0" indent="0" algn="just">
              <a:buNone/>
            </a:pPr>
            <a:r>
              <a:rPr lang="hu-HU" altLang="hu-HU" dirty="0">
                <a:solidFill>
                  <a:schemeClr val="bg1"/>
                </a:solidFill>
              </a:rPr>
              <a:t>Egy átlag 17 colos LCD felbontása 1280x1024. Ez több mint 1.3 millió pixel. Hozzávéve, hogy minden pixel 3-3 </a:t>
            </a:r>
            <a:r>
              <a:rPr lang="hu-HU" altLang="hu-HU" dirty="0" err="1">
                <a:solidFill>
                  <a:schemeClr val="bg1"/>
                </a:solidFill>
              </a:rPr>
              <a:t>szub-pixelből</a:t>
            </a:r>
            <a:r>
              <a:rPr lang="hu-HU" altLang="hu-HU" dirty="0">
                <a:solidFill>
                  <a:schemeClr val="bg1"/>
                </a:solidFill>
              </a:rPr>
              <a:t> (</a:t>
            </a:r>
            <a:r>
              <a:rPr lang="hu-HU" altLang="hu-HU" dirty="0" err="1">
                <a:solidFill>
                  <a:schemeClr val="bg1"/>
                </a:solidFill>
              </a:rPr>
              <a:t>al-pixel</a:t>
            </a:r>
            <a:r>
              <a:rPr lang="hu-HU" altLang="hu-HU" dirty="0">
                <a:solidFill>
                  <a:schemeClr val="bg1"/>
                </a:solidFill>
              </a:rPr>
              <a:t>) áll, ez majdnem 4 millió </a:t>
            </a:r>
            <a:r>
              <a:rPr lang="hu-HU" altLang="hu-HU" dirty="0" err="1">
                <a:solidFill>
                  <a:schemeClr val="bg1"/>
                </a:solidFill>
              </a:rPr>
              <a:t>szub-pixel</a:t>
            </a:r>
            <a:r>
              <a:rPr lang="hu-HU" altLang="hu-HU" dirty="0">
                <a:solidFill>
                  <a:schemeClr val="bg1"/>
                </a:solidFill>
              </a:rPr>
              <a:t>. </a:t>
            </a:r>
          </a:p>
          <a:p>
            <a:endParaRPr lang="hu-HU" altLang="hu-HU" dirty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674937" y="1559290"/>
            <a:ext cx="6875463" cy="5010843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xmlns="" val="16582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b="1" dirty="0" smtClean="0">
                <a:solidFill>
                  <a:schemeClr val="bg1"/>
                </a:solidFill>
              </a:rPr>
              <a:t>LCD monitor paraméterei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dirty="0">
                <a:solidFill>
                  <a:schemeClr val="bg1"/>
                </a:solidFill>
              </a:rPr>
              <a:t>Válaszidő (</a:t>
            </a:r>
            <a:r>
              <a:rPr lang="hu-HU" altLang="hu-HU" dirty="0" err="1">
                <a:solidFill>
                  <a:schemeClr val="bg1"/>
                </a:solidFill>
              </a:rPr>
              <a:t>Response</a:t>
            </a:r>
            <a:r>
              <a:rPr lang="hu-HU" altLang="hu-HU" dirty="0">
                <a:solidFill>
                  <a:schemeClr val="bg1"/>
                </a:solidFill>
              </a:rPr>
              <a:t> </a:t>
            </a:r>
            <a:r>
              <a:rPr lang="hu-HU" altLang="hu-HU" dirty="0" err="1">
                <a:solidFill>
                  <a:schemeClr val="bg1"/>
                </a:solidFill>
              </a:rPr>
              <a:t>time</a:t>
            </a:r>
            <a:r>
              <a:rPr lang="hu-HU" altLang="hu-HU" dirty="0">
                <a:solidFill>
                  <a:schemeClr val="bg1"/>
                </a:solidFill>
              </a:rPr>
              <a:t>): 5ms</a:t>
            </a:r>
          </a:p>
          <a:p>
            <a:r>
              <a:rPr lang="hu-HU" altLang="hu-HU" dirty="0">
                <a:solidFill>
                  <a:schemeClr val="bg1"/>
                </a:solidFill>
              </a:rPr>
              <a:t>Kontraszt arány (</a:t>
            </a:r>
            <a:r>
              <a:rPr lang="hu-HU" altLang="hu-HU" dirty="0" err="1">
                <a:solidFill>
                  <a:schemeClr val="bg1"/>
                </a:solidFill>
              </a:rPr>
              <a:t>Contrast</a:t>
            </a:r>
            <a:r>
              <a:rPr lang="hu-HU" altLang="hu-HU" dirty="0">
                <a:solidFill>
                  <a:schemeClr val="bg1"/>
                </a:solidFill>
              </a:rPr>
              <a:t>) 50000:1</a:t>
            </a:r>
          </a:p>
          <a:p>
            <a:r>
              <a:rPr lang="hu-HU" altLang="hu-HU" dirty="0">
                <a:solidFill>
                  <a:schemeClr val="bg1"/>
                </a:solidFill>
              </a:rPr>
              <a:t>Fényerő (</a:t>
            </a:r>
            <a:r>
              <a:rPr lang="hu-HU" altLang="hu-HU" dirty="0" err="1">
                <a:solidFill>
                  <a:schemeClr val="bg1"/>
                </a:solidFill>
              </a:rPr>
              <a:t>Brightness</a:t>
            </a:r>
            <a:r>
              <a:rPr lang="hu-HU" altLang="hu-HU" dirty="0">
                <a:solidFill>
                  <a:schemeClr val="bg1"/>
                </a:solidFill>
              </a:rPr>
              <a:t>) 250 cd/m2</a:t>
            </a:r>
          </a:p>
          <a:p>
            <a:r>
              <a:rPr lang="hu-HU" altLang="hu-HU" dirty="0">
                <a:solidFill>
                  <a:schemeClr val="bg1"/>
                </a:solidFill>
              </a:rPr>
              <a:t>Színmélység (</a:t>
            </a:r>
            <a:r>
              <a:rPr lang="hu-HU" altLang="hu-HU" dirty="0" err="1">
                <a:solidFill>
                  <a:schemeClr val="bg1"/>
                </a:solidFill>
              </a:rPr>
              <a:t>Color</a:t>
            </a:r>
            <a:r>
              <a:rPr lang="hu-HU" altLang="hu-HU" dirty="0">
                <a:solidFill>
                  <a:schemeClr val="bg1"/>
                </a:solidFill>
              </a:rPr>
              <a:t> </a:t>
            </a:r>
            <a:r>
              <a:rPr lang="hu-HU" altLang="hu-HU" dirty="0" err="1">
                <a:solidFill>
                  <a:schemeClr val="bg1"/>
                </a:solidFill>
              </a:rPr>
              <a:t>Depth</a:t>
            </a:r>
            <a:r>
              <a:rPr lang="hu-HU" altLang="hu-HU" dirty="0">
                <a:solidFill>
                  <a:schemeClr val="bg1"/>
                </a:solidFill>
              </a:rPr>
              <a:t>) 16,2 M</a:t>
            </a:r>
          </a:p>
          <a:p>
            <a:r>
              <a:rPr lang="hu-HU" altLang="hu-HU" dirty="0">
                <a:solidFill>
                  <a:schemeClr val="bg1"/>
                </a:solidFill>
              </a:rPr>
              <a:t>Betekintési szög (</a:t>
            </a:r>
            <a:r>
              <a:rPr lang="hu-HU" altLang="hu-HU" dirty="0" err="1">
                <a:solidFill>
                  <a:schemeClr val="bg1"/>
                </a:solidFill>
              </a:rPr>
              <a:t>Viewing</a:t>
            </a:r>
            <a:r>
              <a:rPr lang="hu-HU" altLang="hu-HU" dirty="0">
                <a:solidFill>
                  <a:schemeClr val="bg1"/>
                </a:solidFill>
              </a:rPr>
              <a:t> </a:t>
            </a:r>
            <a:r>
              <a:rPr lang="hu-HU" altLang="hu-HU" dirty="0" err="1">
                <a:solidFill>
                  <a:schemeClr val="bg1"/>
                </a:solidFill>
              </a:rPr>
              <a:t>Angle</a:t>
            </a:r>
            <a:r>
              <a:rPr lang="hu-HU" altLang="hu-HU" dirty="0">
                <a:solidFill>
                  <a:schemeClr val="bg1"/>
                </a:solidFill>
              </a:rPr>
              <a:t>) 160/140</a:t>
            </a:r>
          </a:p>
          <a:p>
            <a:r>
              <a:rPr lang="hu-HU" altLang="hu-HU" dirty="0">
                <a:solidFill>
                  <a:schemeClr val="bg1"/>
                </a:solidFill>
              </a:rPr>
              <a:t>Felbontás (</a:t>
            </a:r>
            <a:r>
              <a:rPr lang="hu-HU" altLang="hu-HU" dirty="0" err="1">
                <a:solidFill>
                  <a:schemeClr val="bg1"/>
                </a:solidFill>
              </a:rPr>
              <a:t>Resolution</a:t>
            </a:r>
            <a:r>
              <a:rPr lang="hu-HU" altLang="hu-HU" dirty="0">
                <a:solidFill>
                  <a:schemeClr val="bg1"/>
                </a:solidFill>
              </a:rPr>
              <a:t>) 1280x1024</a:t>
            </a:r>
          </a:p>
          <a:p>
            <a:r>
              <a:rPr lang="hu-HU" altLang="hu-HU" dirty="0">
                <a:solidFill>
                  <a:schemeClr val="bg1"/>
                </a:solidFill>
              </a:rPr>
              <a:t>Képarány (</a:t>
            </a:r>
            <a:r>
              <a:rPr lang="hu-HU" altLang="hu-HU" dirty="0" err="1">
                <a:solidFill>
                  <a:schemeClr val="bg1"/>
                </a:solidFill>
              </a:rPr>
              <a:t>Aspect</a:t>
            </a:r>
            <a:r>
              <a:rPr lang="hu-HU" altLang="hu-HU" dirty="0">
                <a:solidFill>
                  <a:schemeClr val="bg1"/>
                </a:solidFill>
              </a:rPr>
              <a:t> Ratio) 4:3, 5:4, </a:t>
            </a:r>
            <a:r>
              <a:rPr lang="hu-HU" altLang="hu-HU" dirty="0" smtClean="0">
                <a:solidFill>
                  <a:schemeClr val="bg1"/>
                </a:solidFill>
              </a:rPr>
              <a:t>16:10</a:t>
            </a:r>
            <a:endParaRPr lang="hu-HU" alt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62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TFT kijelzők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>
                <a:solidFill>
                  <a:schemeClr val="bg1"/>
                </a:solidFill>
              </a:rPr>
              <a:t>Thin</a:t>
            </a:r>
            <a:r>
              <a:rPr lang="hu-HU" dirty="0" smtClean="0">
                <a:solidFill>
                  <a:schemeClr val="bg1"/>
                </a:solidFill>
              </a:rPr>
              <a:t> Film </a:t>
            </a:r>
            <a:r>
              <a:rPr lang="hu-HU" dirty="0" err="1" smtClean="0">
                <a:solidFill>
                  <a:schemeClr val="bg1"/>
                </a:solidFill>
              </a:rPr>
              <a:t>Transistor</a:t>
            </a:r>
            <a:r>
              <a:rPr lang="hu-HU" dirty="0" smtClean="0">
                <a:solidFill>
                  <a:schemeClr val="bg1"/>
                </a:solidFill>
              </a:rPr>
              <a:t>, magyarul Vékonyfilm Tranzisztor.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Az LCD technológián alapuló TFT minden egyes képpontja egy saját tranzisztorból áll, amely aktív állapotban elő tud állítani egy világító pontot. Az ilyen kijelzőket gyakran aktív-mátrixos LCD-nek is szokás nevezni. Használt monitor, használt laptop kínálatunkban levő készülékeket is ilyen panelekkel szerelték.</a:t>
            </a:r>
          </a:p>
        </p:txBody>
      </p:sp>
    </p:spTree>
    <p:extLst>
      <p:ext uri="{BB962C8B-B14F-4D97-AF65-F5344CB8AC3E}">
        <p14:creationId xmlns:p14="http://schemas.microsoft.com/office/powerpoint/2010/main" xmlns="" val="253001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PDP kijelzők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Plazma Display Panel rövidítése, ismertebb nevén plazmakijelző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 plazmakijelzők első, monokróm típusát 1964-ben a Plató Computer System készítette el, Gábor Dénes plazmával kapcsolatos kutatásai nyomán.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Később, 1983-ban az IBM készített egy 19" méretű monokróm, 1992-ben pedig a Fujitsu egy színes, 21 hüvelykes változatot.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Az első </a:t>
            </a:r>
            <a:r>
              <a:rPr lang="hu-HU" dirty="0" err="1" smtClean="0">
                <a:solidFill>
                  <a:schemeClr val="bg1"/>
                </a:solidFill>
              </a:rPr>
              <a:t>plazmatelevíziót</a:t>
            </a:r>
            <a:r>
              <a:rPr lang="hu-HU" dirty="0" smtClean="0">
                <a:solidFill>
                  <a:schemeClr val="bg1"/>
                </a:solidFill>
              </a:rPr>
              <a:t> a </a:t>
            </a:r>
            <a:r>
              <a:rPr lang="hu-HU" dirty="0" err="1" smtClean="0">
                <a:solidFill>
                  <a:schemeClr val="bg1"/>
                </a:solidFill>
              </a:rPr>
              <a:t>Pioneer</a:t>
            </a:r>
            <a:r>
              <a:rPr lang="hu-HU" dirty="0" smtClean="0">
                <a:solidFill>
                  <a:schemeClr val="bg1"/>
                </a:solidFill>
              </a:rPr>
              <a:t> mutatta be 1997-ben.</a:t>
            </a:r>
          </a:p>
          <a:p>
            <a:r>
              <a:rPr lang="hu-HU" altLang="hu-HU" dirty="0">
                <a:solidFill>
                  <a:schemeClr val="bg1"/>
                </a:solidFill>
              </a:rPr>
              <a:t>Plazma TV monitorként való alkalmazása nem </a:t>
            </a:r>
            <a:r>
              <a:rPr lang="hu-HU" altLang="hu-HU" dirty="0" smtClean="0">
                <a:solidFill>
                  <a:schemeClr val="bg1"/>
                </a:solidFill>
              </a:rPr>
              <a:t>jellemző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 PDP fogyasztása vetekszik a CRT monitorokéval, a régebbi típusok képernyője viszont előszeretettel beég.</a:t>
            </a:r>
            <a:endParaRPr lang="hu-HU" alt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24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PDP kijelzők működési elve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 smtClean="0">
                <a:solidFill>
                  <a:schemeClr val="bg1"/>
                </a:solidFill>
              </a:rPr>
              <a:t>A cél az, hogy a három alapszínnek megfelelő képpont fényerejét szabályozni lehessen. A </a:t>
            </a:r>
            <a:r>
              <a:rPr lang="hu-HU" dirty="0" err="1" smtClean="0">
                <a:solidFill>
                  <a:schemeClr val="bg1"/>
                </a:solidFill>
              </a:rPr>
              <a:t>PDP-nél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a</a:t>
            </a:r>
            <a:r>
              <a:rPr lang="hu-HU" dirty="0" smtClean="0">
                <a:solidFill>
                  <a:schemeClr val="bg1"/>
                </a:solidFill>
              </a:rPr>
              <a:t> képpontok a </a:t>
            </a:r>
            <a:r>
              <a:rPr lang="hu-HU" dirty="0" err="1" smtClean="0">
                <a:solidFill>
                  <a:schemeClr val="bg1"/>
                </a:solidFill>
              </a:rPr>
              <a:t>CRT-hez</a:t>
            </a:r>
            <a:r>
              <a:rPr lang="hu-HU" dirty="0" smtClean="0">
                <a:solidFill>
                  <a:schemeClr val="bg1"/>
                </a:solidFill>
              </a:rPr>
              <a:t> hasonlóan látható fényt sugároznak ki, ha megfelelő hullámhosszú energia éri őket. Ebben az esetben a neon és xenon gázok keverékének nagy UV-sugárzással kísért ionizációs kisülése készteti a képpont anyagát színes fény sugárzására, pont úgy, mint a neoncsövekben. Mivel minden egyes képpont egymástól függetlenül, akár folyamatos üzemben vezérelhető, a monitor villódzástól mentes, akár 10 000:1 kontrasztarányú, tökéletes színekkel rendelkező képet is adhat, bármely szögből nézve.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0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Érintőképernyő 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04334" y="1402291"/>
            <a:ext cx="7247466" cy="4964641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Az első </a:t>
            </a:r>
            <a:r>
              <a:rPr lang="hu-HU" dirty="0" err="1" smtClean="0">
                <a:solidFill>
                  <a:schemeClr val="bg1"/>
                </a:solidFill>
              </a:rPr>
              <a:t>érintésérzékeny</a:t>
            </a:r>
            <a:r>
              <a:rPr lang="hu-HU" dirty="0" smtClean="0">
                <a:solidFill>
                  <a:schemeClr val="bg1"/>
                </a:solidFill>
              </a:rPr>
              <a:t> beviteli eszköz már az 1960-as évek végén elkészült, ám az </a:t>
            </a:r>
            <a:r>
              <a:rPr lang="hu-HU" dirty="0" err="1" smtClean="0">
                <a:solidFill>
                  <a:schemeClr val="bg1"/>
                </a:solidFill>
              </a:rPr>
              <a:t>érintésérkézeny</a:t>
            </a:r>
            <a:r>
              <a:rPr lang="hu-HU" dirty="0" smtClean="0">
                <a:solidFill>
                  <a:schemeClr val="bg1"/>
                </a:solidFill>
              </a:rPr>
              <a:t> felület az Apple </a:t>
            </a:r>
            <a:r>
              <a:rPr lang="hu-HU" dirty="0" err="1" smtClean="0">
                <a:solidFill>
                  <a:schemeClr val="bg1"/>
                </a:solidFill>
              </a:rPr>
              <a:t>iPhone</a:t>
            </a:r>
            <a:r>
              <a:rPr lang="hu-HU" dirty="0" smtClean="0">
                <a:solidFill>
                  <a:schemeClr val="bg1"/>
                </a:solidFill>
              </a:rPr>
              <a:t> megjelenése után vált igazán elvárt szolgáltatássá, vagy ha úgy tetszik, divattermékké.</a:t>
            </a:r>
          </a:p>
          <a:p>
            <a:pPr>
              <a:lnSpc>
                <a:spcPct val="80000"/>
              </a:lnSpc>
            </a:pPr>
            <a:r>
              <a:rPr lang="hu-HU" altLang="hu-HU" dirty="0" smtClean="0">
                <a:solidFill>
                  <a:schemeClr val="bg1"/>
                </a:solidFill>
              </a:rPr>
              <a:t>1971. Dr. Samuel C. </a:t>
            </a:r>
            <a:r>
              <a:rPr lang="hu-HU" altLang="hu-HU" dirty="0" err="1" smtClean="0">
                <a:solidFill>
                  <a:schemeClr val="bg1"/>
                </a:solidFill>
              </a:rPr>
              <a:t>Hurst</a:t>
            </a:r>
            <a:r>
              <a:rPr lang="hu-HU" altLang="hu-HU" dirty="0" smtClean="0">
                <a:solidFill>
                  <a:schemeClr val="bg1"/>
                </a:solidFill>
              </a:rPr>
              <a:t> „elektronikus érintés” (ATM kijelző)</a:t>
            </a:r>
          </a:p>
          <a:p>
            <a:pPr>
              <a:lnSpc>
                <a:spcPct val="80000"/>
              </a:lnSpc>
            </a:pPr>
            <a:r>
              <a:rPr lang="hu-HU" altLang="hu-HU" dirty="0" smtClean="0">
                <a:solidFill>
                  <a:schemeClr val="bg1"/>
                </a:solidFill>
              </a:rPr>
              <a:t>1983. Az első érintőképernyős számítógép képernyő a HP újítása volt:HP-150. Egy 9”</a:t>
            </a:r>
            <a:r>
              <a:rPr lang="hu-HU" altLang="hu-HU" dirty="0" err="1" smtClean="0">
                <a:solidFill>
                  <a:schemeClr val="bg1"/>
                </a:solidFill>
              </a:rPr>
              <a:t>-es</a:t>
            </a:r>
            <a:r>
              <a:rPr lang="hu-HU" altLang="hu-HU" dirty="0" smtClean="0">
                <a:solidFill>
                  <a:schemeClr val="bg1"/>
                </a:solidFill>
              </a:rPr>
              <a:t> képernyőt infravörös érzékelőkkel vettek körül, ami bármilyen nem átlátszó tárgy helyzetét letapogatta a képernyő előtt.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5666" y="1027906"/>
            <a:ext cx="39116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73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16000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Az érintőképernyő főbb típusai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0642"/>
          </a:xfrm>
        </p:spPr>
        <p:txBody>
          <a:bodyPr>
            <a:normAutofit/>
          </a:bodyPr>
          <a:lstStyle/>
          <a:p>
            <a:r>
              <a:rPr lang="hu-HU" dirty="0" err="1" smtClean="0">
                <a:solidFill>
                  <a:schemeClr val="bg1"/>
                </a:solidFill>
              </a:rPr>
              <a:t>Rezisztív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Optikai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Kapacitív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3266" y="1134534"/>
            <a:ext cx="3928533" cy="392853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1466" y="3285485"/>
            <a:ext cx="5130555" cy="342458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5288" y="1799757"/>
            <a:ext cx="4843123" cy="505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277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 smtClean="0">
                <a:solidFill>
                  <a:schemeClr val="bg1"/>
                </a:solidFill>
              </a:rPr>
              <a:t>Rezisztív</a:t>
            </a:r>
            <a:r>
              <a:rPr lang="hu-HU" b="1" dirty="0" smtClean="0">
                <a:solidFill>
                  <a:schemeClr val="bg1"/>
                </a:solidFill>
              </a:rPr>
              <a:t> érintőképernyő működése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01" y="1690688"/>
            <a:ext cx="5765799" cy="4351338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A </a:t>
            </a:r>
            <a:r>
              <a:rPr lang="hu-HU" dirty="0" err="1" smtClean="0">
                <a:solidFill>
                  <a:schemeClr val="bg1"/>
                </a:solidFill>
              </a:rPr>
              <a:t>rezisztív</a:t>
            </a:r>
            <a:r>
              <a:rPr lang="hu-HU" dirty="0" smtClean="0">
                <a:solidFill>
                  <a:schemeClr val="bg1"/>
                </a:solidFill>
              </a:rPr>
              <a:t> felület alapvetően két hajszálvékony, eltérő feszültségű fémrétegből áll, amelyek között alapesetben egy vékony rés húzódik. Ha megérintjük a panelt, a két fólia között fizikai kapcsolat alakul ki, amely megváltoztatja a fóliák elektromos töltését. A vezérlőchip a változás mértéke alapján képes kiszámolni, hogy pontosan hol érintettük meg a panelt.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6800" y="1844144"/>
            <a:ext cx="5810281" cy="422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31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 számítógépes megjelenítők típusai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dirty="0" smtClean="0">
                <a:solidFill>
                  <a:schemeClr val="bg1"/>
                </a:solidFill>
              </a:rPr>
              <a:t>Katódsugárcsöves (CRT)</a:t>
            </a:r>
          </a:p>
          <a:p>
            <a:r>
              <a:rPr lang="hu-HU" altLang="hu-HU" dirty="0" smtClean="0">
                <a:solidFill>
                  <a:schemeClr val="bg1"/>
                </a:solidFill>
              </a:rPr>
              <a:t>LCD kijelzők</a:t>
            </a:r>
          </a:p>
          <a:p>
            <a:r>
              <a:rPr lang="hu-HU" altLang="hu-HU" dirty="0" smtClean="0">
                <a:solidFill>
                  <a:schemeClr val="bg1"/>
                </a:solidFill>
              </a:rPr>
              <a:t>Plazma kijelző</a:t>
            </a:r>
          </a:p>
          <a:p>
            <a:r>
              <a:rPr lang="hu-HU" altLang="hu-HU" dirty="0" smtClean="0">
                <a:solidFill>
                  <a:schemeClr val="bg1"/>
                </a:solidFill>
              </a:rPr>
              <a:t>Projektorok</a:t>
            </a:r>
          </a:p>
          <a:p>
            <a:r>
              <a:rPr lang="hu-HU" altLang="hu-HU" dirty="0" smtClean="0">
                <a:solidFill>
                  <a:schemeClr val="bg1"/>
                </a:solidFill>
              </a:rPr>
              <a:t>Érintőképernyők</a:t>
            </a:r>
          </a:p>
          <a:p>
            <a:r>
              <a:rPr lang="hu-HU" altLang="hu-HU" dirty="0" smtClean="0">
                <a:solidFill>
                  <a:schemeClr val="bg1"/>
                </a:solidFill>
              </a:rPr>
              <a:t>3D-s képmegjelenítők</a:t>
            </a:r>
          </a:p>
          <a:p>
            <a:r>
              <a:rPr lang="hu-HU" altLang="hu-HU" dirty="0" smtClean="0">
                <a:solidFill>
                  <a:schemeClr val="bg1"/>
                </a:solidFill>
              </a:rPr>
              <a:t>Holografikus kijelzők</a:t>
            </a:r>
          </a:p>
        </p:txBody>
      </p:sp>
    </p:spTree>
    <p:extLst>
      <p:ext uri="{BB962C8B-B14F-4D97-AF65-F5344CB8AC3E}">
        <p14:creationId xmlns:p14="http://schemas.microsoft.com/office/powerpoint/2010/main" xmlns="" val="119280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 smtClean="0">
                <a:solidFill>
                  <a:schemeClr val="bg1"/>
                </a:solidFill>
              </a:rPr>
              <a:t>Rezisztív</a:t>
            </a:r>
            <a:r>
              <a:rPr lang="hu-HU" b="1" dirty="0" smtClean="0">
                <a:solidFill>
                  <a:schemeClr val="bg1"/>
                </a:solidFill>
              </a:rPr>
              <a:t> érintőképernyő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A </a:t>
            </a:r>
            <a:r>
              <a:rPr lang="hu-HU" dirty="0" err="1" smtClean="0">
                <a:solidFill>
                  <a:schemeClr val="bg1"/>
                </a:solidFill>
              </a:rPr>
              <a:t>rezisztív</a:t>
            </a:r>
            <a:r>
              <a:rPr lang="hu-HU" dirty="0" smtClean="0">
                <a:solidFill>
                  <a:schemeClr val="bg1"/>
                </a:solidFill>
              </a:rPr>
              <a:t> technológia olcsó, további előnye, hogy nem szükséges hozzá speciális beviteli eszköz, egyszerű </a:t>
            </a:r>
            <a:r>
              <a:rPr lang="hu-HU" dirty="0" err="1" smtClean="0">
                <a:solidFill>
                  <a:schemeClr val="bg1"/>
                </a:solidFill>
              </a:rPr>
              <a:t>stylusszal</a:t>
            </a:r>
            <a:r>
              <a:rPr lang="hu-HU" dirty="0" smtClean="0">
                <a:solidFill>
                  <a:schemeClr val="bg1"/>
                </a:solidFill>
              </a:rPr>
              <a:t> vagy akár ujjunkkal is vezérelhetjük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 típus egyik legnagyobb hátránya az, hogy csak akkor pontos, ha egyszerre csak egy helyen érintjük meg, de emellett a felület fényáteresztő képessége is elég gyenge, csupán 70-75%-os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Ilyen panelt használnak szinte minden </a:t>
            </a:r>
            <a:r>
              <a:rPr lang="hu-HU" dirty="0" err="1" smtClean="0">
                <a:solidFill>
                  <a:schemeClr val="bg1"/>
                </a:solidFill>
              </a:rPr>
              <a:t>PDA-ban</a:t>
            </a:r>
            <a:r>
              <a:rPr lang="hu-HU" dirty="0" smtClean="0">
                <a:solidFill>
                  <a:schemeClr val="bg1"/>
                </a:solidFill>
              </a:rPr>
              <a:t>, </a:t>
            </a:r>
            <a:r>
              <a:rPr lang="hu-HU" dirty="0" err="1" smtClean="0">
                <a:solidFill>
                  <a:schemeClr val="bg1"/>
                </a:solidFill>
              </a:rPr>
              <a:t>PNA-ban</a:t>
            </a:r>
            <a:r>
              <a:rPr lang="hu-HU" dirty="0" smtClean="0">
                <a:solidFill>
                  <a:schemeClr val="bg1"/>
                </a:solidFill>
              </a:rPr>
              <a:t> és GPS-ben, de van több </a:t>
            </a:r>
            <a:r>
              <a:rPr lang="hu-HU" dirty="0" err="1" smtClean="0">
                <a:solidFill>
                  <a:schemeClr val="bg1"/>
                </a:solidFill>
              </a:rPr>
              <a:t>rezisztív</a:t>
            </a:r>
            <a:r>
              <a:rPr lang="hu-HU" dirty="0" smtClean="0">
                <a:solidFill>
                  <a:schemeClr val="bg1"/>
                </a:solidFill>
              </a:rPr>
              <a:t> érzékelővel szerelt mobiltelefon is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78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Optikai érintőképernyő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0268" y="1470024"/>
            <a:ext cx="5672666" cy="4879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chemeClr val="bg1"/>
                </a:solidFill>
              </a:rPr>
              <a:t>Ez esetben a hagyományos képernyő előtt infravörös érzékelők hálózatából álló sugárrács található, ami egy jelkibocsátó- és egy azzal szemben álló érzékelő párosokból épül fel. Ha valamilyen (nem átlátszó) tárgy megszakítja egy adott ponton az infravörös sugarak útját, akkor a vízszintes és függőleges érzékelők segítségével meghatározható az érzékelés koordinátája.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470024"/>
            <a:ext cx="5957876" cy="411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854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31333" y="229658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Kapacitív érintőképernyő működése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9334" y="1555220"/>
            <a:ext cx="5096934" cy="5048779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A kapacitív megoldás esetében egy kemény üveg- vagy műanyag lap alatt egy rácsos szerkezetű vezető réteget helyeznek el, aminek segítségével a kijelző „felett” egy elektromos mezőt alakítanak ki. Amikor ujjunkat közelítjük a panelhez, zavart okozunk ebben az elektromos mezőben (töltést vezetünk el a kezünkkel), amelyet a vezérlőchip érzékel, s ez alapján határozza meg a pozíciót.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6268" y="1981202"/>
            <a:ext cx="6812036" cy="372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21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Kapacitív érintőképernyő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14424"/>
            <a:ext cx="5308600" cy="4863041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Kapacitív panel kerül számos mobiltelefonba (pl. Apple </a:t>
            </a:r>
            <a:r>
              <a:rPr lang="hu-HU" dirty="0" err="1" smtClean="0">
                <a:solidFill>
                  <a:schemeClr val="bg1"/>
                </a:solidFill>
              </a:rPr>
              <a:t>iPhone</a:t>
            </a:r>
            <a:r>
              <a:rPr lang="hu-HU" dirty="0" smtClean="0">
                <a:solidFill>
                  <a:schemeClr val="bg1"/>
                </a:solidFill>
              </a:rPr>
              <a:t>, G1, LG </a:t>
            </a:r>
            <a:r>
              <a:rPr lang="hu-HU" dirty="0" err="1" smtClean="0">
                <a:solidFill>
                  <a:schemeClr val="bg1"/>
                </a:solidFill>
              </a:rPr>
              <a:t>Prada</a:t>
            </a:r>
            <a:r>
              <a:rPr lang="hu-HU" dirty="0" smtClean="0">
                <a:solidFill>
                  <a:schemeClr val="bg1"/>
                </a:solidFill>
              </a:rPr>
              <a:t>.) és a Palm </a:t>
            </a:r>
            <a:r>
              <a:rPr lang="hu-HU" dirty="0" err="1" smtClean="0">
                <a:solidFill>
                  <a:schemeClr val="bg1"/>
                </a:solidFill>
              </a:rPr>
              <a:t>Prebe</a:t>
            </a:r>
            <a:r>
              <a:rPr lang="hu-HU" dirty="0" smtClean="0">
                <a:solidFill>
                  <a:schemeClr val="bg1"/>
                </a:solidFill>
              </a:rPr>
              <a:t>, de egy sor más eszközbe, például fényképezőgépekbe, zenelejátszókba, stb. </a:t>
            </a:r>
            <a:r>
              <a:rPr lang="hu-HU" dirty="0" err="1" smtClean="0">
                <a:solidFill>
                  <a:schemeClr val="bg1"/>
                </a:solidFill>
              </a:rPr>
              <a:t>Multitouch</a:t>
            </a:r>
            <a:r>
              <a:rPr lang="hu-HU" dirty="0" smtClean="0">
                <a:solidFill>
                  <a:schemeClr val="bg1"/>
                </a:solidFill>
              </a:rPr>
              <a:t> képessége miatt ezt a típust használják notebookok, nettopok esetében is.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 fényáteresztő képessége jó, 90%-át átengedi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5800" y="1503984"/>
            <a:ext cx="6124347" cy="408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45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Egy kis ismétlés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Sorold fel, milyen fajta képernyőkről volt szó!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Az érintőképernyők mely 3 fajtájáról beszéltünk?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Hogyan működik a kapacitív érintőképernyő, és hol használjuk?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Minek a rövidítése a PDP?</a:t>
            </a:r>
          </a:p>
          <a:p>
            <a:endParaRPr lang="hu-HU" dirty="0" smtClean="0">
              <a:solidFill>
                <a:schemeClr val="bg1"/>
              </a:solidFill>
            </a:endParaRPr>
          </a:p>
          <a:p>
            <a:endParaRPr lang="hu-HU" dirty="0" smtClean="0">
              <a:solidFill>
                <a:schemeClr val="bg1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8382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Források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https://hu.wikipedia.org/wiki/Monitor#CRT</a:t>
            </a:r>
          </a:p>
          <a:p>
            <a:endParaRPr lang="hu-HU" dirty="0"/>
          </a:p>
          <a:p>
            <a:r>
              <a:rPr lang="hu-HU" dirty="0" smtClean="0"/>
              <a:t>https://hu.wikipedia.org/wiki/%C3%89rint%C5%91k%C3%A9perny%C5%91</a:t>
            </a:r>
          </a:p>
          <a:p>
            <a:endParaRPr lang="hu-HU" dirty="0"/>
          </a:p>
          <a:p>
            <a:r>
              <a:rPr lang="hu-HU" dirty="0" smtClean="0"/>
              <a:t>http://www.geeks.hu/technologiak/090622_hogyan_mukodik_az_erintokepernyo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9481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Katódsugárcsöves képernyők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Röviden CRT (</a:t>
            </a:r>
            <a:r>
              <a:rPr lang="hu-HU" dirty="0" err="1" smtClean="0">
                <a:solidFill>
                  <a:schemeClr val="bg1"/>
                </a:solidFill>
              </a:rPr>
              <a:t>Cathode</a:t>
            </a:r>
            <a:r>
              <a:rPr lang="hu-HU" dirty="0" smtClean="0">
                <a:solidFill>
                  <a:schemeClr val="bg1"/>
                </a:solidFill>
              </a:rPr>
              <a:t> Ray </a:t>
            </a:r>
            <a:r>
              <a:rPr lang="hu-HU" dirty="0" err="1" smtClean="0">
                <a:solidFill>
                  <a:schemeClr val="bg1"/>
                </a:solidFill>
              </a:rPr>
              <a:t>Tube</a:t>
            </a:r>
            <a:r>
              <a:rPr lang="hu-HU" dirty="0" smtClean="0">
                <a:solidFill>
                  <a:schemeClr val="bg1"/>
                </a:solidFill>
              </a:rPr>
              <a:t>)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 A technika feltalálója Karl Ferdinand Braun volt, aki 1897-ben már meg tudott jeleníteni így egy képpontot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Az első működőképes televíziót 1926. január 26-án Londonban mutatták be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 töltéscsatolt elvű CRT tévét és kamerát egy magyar ember, Tihanyi Kálmán találta fel 1928-ban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8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A CRT képernyő működési elve, felépítése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 smtClean="0">
                <a:solidFill>
                  <a:schemeClr val="bg1"/>
                </a:solidFill>
              </a:rPr>
              <a:t>A CRT monitorban egy katódsugárcső található, elektronágyúval az egyik végén, foszforral bevont képernyővel a másik végén. Az elektronágyú elektronnyalábot lő ki, ezt elektromágneses térrel térítik el. Az elektronnyaláb a foszforborításba ütközik és felvillan, majd elhalványodik. Ha elég gyorsan követik egymást az elektronnyalábok, akkor az a pont nem halványodik el. Tehát az elektronágyúk írnak a képernyőre a számítógép utasításának megfelelően, balról jobbra, egy másodperc alatt többször is frissítve a képpontokat. Az első monitorok egyetlen szín árnyalatait tudták megjeleníteni (monokróm): a fekete-fehér mellett a borostyán sárga és a zöld színűek is elterjedtek voltak.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46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A CRT képernyő működési elve, felépítése</a:t>
            </a:r>
          </a:p>
        </p:txBody>
      </p:sp>
      <p:pic>
        <p:nvPicPr>
          <p:cNvPr id="4" name="Picture 3" descr="Monitor működés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17500" y="1447801"/>
            <a:ext cx="6378882" cy="3508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6079" y="2519364"/>
            <a:ext cx="6563641" cy="39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35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417638"/>
            <a:ext cx="5650458" cy="516731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b="1" dirty="0" smtClean="0">
                <a:solidFill>
                  <a:schemeClr val="bg1"/>
                </a:solidFill>
              </a:rPr>
              <a:t>CRT monitorok paraméterei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1" y="1825625"/>
            <a:ext cx="5884332" cy="4351338"/>
          </a:xfrm>
        </p:spPr>
        <p:txBody>
          <a:bodyPr/>
          <a:lstStyle/>
          <a:p>
            <a:r>
              <a:rPr lang="hu-HU" altLang="hu-HU" dirty="0">
                <a:solidFill>
                  <a:schemeClr val="bg1"/>
                </a:solidFill>
              </a:rPr>
              <a:t>Képátló: 9”-21”</a:t>
            </a:r>
          </a:p>
          <a:p>
            <a:r>
              <a:rPr lang="hu-HU" altLang="hu-HU" dirty="0">
                <a:solidFill>
                  <a:schemeClr val="bg1"/>
                </a:solidFill>
              </a:rPr>
              <a:t>Képfrissítési frekvencia: másodpercenként előállított képfrissítések száma pl. 75Hz</a:t>
            </a:r>
          </a:p>
          <a:p>
            <a:r>
              <a:rPr lang="hu-HU" altLang="hu-HU" dirty="0">
                <a:solidFill>
                  <a:schemeClr val="bg1"/>
                </a:solidFill>
              </a:rPr>
              <a:t>Színmélység (egyidejűleg megjelenített színek száma)</a:t>
            </a:r>
          </a:p>
          <a:p>
            <a:r>
              <a:rPr lang="hu-HU" altLang="hu-HU" dirty="0">
                <a:solidFill>
                  <a:schemeClr val="bg1"/>
                </a:solidFill>
              </a:rPr>
              <a:t>Felbontás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97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b="1" dirty="0" smtClean="0">
                <a:solidFill>
                  <a:schemeClr val="bg1"/>
                </a:solidFill>
              </a:rPr>
              <a:t>CRT monitortípusok felbontása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0267" y="1559612"/>
            <a:ext cx="6434665" cy="504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29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7331" y="1290537"/>
            <a:ext cx="6304261" cy="556746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LCD kijelzők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5511800" cy="4351338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Az LCD, az angol </a:t>
            </a:r>
            <a:r>
              <a:rPr lang="hu-HU" i="1" dirty="0" err="1" smtClean="0">
                <a:solidFill>
                  <a:schemeClr val="bg1"/>
                </a:solidFill>
              </a:rPr>
              <a:t>Liquid</a:t>
            </a:r>
            <a:r>
              <a:rPr lang="hu-HU" i="1" dirty="0" smtClean="0">
                <a:solidFill>
                  <a:schemeClr val="bg1"/>
                </a:solidFill>
              </a:rPr>
              <a:t> </a:t>
            </a:r>
            <a:r>
              <a:rPr lang="hu-HU" i="1" dirty="0" err="1" smtClean="0">
                <a:solidFill>
                  <a:schemeClr val="bg1"/>
                </a:solidFill>
              </a:rPr>
              <a:t>Crystal</a:t>
            </a:r>
            <a:r>
              <a:rPr lang="hu-HU" i="1" dirty="0" smtClean="0">
                <a:solidFill>
                  <a:schemeClr val="bg1"/>
                </a:solidFill>
              </a:rPr>
              <a:t> Display (folyadékkristályos kijelző) </a:t>
            </a:r>
            <a:r>
              <a:rPr lang="hu-HU" dirty="0" smtClean="0">
                <a:solidFill>
                  <a:schemeClr val="bg1"/>
                </a:solidFill>
              </a:rPr>
              <a:t>kifejezés rövidítése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 folyadékkristályos kijelzők őse a kvarcórákban fordult elő először.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Folyadékkristállyal már 1911 óta kísérleteznek, működő LCD monitor az 1960-as években készült először.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4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b="1" dirty="0" smtClean="0">
                <a:solidFill>
                  <a:schemeClr val="bg1"/>
                </a:solidFill>
              </a:rPr>
              <a:t>Az LCD monitor működése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dirty="0" smtClean="0">
                <a:solidFill>
                  <a:schemeClr val="bg1"/>
                </a:solidFill>
              </a:rPr>
              <a:t>Az LCD monitor működési elve egyszerű: két, belső felületén mikronméretű árkokkal ellátott átlátszó lap közé folyadékkristályos anyagot helyeznek, amely nyugalmi állapotában igazodik a belső felület által meghatározott irányhoz, így csavart állapotot vesz fel. A kijelző első és hátsó oldalára egy-egy </a:t>
            </a:r>
            <a:r>
              <a:rPr lang="hu-HU" dirty="0" err="1" smtClean="0">
                <a:solidFill>
                  <a:schemeClr val="bg1"/>
                </a:solidFill>
              </a:rPr>
              <a:t>polárszűrőt</a:t>
            </a:r>
            <a:r>
              <a:rPr lang="hu-HU" dirty="0" smtClean="0">
                <a:solidFill>
                  <a:schemeClr val="bg1"/>
                </a:solidFill>
              </a:rPr>
              <a:t> helyeznek, amelyek a fény minden irányú rezgését csak egy meghatározott síkban engedik tovább. A csavart elhelyezkedésű folyadékkristály különleges tulajdonsága, hogy a rá eső fény rezgési síkját elforgatja. Ha hátul megvilágítják a panelt, akkor a hátsó polarizátoron átjutó fényt a folyadékkristály elforgatja (innen ered a Twisted </a:t>
            </a:r>
            <a:r>
              <a:rPr lang="hu-HU" dirty="0" err="1" smtClean="0">
                <a:solidFill>
                  <a:schemeClr val="bg1"/>
                </a:solidFill>
              </a:rPr>
              <a:t>Nematic</a:t>
            </a:r>
            <a:r>
              <a:rPr lang="hu-HU" dirty="0" smtClean="0">
                <a:solidFill>
                  <a:schemeClr val="bg1"/>
                </a:solidFill>
              </a:rPr>
              <a:t>, TN megnevezés), így a fény az első szűrőn átjut, és világos képpontot kapunk. Ha kristályokra feszültséget kapcsolunk, nem forgatják el a fényt, az eredmény pedig fekete képpont. A </a:t>
            </a:r>
            <a:r>
              <a:rPr lang="hu-HU" dirty="0" err="1" smtClean="0">
                <a:solidFill>
                  <a:schemeClr val="bg1"/>
                </a:solidFill>
              </a:rPr>
              <a:t>polárszűrő</a:t>
            </a:r>
            <a:r>
              <a:rPr lang="hu-HU" dirty="0" smtClean="0">
                <a:solidFill>
                  <a:schemeClr val="bg1"/>
                </a:solidFill>
              </a:rPr>
              <a:t> elé már csak egy színszűrőt kell helyezni.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09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1254</Words>
  <Application>Microsoft Office PowerPoint</Application>
  <PresentationFormat>Egyéni</PresentationFormat>
  <Paragraphs>89</Paragraphs>
  <Slides>25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Office-téma</vt:lpstr>
      <vt:lpstr>Megjelenítők</vt:lpstr>
      <vt:lpstr>A számítógépes megjelenítők típusai</vt:lpstr>
      <vt:lpstr>Katódsugárcsöves képernyők</vt:lpstr>
      <vt:lpstr>A CRT képernyő működési elve, felépítése</vt:lpstr>
      <vt:lpstr>A CRT képernyő működési elve, felépítése</vt:lpstr>
      <vt:lpstr>CRT monitorok paraméterei</vt:lpstr>
      <vt:lpstr>CRT monitortípusok felbontása</vt:lpstr>
      <vt:lpstr>LCD kijelzők</vt:lpstr>
      <vt:lpstr>Az LCD monitor működése</vt:lpstr>
      <vt:lpstr>Az LCD monitor működése</vt:lpstr>
      <vt:lpstr>Az LCD monitor működése</vt:lpstr>
      <vt:lpstr>12. dia</vt:lpstr>
      <vt:lpstr>LCD monitor paraméterei</vt:lpstr>
      <vt:lpstr>TFT kijelzők</vt:lpstr>
      <vt:lpstr>PDP kijelzők</vt:lpstr>
      <vt:lpstr>PDP kijelzők működési elve</vt:lpstr>
      <vt:lpstr>Érintőképernyő </vt:lpstr>
      <vt:lpstr>Az érintőképernyő főbb típusai</vt:lpstr>
      <vt:lpstr>Rezisztív érintőképernyő működése</vt:lpstr>
      <vt:lpstr>Rezisztív érintőképernyő</vt:lpstr>
      <vt:lpstr>Optikai érintőképernyő</vt:lpstr>
      <vt:lpstr>Kapacitív érintőképernyő működése</vt:lpstr>
      <vt:lpstr>Kapacitív érintőképernyő</vt:lpstr>
      <vt:lpstr>Egy kis ismétlés</vt:lpstr>
      <vt:lpstr>Források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Megjelenítők</dc:title>
  <dc:creator>user</dc:creator>
  <cp:lastModifiedBy>Vica</cp:lastModifiedBy>
  <cp:revision>39</cp:revision>
  <dcterms:created xsi:type="dcterms:W3CDTF">2016-01-21T19:05:48Z</dcterms:created>
  <dcterms:modified xsi:type="dcterms:W3CDTF">2016-01-30T21:17:06Z</dcterms:modified>
</cp:coreProperties>
</file>