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42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Merevlemez" TargetMode="External"/><Relationship Id="rId2" Type="http://schemas.openxmlformats.org/officeDocument/2006/relationships/hyperlink" Target="https://www.google.sk/search?q=hdd+lemez&amp;biw=1366&amp;bih=623&amp;source=lnms&amp;tbm=isch&amp;sa=X&amp;ved=0ahUKEwiXidTBnpbKAhXC8XIKHcC_DLQQ_AUIBigB#imgrc=WeBlvde-OZzTfM%3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sers.atw.hu/webmesterke/index.php?temakor=hardver&amp;almenu=hattertar&amp;oldal=ht_hdd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5" y="2369714"/>
            <a:ext cx="10075422" cy="1583420"/>
          </a:xfrm>
        </p:spPr>
        <p:txBody>
          <a:bodyPr/>
          <a:lstStyle/>
          <a:p>
            <a:r>
              <a:rPr lang="hu-HU" dirty="0" smtClean="0"/>
              <a:t>A korszerű háttértárak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75690"/>
          </a:xfrm>
        </p:spPr>
        <p:txBody>
          <a:bodyPr/>
          <a:lstStyle/>
          <a:p>
            <a:r>
              <a:rPr lang="hu-HU" dirty="0" smtClean="0"/>
              <a:t>Készítette : répás </a:t>
            </a:r>
            <a:r>
              <a:rPr lang="hu-HU" dirty="0" err="1" smtClean="0"/>
              <a:t>gábor</a:t>
            </a:r>
            <a:r>
              <a:rPr lang="hu-HU" dirty="0" smtClean="0"/>
              <a:t> </a:t>
            </a:r>
            <a:r>
              <a:rPr lang="hu-HU" dirty="0" err="1" smtClean="0"/>
              <a:t>dominik</a:t>
            </a:r>
            <a:r>
              <a:rPr lang="hu-HU" dirty="0" smtClean="0"/>
              <a:t>	</a:t>
            </a:r>
          </a:p>
          <a:p>
            <a:r>
              <a:rPr lang="hu-HU" dirty="0" smtClean="0"/>
              <a:t>Felkészítő tanár : </a:t>
            </a:r>
            <a:r>
              <a:rPr lang="hu-HU" dirty="0" err="1" smtClean="0"/>
              <a:t>Spek</a:t>
            </a:r>
            <a:r>
              <a:rPr lang="hu-HU" dirty="0" smtClean="0"/>
              <a:t> </a:t>
            </a:r>
            <a:r>
              <a:rPr lang="hu-HU" dirty="0" err="1" smtClean="0"/>
              <a:t>krisztina</a:t>
            </a:r>
            <a:endParaRPr lang="hu-HU" dirty="0" smtClean="0"/>
          </a:p>
          <a:p>
            <a:r>
              <a:rPr lang="hu-HU" dirty="0" smtClean="0"/>
              <a:t>Iskola : magyar tannyelvű </a:t>
            </a:r>
            <a:r>
              <a:rPr lang="hu-HU" dirty="0" err="1" smtClean="0"/>
              <a:t>magánSzakközépiskola</a:t>
            </a:r>
            <a:r>
              <a:rPr lang="hu-HU" dirty="0" smtClean="0"/>
              <a:t> , </a:t>
            </a:r>
            <a:r>
              <a:rPr lang="hu-HU" dirty="0" err="1" smtClean="0"/>
              <a:t>gúta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841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b="1" dirty="0"/>
              <a:t>Fejmozgató motor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700012"/>
            <a:ext cx="8946541" cy="4185634"/>
          </a:xfrm>
        </p:spPr>
        <p:txBody>
          <a:bodyPr/>
          <a:lstStyle/>
          <a:p>
            <a:r>
              <a:rPr lang="hu-HU" dirty="0"/>
              <a:t>Feladata a fej precíz mozgatása a megfelelő sávra, valamint a fej sávon tartása a folyamatosan rezgésben lévő lemezfelületen</a:t>
            </a:r>
            <a:r>
              <a:rPr lang="hu-HU" dirty="0" smtClean="0"/>
              <a:t>. A gyors bekapcsoló gombbal való leállítás által nagy esély lehet arra , hogy a motor hirtelen leállásával az olvasó fej lerepül</a:t>
            </a:r>
            <a:r>
              <a:rPr lang="hu-HU" dirty="0"/>
              <a:t> 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r>
              <a:rPr lang="hu-HU" sz="2400" b="1" dirty="0"/>
              <a:t>Tengelymozgató </a:t>
            </a:r>
            <a:r>
              <a:rPr lang="hu-HU" sz="2400" b="1" dirty="0" smtClean="0"/>
              <a:t>motor</a:t>
            </a:r>
          </a:p>
          <a:p>
            <a:r>
              <a:rPr lang="hu-HU" dirty="0"/>
              <a:t>A lemezeket forgató motor közvetlenül kapcsolódik a meghajtandó lemezekhez. A motornak mindenfajta zajtól és vibrációtól mentes hajtást kell biztosítania annak érdekében, hogy a lemezek forgása sima és egyenletes maradjon.</a:t>
            </a:r>
          </a:p>
        </p:txBody>
      </p:sp>
    </p:spTree>
    <p:extLst>
      <p:ext uri="{BB962C8B-B14F-4D97-AF65-F5344CB8AC3E}">
        <p14:creationId xmlns:p14="http://schemas.microsoft.com/office/powerpoint/2010/main" val="42114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b="1" dirty="0"/>
              <a:t>Tengelymozgató motor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03" y="2086924"/>
            <a:ext cx="3809129" cy="332513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11" y="1850839"/>
            <a:ext cx="6350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b="1" dirty="0"/>
              <a:t>HDD </a:t>
            </a:r>
            <a:r>
              <a:rPr lang="hu-HU" sz="3600" b="1" dirty="0" err="1"/>
              <a:t>jumperelése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IDE merevlemezeket </a:t>
            </a:r>
            <a:r>
              <a:rPr lang="hu-HU" dirty="0" err="1"/>
              <a:t>jumperelni</a:t>
            </a:r>
            <a:r>
              <a:rPr lang="hu-HU" dirty="0"/>
              <a:t> kell. A </a:t>
            </a:r>
            <a:r>
              <a:rPr lang="hu-HU" dirty="0" err="1"/>
              <a:t>jumper</a:t>
            </a:r>
            <a:r>
              <a:rPr lang="hu-HU" dirty="0"/>
              <a:t> feladata, hogy bizonyos áramköröket - amelyek több lehetséges elágazással bírnak - változtatni, befolyásolni tudjon.</a:t>
            </a:r>
          </a:p>
          <a:p>
            <a:r>
              <a:rPr lang="hu-HU" dirty="0"/>
              <a:t>A </a:t>
            </a:r>
            <a:r>
              <a:rPr lang="hu-HU" dirty="0" err="1"/>
              <a:t>jumper</a:t>
            </a:r>
            <a:r>
              <a:rPr lang="hu-HU" dirty="0"/>
              <a:t> egy egyszerű rövidre záró fém darabka, amit műanyaggal vontak be. Ennek három állása van:</a:t>
            </a:r>
          </a:p>
          <a:p>
            <a:r>
              <a:rPr lang="hu-HU" dirty="0"/>
              <a:t>MASTER – az ide kötött eszköz lesz az adott kábelen az elsődleges.</a:t>
            </a:r>
            <a:br>
              <a:rPr lang="hu-HU" dirty="0"/>
            </a:br>
            <a:r>
              <a:rPr lang="hu-HU" dirty="0"/>
              <a:t>SLAVE – az ide kötött eszköz csak másodikként létezhet a fürtön, és így kevesebb erőforrást kap az alaplaptól.</a:t>
            </a:r>
            <a:br>
              <a:rPr lang="hu-HU" dirty="0"/>
            </a:br>
            <a:r>
              <a:rPr lang="hu-HU" dirty="0"/>
              <a:t>CABLE SELECT – attól függően értelmezi a kívánt beállítást, hogy melyik kábelvégre kerül a meghajtó.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21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9070" y="391544"/>
            <a:ext cx="8946541" cy="6305469"/>
          </a:xfrm>
        </p:spPr>
        <p:txBody>
          <a:bodyPr/>
          <a:lstStyle/>
          <a:p>
            <a:r>
              <a:rPr lang="hu-HU" dirty="0"/>
              <a:t>A képen látható, hogy egyes merevlemez gyártók többféle módon értelmezik a </a:t>
            </a:r>
            <a:r>
              <a:rPr lang="hu-HU" dirty="0" err="1"/>
              <a:t>jumperelést</a:t>
            </a:r>
            <a:r>
              <a:rPr lang="hu-HU" dirty="0"/>
              <a:t>, ezt a merevlemezeken fel szokták tüntetni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/>
              <a:t>A SATA HDD-ket már nem kell </a:t>
            </a:r>
            <a:r>
              <a:rPr lang="hu-HU" dirty="0" err="1"/>
              <a:t>jumperelni</a:t>
            </a:r>
            <a:r>
              <a:rPr lang="hu-HU" dirty="0"/>
              <a:t>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11" y="1404143"/>
            <a:ext cx="8262257" cy="33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b="1" dirty="0" err="1"/>
              <a:t>HDD-vel</a:t>
            </a:r>
            <a:r>
              <a:rPr lang="hu-HU" sz="3600" b="1" dirty="0"/>
              <a:t> kapcsolatos </a:t>
            </a:r>
            <a:r>
              <a:rPr lang="hu-HU" sz="3200" b="1" dirty="0"/>
              <a:t>fogalmak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6975" y="1468192"/>
            <a:ext cx="10328855" cy="5048518"/>
          </a:xfrm>
        </p:spPr>
        <p:txBody>
          <a:bodyPr>
            <a:normAutofit/>
          </a:bodyPr>
          <a:lstStyle/>
          <a:p>
            <a:r>
              <a:rPr lang="hu-HU" sz="2400" b="1" dirty="0" err="1"/>
              <a:t>Disk</a:t>
            </a:r>
            <a:r>
              <a:rPr lang="hu-HU" sz="2400" b="1" dirty="0"/>
              <a:t> cache</a:t>
            </a:r>
          </a:p>
          <a:p>
            <a:r>
              <a:rPr lang="hu-HU" dirty="0"/>
              <a:t>A merevlemez átviteli sebességének növelése érdekében beépítenek egy </a:t>
            </a:r>
            <a:r>
              <a:rPr lang="hu-HU" dirty="0" err="1"/>
              <a:t>gyorsítótárat</a:t>
            </a:r>
            <a:r>
              <a:rPr lang="hu-HU" dirty="0"/>
              <a:t> (cache-t). A </a:t>
            </a:r>
            <a:r>
              <a:rPr lang="hu-HU" dirty="0" err="1"/>
              <a:t>disk</a:t>
            </a:r>
            <a:r>
              <a:rPr lang="hu-HU" dirty="0"/>
              <a:t> cache egy olyan memóriaterület, ahol a lemezről egyszer már beolvasott adatok tárolódnak. A merevlemez elektronikája a </a:t>
            </a:r>
            <a:r>
              <a:rPr lang="hu-HU" dirty="0" err="1"/>
              <a:t>gyorsítótárba</a:t>
            </a:r>
            <a:r>
              <a:rPr lang="hu-HU" dirty="0"/>
              <a:t> gyűjtögeti a kiírandó adatokat, majd, ha elegendő összegyűlt, egyszerre kiírja a lemezre. Olvasásnál a lemezről többet beolvas, mint amennyire szükség van az adott pillanatban.</a:t>
            </a:r>
          </a:p>
          <a:p>
            <a:r>
              <a:rPr lang="hu-HU" dirty="0"/>
              <a:t>Nem kevésbé fontos szerepe még, hogy a csatolófelület felé, ha szakaszosan is, de állandó sebességgel küldje és fogadja az adatokat.</a:t>
            </a:r>
          </a:p>
          <a:p>
            <a:r>
              <a:rPr lang="hu-HU" dirty="0"/>
              <a:t>A </a:t>
            </a:r>
            <a:r>
              <a:rPr lang="hu-HU" dirty="0" err="1"/>
              <a:t>gyorsítótárnak</a:t>
            </a:r>
            <a:r>
              <a:rPr lang="hu-HU" dirty="0"/>
              <a:t> köszönhetően a HDD elérési ideje lényegesen lecsökken.</a:t>
            </a:r>
          </a:p>
          <a:p>
            <a:r>
              <a:rPr lang="hu-HU" dirty="0"/>
              <a:t>A </a:t>
            </a:r>
            <a:r>
              <a:rPr lang="hu-HU" dirty="0" err="1"/>
              <a:t>gyorsítótár</a:t>
            </a:r>
            <a:r>
              <a:rPr lang="hu-HU" dirty="0"/>
              <a:t> lehetőségeinek kihasználása érdekében a nagyobb adatsűrűségű tárolókhoz nagyobb méretű cache tartozik. Manapság a nagyobb kapacitású HDD-k mellé 32 vagy 64 MB-os </a:t>
            </a:r>
            <a:r>
              <a:rPr lang="hu-HU" dirty="0" err="1"/>
              <a:t>gyorsítótárat</a:t>
            </a:r>
            <a:r>
              <a:rPr lang="hu-HU" dirty="0"/>
              <a:t> szoktak rakni.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46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7554" y="275634"/>
            <a:ext cx="8946541" cy="3072874"/>
          </a:xfrm>
        </p:spPr>
        <p:txBody>
          <a:bodyPr/>
          <a:lstStyle/>
          <a:p>
            <a:r>
              <a:rPr lang="hu-HU" sz="2400" b="1" dirty="0" err="1"/>
              <a:t>Partícionálás</a:t>
            </a:r>
            <a:endParaRPr lang="hu-HU" sz="2400" b="1" dirty="0"/>
          </a:p>
          <a:p>
            <a:r>
              <a:rPr lang="hu-HU" dirty="0"/>
              <a:t>A merevlemezt </a:t>
            </a:r>
            <a:r>
              <a:rPr lang="hu-HU" dirty="0" err="1"/>
              <a:t>partícionálással</a:t>
            </a:r>
            <a:r>
              <a:rPr lang="hu-HU" dirty="0"/>
              <a:t> több logikai meghajtóra oszthatjuk fel. Ezek a partíciók fizikailag egy lemezen vannak, ám az operációs rendszer több meghajtóként érzékeli, és kezeli őket.</a:t>
            </a:r>
          </a:p>
          <a:p>
            <a:r>
              <a:rPr lang="hu-HU" dirty="0"/>
              <a:t>A partíció a merevlemez egy logikailag különálló darabja, melyet az adatok szervezésére használunk.</a:t>
            </a:r>
          </a:p>
          <a:p>
            <a:r>
              <a:rPr lang="hu-HU" dirty="0"/>
              <a:t>A </a:t>
            </a:r>
            <a:r>
              <a:rPr lang="hu-HU" dirty="0" err="1"/>
              <a:t>partícionálás</a:t>
            </a:r>
            <a:r>
              <a:rPr lang="hu-HU" dirty="0"/>
              <a:t> műveletét általában a rendszerprogram telepítése kezdetén szokás végrehajtani.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23" y="3348509"/>
            <a:ext cx="7009760" cy="2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2101" y="262755"/>
            <a:ext cx="8946541" cy="6447138"/>
          </a:xfrm>
        </p:spPr>
        <p:txBody>
          <a:bodyPr/>
          <a:lstStyle/>
          <a:p>
            <a:r>
              <a:rPr lang="hu-HU" sz="2400" b="1" dirty="0" smtClean="0"/>
              <a:t>Formázás/Formattálás</a:t>
            </a:r>
          </a:p>
          <a:p>
            <a:r>
              <a:rPr lang="hu-HU" dirty="0"/>
              <a:t>Ahhoz hogy a mágneslemezen lévő mágneses réteg alkalmas legyen adatok tárolására, létre kell hozni a tároláshoz szükséges rendszert. Ezt formázásnak </a:t>
            </a:r>
            <a:r>
              <a:rPr lang="hu-HU" dirty="0" smtClean="0"/>
              <a:t>nevezzük . Formázáskor </a:t>
            </a:r>
            <a:r>
              <a:rPr lang="hu-HU" dirty="0"/>
              <a:t>jönnek létre a sávok, </a:t>
            </a:r>
            <a:r>
              <a:rPr lang="hu-HU" dirty="0" smtClean="0"/>
              <a:t>szektorok . A </a:t>
            </a:r>
            <a:r>
              <a:rPr lang="hu-HU" dirty="0"/>
              <a:t>felületeken koncentrikus körökként helyezkednek el a sávok (</a:t>
            </a:r>
            <a:r>
              <a:rPr lang="hu-HU" dirty="0" err="1"/>
              <a:t>track</a:t>
            </a:r>
            <a:r>
              <a:rPr lang="hu-HU" dirty="0"/>
              <a:t>). Minden sávot szektorokra (</a:t>
            </a:r>
            <a:r>
              <a:rPr lang="hu-HU" dirty="0" err="1"/>
              <a:t>sector</a:t>
            </a:r>
            <a:r>
              <a:rPr lang="hu-HU" dirty="0"/>
              <a:t>) osztanak, melyek mérete 512 </a:t>
            </a:r>
            <a:r>
              <a:rPr lang="hu-HU" dirty="0" smtClean="0"/>
              <a:t>byte . A </a:t>
            </a:r>
            <a:r>
              <a:rPr lang="hu-HU" dirty="0"/>
              <a:t>szektorok úgy is kialakíthatók, hogy azok fizikai mérete közel azonos legyen, azonban ilyenkor a külső sávok mindig több szektort tartalmaznak, mint a lemez középpontjához közelebb esők.</a:t>
            </a:r>
          </a:p>
          <a:p>
            <a:pPr marL="0" indent="0">
              <a:buNone/>
            </a:pPr>
            <a:r>
              <a:rPr lang="hu-HU" dirty="0" smtClean="0"/>
              <a:t>Azokat </a:t>
            </a:r>
            <a:r>
              <a:rPr lang="hu-HU" dirty="0"/>
              <a:t>a sávokat melyek egymás alatt helyezkednek el, így egy fejállással írhatók/olvashatók, cilindernek (</a:t>
            </a:r>
            <a:r>
              <a:rPr lang="hu-HU" dirty="0" err="1"/>
              <a:t>cylinder</a:t>
            </a:r>
            <a:r>
              <a:rPr lang="hu-HU" dirty="0"/>
              <a:t>) nevezzük.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52" y="4412603"/>
            <a:ext cx="3871837" cy="22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30" y="653210"/>
            <a:ext cx="6350000" cy="3136900"/>
          </a:xfrm>
        </p:spPr>
      </p:pic>
      <p:sp>
        <p:nvSpPr>
          <p:cNvPr id="5" name="Téglalap 4"/>
          <p:cNvSpPr/>
          <p:nvPr/>
        </p:nvSpPr>
        <p:spPr>
          <a:xfrm>
            <a:off x="1944709" y="4262905"/>
            <a:ext cx="8113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Open Sans"/>
              </a:rPr>
              <a:t>Az adatok rögzítésénél és visszaolvasásánál lényegesen nagyobb sebesség érhető el, ha az adott állomány egy cilinderen található, mivel ilyenkor a meghajtóban lévő összes író/olvasó fej egyszerre képes az állomány különböző részeinek kezelésére.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75889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5460" y="425004"/>
            <a:ext cx="9354394" cy="5823396"/>
          </a:xfrm>
        </p:spPr>
        <p:txBody>
          <a:bodyPr>
            <a:normAutofit/>
          </a:bodyPr>
          <a:lstStyle/>
          <a:p>
            <a:r>
              <a:rPr lang="hu-HU" dirty="0"/>
              <a:t>A könnyebbség kedvéért a winchester 3-4 szektort együtt szokott kezelni, ezek a szektorcsoportok a klaszterek (</a:t>
            </a:r>
            <a:r>
              <a:rPr lang="hu-HU" dirty="0" err="1"/>
              <a:t>cluster</a:t>
            </a:r>
            <a:r>
              <a:rPr lang="hu-HU" dirty="0"/>
              <a:t>). A </a:t>
            </a:r>
            <a:r>
              <a:rPr lang="hu-HU" dirty="0" err="1"/>
              <a:t>cluster</a:t>
            </a:r>
            <a:r>
              <a:rPr lang="hu-HU" dirty="0"/>
              <a:t> mérete a mai winchestereknél 4-64 KB közötti. A klaszterek mérete függ a fájlrendszertől és a partíció méretétől is.</a:t>
            </a:r>
          </a:p>
          <a:p>
            <a:r>
              <a:rPr lang="hu-HU" dirty="0"/>
              <a:t>A formattálást egy bizonyos partícióra hajtjuk végre. Formattáláskor az adott partíción lévő fájlok törlődnek.</a:t>
            </a:r>
          </a:p>
          <a:p>
            <a:r>
              <a:rPr lang="hu-HU" dirty="0"/>
              <a:t>Az alacsony szintű formázás (</a:t>
            </a:r>
            <a:r>
              <a:rPr lang="hu-HU" dirty="0" err="1"/>
              <a:t>Low</a:t>
            </a:r>
            <a:r>
              <a:rPr lang="hu-HU" dirty="0"/>
              <a:t> </a:t>
            </a:r>
            <a:r>
              <a:rPr lang="hu-HU" dirty="0" err="1"/>
              <a:t>Level</a:t>
            </a:r>
            <a:r>
              <a:rPr lang="hu-HU" dirty="0"/>
              <a:t> </a:t>
            </a:r>
            <a:r>
              <a:rPr lang="hu-HU" dirty="0" err="1"/>
              <a:t>Formatting</a:t>
            </a:r>
            <a:r>
              <a:rPr lang="hu-HU" dirty="0"/>
              <a:t>) a gyártás során történik.</a:t>
            </a:r>
          </a:p>
          <a:p>
            <a:r>
              <a:rPr lang="hu-HU" dirty="0"/>
              <a:t>A magas szintű formázás (</a:t>
            </a: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Level</a:t>
            </a:r>
            <a:r>
              <a:rPr lang="hu-HU" dirty="0"/>
              <a:t> </a:t>
            </a:r>
            <a:r>
              <a:rPr lang="hu-HU" dirty="0" err="1"/>
              <a:t>Formatting</a:t>
            </a:r>
            <a:r>
              <a:rPr lang="hu-HU" dirty="0"/>
              <a:t>) során a már előre kialakított adatszerkezetre kerülnek felírásra olyan információk, amelyek az adott fájlrendszerhez szükségesek. Ezek az adatok jellemzően alkalmasak arra, hogy tárolják a partíción található állományok tartalomjegyzékét, a szabad lemezterület nagyságának számításához szükséges információkat, az esetlegesen meghibásodott szektorok adatait.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5452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6975" y="695461"/>
            <a:ext cx="9354394" cy="4868214"/>
          </a:xfrm>
        </p:spPr>
        <p:txBody>
          <a:bodyPr/>
          <a:lstStyle/>
          <a:p>
            <a:r>
              <a:rPr lang="hu-HU" sz="2400" b="1" dirty="0"/>
              <a:t>Fájlrendszer</a:t>
            </a:r>
          </a:p>
          <a:p>
            <a:r>
              <a:rPr lang="hu-HU" dirty="0"/>
              <a:t>Ahhoz, hogy fájlokat tároljunk egy merevlemezen, a PC-nek fájlrendszerre van szüksége, amely megadja a fájl nevét, helyét.</a:t>
            </a:r>
          </a:p>
          <a:p>
            <a:r>
              <a:rPr lang="hu-HU" dirty="0"/>
              <a:t>Minden partíciónak megvan a saját katalógusa, az állomány kiosztási tábla (File </a:t>
            </a:r>
            <a:r>
              <a:rPr lang="hu-HU" dirty="0" err="1"/>
              <a:t>Allocation</a:t>
            </a:r>
            <a:r>
              <a:rPr lang="hu-HU" dirty="0"/>
              <a:t> </a:t>
            </a:r>
            <a:r>
              <a:rPr lang="hu-HU" dirty="0" err="1"/>
              <a:t>Table</a:t>
            </a:r>
            <a:r>
              <a:rPr lang="hu-HU" dirty="0"/>
              <a:t> – FAT).</a:t>
            </a:r>
          </a:p>
          <a:p>
            <a:r>
              <a:rPr lang="hu-HU" dirty="0"/>
              <a:t>FAT16 – DOS;</a:t>
            </a:r>
            <a:br>
              <a:rPr lang="hu-HU" dirty="0"/>
            </a:br>
            <a:r>
              <a:rPr lang="hu-HU" dirty="0"/>
              <a:t>FAT32 – Win95, Win98;</a:t>
            </a:r>
            <a:br>
              <a:rPr lang="hu-HU" dirty="0"/>
            </a:br>
            <a:r>
              <a:rPr lang="hu-HU" dirty="0"/>
              <a:t>NTFS (New </a:t>
            </a:r>
            <a:r>
              <a:rPr lang="hu-HU" dirty="0" err="1"/>
              <a:t>Technology</a:t>
            </a:r>
            <a:r>
              <a:rPr lang="hu-HU" dirty="0"/>
              <a:t> File System) - Windows NT, 2000, XP, Server2003, Vista, 7.</a:t>
            </a:r>
          </a:p>
          <a:p>
            <a:r>
              <a:rPr lang="hu-HU" dirty="0"/>
              <a:t>Unix és Linux operációs rendszerek ettől eltérő fájlrendszereket használnak.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696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b="1" dirty="0" smtClean="0"/>
              <a:t>A </a:t>
            </a:r>
            <a:r>
              <a:rPr lang="hu-HU" sz="3600" b="1" dirty="0" smtClean="0"/>
              <a:t>háttértárak</a:t>
            </a:r>
            <a:r>
              <a:rPr lang="hu-HU" sz="4000" b="1" dirty="0" smtClean="0"/>
              <a:t> fejlődése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 Eleinte még az informatikai fájlok kis méretűek voltak , nem kellet nagy hely tárolásukra . De az informatika nagyon gyorsan fejlődik ezért szükség volt nagyobb tároló egységekre és mértékegységekre . A leg első tárolók közé tartozik például a FLOPILEMEZ aminek kapacitása elég kicsi volt még . </a:t>
            </a:r>
          </a:p>
          <a:p>
            <a:r>
              <a:rPr lang="hu-HU" dirty="0" smtClean="0"/>
              <a:t>A kor </a:t>
            </a:r>
            <a:r>
              <a:rPr lang="hu-HU" dirty="0" err="1" smtClean="0"/>
              <a:t>haladtával</a:t>
            </a:r>
            <a:r>
              <a:rPr lang="hu-HU" dirty="0" smtClean="0"/>
              <a:t> a pár </a:t>
            </a:r>
            <a:r>
              <a:rPr lang="hu-HU" dirty="0" err="1" smtClean="0"/>
              <a:t>kilobite-től</a:t>
            </a:r>
            <a:r>
              <a:rPr lang="hu-HU" dirty="0" smtClean="0"/>
              <a:t> (</a:t>
            </a:r>
            <a:r>
              <a:rPr lang="hu-HU" dirty="0" err="1" smtClean="0"/>
              <a:t>Kb</a:t>
            </a:r>
            <a:r>
              <a:rPr lang="hu-HU" dirty="0" smtClean="0"/>
              <a:t>) eljutottunk már a terra és a </a:t>
            </a:r>
            <a:r>
              <a:rPr lang="hu-HU" dirty="0" err="1" smtClean="0"/>
              <a:t>peta</a:t>
            </a:r>
            <a:r>
              <a:rPr lang="hu-HU" dirty="0"/>
              <a:t> </a:t>
            </a:r>
            <a:r>
              <a:rPr lang="hu-HU" dirty="0" smtClean="0"/>
              <a:t>bájtokig , amik most a legnagyobbak. </a:t>
            </a:r>
          </a:p>
          <a:p>
            <a:r>
              <a:rPr lang="hu-HU" dirty="0"/>
              <a:t> </a:t>
            </a:r>
            <a:r>
              <a:rPr lang="hu-HU" dirty="0" smtClean="0"/>
              <a:t>Különféle háttértárakat fejlesztettek ki , melyek </a:t>
            </a:r>
            <a:r>
              <a:rPr lang="hu-HU" dirty="0" err="1" smtClean="0"/>
              <a:t>számmtalan</a:t>
            </a:r>
            <a:r>
              <a:rPr lang="hu-HU" dirty="0" smtClean="0"/>
              <a:t> féle technikával készültek és működnek . Párat be is mutatok .</a:t>
            </a:r>
          </a:p>
        </p:txBody>
      </p:sp>
    </p:spTree>
    <p:extLst>
      <p:ext uri="{BB962C8B-B14F-4D97-AF65-F5344CB8AC3E}">
        <p14:creationId xmlns:p14="http://schemas.microsoft.com/office/powerpoint/2010/main" val="383337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06343" y="1022608"/>
            <a:ext cx="8946541" cy="4195481"/>
          </a:xfrm>
        </p:spPr>
        <p:txBody>
          <a:bodyPr/>
          <a:lstStyle/>
          <a:p>
            <a:r>
              <a:rPr lang="hu-HU" sz="2400" b="1" dirty="0" smtClean="0"/>
              <a:t>Töredezettség</a:t>
            </a:r>
          </a:p>
          <a:p>
            <a:r>
              <a:rPr lang="hu-HU" dirty="0"/>
              <a:t>A HDD-n lévő fájlok egy idő után logikailag töredezetté válnak. Ennek oka az, hogy a merevlemez nem tud egy szektornál kisebb egységet címezni, így amikor ír egy fájlt, és az nem tölti be teljesen a szektort, kihasználatlan hely keletkezik.</a:t>
            </a:r>
          </a:p>
          <a:p>
            <a:r>
              <a:rPr lang="hu-HU" dirty="0"/>
              <a:t>A merevlemezen sorban fájlok találhatók, amelyek közül előbb-utóbb törlünk néhányat. A vezérlő mindig az első szabad szektorba ír, vagyis egy idő után a file-ok csak úgy tudnak felíródni a lemezre, hogy több részre széttöredeznek, hiszen a korábban letörölt file-ok helyén keletkező szabad hely nem mindig passzol az oda írandó új fájlhoz.</a:t>
            </a:r>
          </a:p>
          <a:p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01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9222" y="983971"/>
            <a:ext cx="8946541" cy="5481223"/>
          </a:xfrm>
        </p:spPr>
        <p:txBody>
          <a:bodyPr/>
          <a:lstStyle/>
          <a:p>
            <a:r>
              <a:rPr lang="hu-HU" dirty="0"/>
              <a:t>A széttöredezett fájlrendszer olvasásakor a fejnek folyamatosan mozognia kell, így az adatátviteli sebesség lecsökken.</a:t>
            </a:r>
          </a:p>
          <a:p>
            <a:r>
              <a:rPr lang="hu-HU" dirty="0"/>
              <a:t>Töredezettség mentesítő programmal a széttöredezett fájlokat egymást követő szektorokba lehet rendezi, így lecsökken a fej mozgatásának ideje, és ezáltal megnő az olvasási és írási sebesség.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38" y="2979784"/>
            <a:ext cx="7529708" cy="309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Hibrid merevlemezek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922879"/>
          </a:xfrm>
        </p:spPr>
        <p:txBody>
          <a:bodyPr/>
          <a:lstStyle/>
          <a:p>
            <a:r>
              <a:rPr lang="hu-HU" dirty="0"/>
              <a:t>A tisztán </a:t>
            </a:r>
            <a:r>
              <a:rPr lang="hu-HU" dirty="0" err="1"/>
              <a:t>flashmemória-alapú</a:t>
            </a:r>
            <a:r>
              <a:rPr lang="hu-HU" dirty="0"/>
              <a:t> </a:t>
            </a:r>
            <a:r>
              <a:rPr lang="hu-HU" dirty="0" err="1"/>
              <a:t>SSD-k</a:t>
            </a:r>
            <a:r>
              <a:rPr lang="hu-HU" dirty="0"/>
              <a:t> ára nagyon magas, ezért a hibrid merevlemezek léphetnek a hagyományos háttértárak helyére, mely költséghatékony módon kombinálja a régi és az új technológiákat.</a:t>
            </a:r>
          </a:p>
          <a:p>
            <a:r>
              <a:rPr lang="hu-HU" dirty="0"/>
              <a:t>A hagyományos asztali gépekbe és egyéb, kevésbé kritikus eszközökbe egy olyan megoldás kerülhet, amely a régi és az új technológia elegye. Ennek alapja továbbra is a hagyományos, mozgó alkatrészes HDD, ám ezt felszerelik egy extra NAND </a:t>
            </a:r>
            <a:r>
              <a:rPr lang="hu-HU" dirty="0" err="1"/>
              <a:t>flash</a:t>
            </a:r>
            <a:r>
              <a:rPr lang="hu-HU" dirty="0"/>
              <a:t> réteggel, amely egyfajta </a:t>
            </a:r>
            <a:r>
              <a:rPr lang="hu-HU" dirty="0" err="1"/>
              <a:t>gyorsítótárként</a:t>
            </a:r>
            <a:r>
              <a:rPr lang="hu-HU" dirty="0"/>
              <a:t> funkcionál.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27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2732" y="386366"/>
            <a:ext cx="9277121" cy="5862033"/>
          </a:xfrm>
        </p:spPr>
        <p:txBody>
          <a:bodyPr/>
          <a:lstStyle/>
          <a:p>
            <a:r>
              <a:rPr lang="hu-HU" dirty="0"/>
              <a:t>A gyakran használt adatok, a folyamatos mentések ezt a felületet használják, így a közvetlen adatelérési sebesség gyorsulhat, a hagyományos merevlemezen pedig minden egyéb, ritkábban használt fájl marad.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merevlemezekben már eddig is alkalmaztak </a:t>
            </a:r>
            <a:r>
              <a:rPr lang="hu-HU" dirty="0" err="1"/>
              <a:t>gyorsítótárakat</a:t>
            </a:r>
            <a:r>
              <a:rPr lang="hu-HU" dirty="0"/>
              <a:t>, ám a közeljövőben ezek mérete megnövekedhet, és ezzel a hibrid háttértárak a hagyományosakhoz képest gyorsabbá válhatnak.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79" y="3080398"/>
            <a:ext cx="4469243" cy="30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25660" y="774690"/>
            <a:ext cx="9404723" cy="1400530"/>
          </a:xfrm>
        </p:spPr>
        <p:txBody>
          <a:bodyPr/>
          <a:lstStyle/>
          <a:p>
            <a:r>
              <a:rPr lang="hu-HU" sz="3200" b="1" dirty="0"/>
              <a:t>SSD – </a:t>
            </a:r>
            <a:r>
              <a:rPr lang="hu-HU" sz="3200" b="1" dirty="0" err="1"/>
              <a:t>Solid</a:t>
            </a:r>
            <a:r>
              <a:rPr lang="hu-HU" sz="3200" b="1" dirty="0"/>
              <a:t> </a:t>
            </a:r>
            <a:r>
              <a:rPr lang="hu-HU" sz="3200" b="1" dirty="0" err="1"/>
              <a:t>State</a:t>
            </a:r>
            <a:r>
              <a:rPr lang="hu-HU" sz="3200" b="1" dirty="0"/>
              <a:t> Drive (szilárdtest-meghajtó)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1" y="1853248"/>
            <a:ext cx="5560508" cy="4225986"/>
          </a:xfrm>
        </p:spPr>
      </p:pic>
    </p:spTree>
    <p:extLst>
      <p:ext uri="{BB962C8B-B14F-4D97-AF65-F5344CB8AC3E}">
        <p14:creationId xmlns:p14="http://schemas.microsoft.com/office/powerpoint/2010/main" val="5174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5612" y="643944"/>
            <a:ext cx="9264242" cy="5604455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Az SSD egy olyan, mozgó alkatrészek nélküli adattároló eszköz, ami félvezetős memóriában tárolja az adatokat, és azokat hosszú ideig megőrzi. A merevlemezekhez hasonlóan SATA vagy egyéb (SCSI, </a:t>
            </a:r>
            <a:r>
              <a:rPr lang="hu-HU" dirty="0" err="1"/>
              <a:t>PCIe</a:t>
            </a:r>
            <a:r>
              <a:rPr lang="hu-HU" dirty="0"/>
              <a:t>, USB, PATA) csatlakozófelülettel csatlakozik. A HDD-khez hasonlóan blokkos adatelérést biztosít.</a:t>
            </a:r>
          </a:p>
          <a:p>
            <a:r>
              <a:rPr lang="hu-HU" dirty="0"/>
              <a:t>A mozgó alkatrészek hiánya miatt kevésbé sérülékeny, mint a hagyományos merevlemez, csendesebb (ha nincs külön hűtőventillátor felszerelve), nincsenek a mechanikából adódó késleltetések, az adathozzáférés egyenletesen gyors.</a:t>
            </a:r>
          </a:p>
          <a:p>
            <a:r>
              <a:rPr lang="hu-HU" dirty="0"/>
              <a:t>Mérete a mostanában használatos winchesterek méretével megegyező. Csatlakozása a winchesterek, és egyéb manapság beépíthető eszközök csatlakozásával kompatibilis.</a:t>
            </a:r>
          </a:p>
          <a:p>
            <a:r>
              <a:rPr lang="hu-HU" dirty="0"/>
              <a:t>Az SSD meghajtók élettartama meglehetősen magas és megbízhatóságuk is kiváló. Kapacitásuk 32‑512 GB közötti. (Bár már létezik 1 </a:t>
            </a:r>
            <a:r>
              <a:rPr lang="hu-HU" dirty="0" err="1"/>
              <a:t>TB-os</a:t>
            </a:r>
            <a:r>
              <a:rPr lang="hu-HU" dirty="0"/>
              <a:t> is.) Olvasási sebesség: 200‑550 MB/s. Írási sebesség: 110‑510 MB/s. Várható élettartam: 1 millió üzemóra két meghibásodás között.</a:t>
            </a:r>
          </a:p>
          <a:p>
            <a:r>
              <a:rPr lang="hu-HU" dirty="0"/>
              <a:t>Teljes mértékben alkalmasnak tűnnek a jövőben leváltani a mágneses elven működő winchestereket. Egyelőre alacsony kapacitásuk és magas áruk miatt még nem elterjedtek!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6281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b="1" i="1" dirty="0"/>
              <a:t>SSD vs. HDD</a:t>
            </a:r>
            <a:endParaRPr lang="hu-HU" sz="4000" b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538986"/>
              </p:ext>
            </p:extLst>
          </p:nvPr>
        </p:nvGraphicFramePr>
        <p:xfrm>
          <a:off x="540912" y="1275005"/>
          <a:ext cx="10509162" cy="52545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03054"/>
                <a:gridCol w="3503054"/>
                <a:gridCol w="3503054"/>
              </a:tblGrid>
              <a:tr h="52545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SSD</a:t>
                      </a:r>
                      <a:endParaRPr lang="hu-HU" sz="1800" i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800" b="1" i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HDD</a:t>
                      </a:r>
                      <a:endParaRPr lang="hu-HU" sz="1800" i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2545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Felpörgési idő</a:t>
                      </a:r>
                      <a:endParaRPr lang="hu-HU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Nincs</a:t>
                      </a:r>
                      <a:endParaRPr lang="hu-HU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Van</a:t>
                      </a:r>
                      <a:endParaRPr lang="hu-HU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2545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Mozgó alkatrész</a:t>
                      </a:r>
                      <a:endParaRPr lang="hu-HU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Nincs</a:t>
                      </a:r>
                      <a:endParaRPr lang="hu-HU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Van</a:t>
                      </a:r>
                      <a:endParaRPr lang="hu-HU" sz="11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2545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Olvasási várakozási idő</a:t>
                      </a:r>
                      <a:endParaRPr lang="hu-HU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 </a:t>
                      </a:r>
                      <a:r>
                        <a:rPr lang="hu-HU" sz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μs</a:t>
                      </a:r>
                      <a:endParaRPr lang="hu-HU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 ms</a:t>
                      </a:r>
                      <a:endParaRPr lang="hu-HU" sz="11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2545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Írási várakozási idő</a:t>
                      </a:r>
                      <a:endParaRPr lang="hu-HU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μs</a:t>
                      </a:r>
                      <a:endParaRPr lang="hu-HU" sz="11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 ms</a:t>
                      </a:r>
                      <a:endParaRPr lang="hu-HU" sz="11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2545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Olvasási sebesség</a:t>
                      </a:r>
                      <a:endParaRPr lang="hu-HU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 MB/sec</a:t>
                      </a:r>
                      <a:endParaRPr lang="hu-HU" sz="11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MB/sec</a:t>
                      </a:r>
                      <a:endParaRPr lang="hu-HU" sz="11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2545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Írási sebesség</a:t>
                      </a:r>
                      <a:endParaRPr lang="hu-HU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MB/sec</a:t>
                      </a:r>
                      <a:endParaRPr lang="hu-HU" sz="11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 MB/sec</a:t>
                      </a:r>
                      <a:endParaRPr lang="hu-HU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2545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Áramfelvétel</a:t>
                      </a:r>
                      <a:endParaRPr lang="hu-HU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Alacsony</a:t>
                      </a:r>
                      <a:endParaRPr lang="hu-HU" sz="11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Magas</a:t>
                      </a:r>
                      <a:endParaRPr lang="hu-HU" sz="11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2545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Tárolókapacitás</a:t>
                      </a:r>
                      <a:endParaRPr lang="hu-HU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TB</a:t>
                      </a:r>
                      <a:endParaRPr lang="hu-HU" sz="11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TB</a:t>
                      </a:r>
                      <a:endParaRPr lang="hu-HU" sz="11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2545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</a:t>
                      </a:r>
                      <a:endParaRPr lang="hu-HU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Magas</a:t>
                      </a:r>
                      <a:endParaRPr lang="hu-HU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Alacsony</a:t>
                      </a:r>
                      <a:endParaRPr lang="hu-HU" sz="11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98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5460" y="2279560"/>
            <a:ext cx="10612190" cy="1879634"/>
          </a:xfrm>
        </p:spPr>
        <p:txBody>
          <a:bodyPr/>
          <a:lstStyle/>
          <a:p>
            <a:r>
              <a:rPr lang="hu-HU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Köszönöm a figyelmet </a:t>
            </a:r>
            <a:r>
              <a:rPr lang="hu-HU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hu-HU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https://www.google.sk/search?q=hdd+lemez&amp;biw=1366&amp;bih=623&amp;source=lnms&amp;tbm=isch&amp;sa=X&amp;ved=0ahUKEwiXidTBnpbKAhXC8XIKHcC_DLQQ_AUIBigB#imgrc=WeBlvde-OZzTfM%3A</a:t>
            </a:r>
            <a:endParaRPr lang="hu-HU" dirty="0"/>
          </a:p>
          <a:p>
            <a:r>
              <a:rPr lang="hu-HU" dirty="0">
                <a:hlinkClick r:id="rId3"/>
              </a:rPr>
              <a:t>https://hu.wikipedia.org/wiki/Merevlemez</a:t>
            </a:r>
            <a:endParaRPr lang="hu-HU" dirty="0"/>
          </a:p>
          <a:p>
            <a:r>
              <a:rPr lang="hu-HU" dirty="0">
                <a:hlinkClick r:id="rId4"/>
              </a:rPr>
              <a:t>http://</a:t>
            </a:r>
            <a:r>
              <a:rPr lang="hu-HU" dirty="0" smtClean="0">
                <a:hlinkClick r:id="rId4"/>
              </a:rPr>
              <a:t>users.atw.hu/webmesterke/index.php?temakor=hardver&amp;almenu=hattertar&amp;oldal=ht_hdd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63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2715275" cy="938200"/>
          </a:xfrm>
        </p:spPr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Miben különbözik a flopi és a merevlemez ?</a:t>
            </a:r>
          </a:p>
          <a:p>
            <a:r>
              <a:rPr lang="hu-HU" dirty="0" smtClean="0"/>
              <a:t>Méretben , tárhelyben , működési elvben , több lemez van a merevlemezben.</a:t>
            </a:r>
          </a:p>
          <a:p>
            <a:r>
              <a:rPr lang="hu-HU" dirty="0" smtClean="0"/>
              <a:t>Mekkora a kapacitása az SSD – </a:t>
            </a:r>
            <a:r>
              <a:rPr lang="hu-HU" dirty="0" err="1" smtClean="0"/>
              <a:t>nek</a:t>
            </a:r>
            <a:r>
              <a:rPr lang="hu-HU" dirty="0" smtClean="0"/>
              <a:t> ??</a:t>
            </a:r>
          </a:p>
          <a:p>
            <a:r>
              <a:rPr lang="hu-HU" dirty="0" smtClean="0"/>
              <a:t>32-512 GB.</a:t>
            </a:r>
          </a:p>
          <a:p>
            <a:r>
              <a:rPr lang="hu-HU" dirty="0" smtClean="0"/>
              <a:t> Mit jelent , mi a funkciója a merevlemez időtartamának?</a:t>
            </a:r>
          </a:p>
          <a:p>
            <a:r>
              <a:rPr lang="hu-HU" dirty="0" smtClean="0"/>
              <a:t>Mutatja , hogy mennyi órát bír ki a merevlemez és hogy óránként mennyi lemez meg tönkre.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58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b="1" dirty="0" smtClean="0"/>
              <a:t>Merevlemez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1537765"/>
            <a:ext cx="8946541" cy="1334226"/>
          </a:xfrm>
        </p:spPr>
        <p:txBody>
          <a:bodyPr/>
          <a:lstStyle/>
          <a:p>
            <a:r>
              <a:rPr lang="hu-HU" dirty="0"/>
              <a:t>Háttértárak az információ hosszú távú tárolására </a:t>
            </a:r>
            <a:r>
              <a:rPr lang="hu-HU" dirty="0" smtClean="0"/>
              <a:t>szolgálnak</a:t>
            </a:r>
            <a:r>
              <a:rPr lang="hu-HU" dirty="0"/>
              <a:t> </a:t>
            </a:r>
            <a:r>
              <a:rPr lang="hu-HU" dirty="0" smtClean="0"/>
              <a:t>, és erre a hosszú távú tárolásra az egyik legjobb a merevlemez vagy a külső merevlemez . A merevlemeznek van szinte a legnagyobb kapacitása a tárolásra.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119505"/>
            <a:ext cx="5619750" cy="31432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42" y="3021976"/>
            <a:ext cx="3240779" cy="32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8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b="1" dirty="0" smtClean="0"/>
              <a:t>Belső</a:t>
            </a:r>
            <a:r>
              <a:rPr lang="hu-HU" sz="3600" dirty="0" smtClean="0"/>
              <a:t> </a:t>
            </a:r>
            <a:r>
              <a:rPr lang="hu-HU" sz="3600" b="1" dirty="0" smtClean="0"/>
              <a:t>merevlemez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506828"/>
            <a:ext cx="8946541" cy="4790941"/>
          </a:xfrm>
        </p:spPr>
        <p:txBody>
          <a:bodyPr/>
          <a:lstStyle/>
          <a:p>
            <a:r>
              <a:rPr lang="hu-HU" dirty="0" smtClean="0"/>
              <a:t>Belső merevlemez (angolul </a:t>
            </a:r>
            <a:r>
              <a:rPr lang="hu-HU" dirty="0" err="1" smtClean="0"/>
              <a:t>hard</a:t>
            </a:r>
            <a:r>
              <a:rPr lang="hu-HU" dirty="0" smtClean="0"/>
              <a:t> </a:t>
            </a:r>
            <a:r>
              <a:rPr lang="hu-HU" dirty="0" err="1" smtClean="0"/>
              <a:t>disk</a:t>
            </a:r>
            <a:r>
              <a:rPr lang="hu-HU" dirty="0" smtClean="0"/>
              <a:t> drive – rövidítése  </a:t>
            </a:r>
            <a:r>
              <a:rPr lang="hu-HU" dirty="0" err="1" smtClean="0"/>
              <a:t>hdd</a:t>
            </a:r>
            <a:r>
              <a:rPr lang="hu-HU" dirty="0" smtClean="0"/>
              <a:t>). A merevlemezeknek van megadott időtartamuk ami azt jelenti , hogy az adott időig megbízhatóak . Ez az időtartam 300 000 -1 000 </a:t>
            </a:r>
            <a:r>
              <a:rPr lang="hu-HU" dirty="0" err="1" smtClean="0"/>
              <a:t>000</a:t>
            </a:r>
            <a:r>
              <a:rPr lang="hu-HU" dirty="0" smtClean="0"/>
              <a:t>  óráig tart . Ha például a gyártó 500 000 órát „jósol” akkor az azt jelenti . Hogy az 500 000 lemezből óránként elromlik 1 lemez.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18" y="3580328"/>
            <a:ext cx="4030897" cy="29171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93" y="3580328"/>
            <a:ext cx="4623486" cy="30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b="1" dirty="0"/>
              <a:t>Tárolókapacitás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481070"/>
            <a:ext cx="8946541" cy="4767329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Ez </a:t>
            </a:r>
            <a:r>
              <a:rPr lang="hu-HU" dirty="0"/>
              <a:t>jellemzi a winchestert abból a szempontból, hogy mennyi adat fér rá: kezdetekben csak pár megabájt volt, manapság már 40 GB – 8 TB között mozog</a:t>
            </a:r>
            <a:r>
              <a:rPr lang="hu-HU" dirty="0" smtClean="0"/>
              <a:t>.</a:t>
            </a:r>
          </a:p>
          <a:p>
            <a:r>
              <a:rPr lang="hu-HU" sz="2400" b="1" dirty="0"/>
              <a:t>Írási és olvasási sebesség</a:t>
            </a:r>
          </a:p>
          <a:p>
            <a:r>
              <a:rPr lang="hu-HU" dirty="0"/>
              <a:t>Az írási és olvasási sebességet nagyban befolyásolja a lemezek forgási sebessége. A lemezek állandóan forognak, forgási sebességüket </a:t>
            </a:r>
            <a:r>
              <a:rPr lang="hu-HU" dirty="0" err="1"/>
              <a:t>rpm-ben</a:t>
            </a:r>
            <a:r>
              <a:rPr lang="hu-HU" dirty="0"/>
              <a:t> adják meg (</a:t>
            </a:r>
            <a:r>
              <a:rPr lang="hu-HU" dirty="0" err="1"/>
              <a:t>Revolutions</a:t>
            </a:r>
            <a:r>
              <a:rPr lang="hu-HU" dirty="0"/>
              <a:t> Per Minute - „fordulat per perc”). Jellemzően 5.400, 7.200, SCSI csatlakozás esetén 10.000 vagy 15.000 fordulat/perc (</a:t>
            </a:r>
            <a:r>
              <a:rPr lang="hu-HU" dirty="0" err="1"/>
              <a:t>rpm</a:t>
            </a:r>
            <a:r>
              <a:rPr lang="hu-HU" dirty="0"/>
              <a:t>).</a:t>
            </a:r>
          </a:p>
          <a:p>
            <a:r>
              <a:rPr lang="hu-HU" dirty="0"/>
              <a:t>Egy mai HDD olvasási sebessége 300 MB/sec, írási sebessége 150 MB/sec körüli.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5853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948" y="1120462"/>
            <a:ext cx="9238423" cy="4353059"/>
          </a:xfrm>
        </p:spPr>
        <p:txBody>
          <a:bodyPr/>
          <a:lstStyle/>
          <a:p>
            <a:r>
              <a:rPr lang="hu-HU" sz="2400" b="1" dirty="0"/>
              <a:t>Hozzáférési idő</a:t>
            </a:r>
          </a:p>
          <a:p>
            <a:r>
              <a:rPr lang="hu-HU" dirty="0"/>
              <a:t>Azt az időt jelenti, amíg a meghajtó író/olvasó fejét egy megadott szektor fölé mozgatja, és abból az adatokat beolvassa. A </a:t>
            </a:r>
            <a:r>
              <a:rPr lang="hu-HU" dirty="0" err="1"/>
              <a:t>gyorsítótárnak</a:t>
            </a:r>
            <a:r>
              <a:rPr lang="hu-HU" dirty="0"/>
              <a:t> köszönhetően a HDD elérési ideje lényegesen lecsökkent. Manapság 8,9 </a:t>
            </a:r>
            <a:r>
              <a:rPr lang="hu-HU" dirty="0" err="1"/>
              <a:t>ms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sz="2400" b="1" dirty="0" smtClean="0"/>
              <a:t>Átviteli sebesség</a:t>
            </a:r>
          </a:p>
          <a:p>
            <a:r>
              <a:rPr lang="hu-HU" dirty="0"/>
              <a:t>Az időegység alatt átvitt bitek száma. A merevlemezes meghajtók teljesítményének legfontosabb jellemzője. Minél több szektor található az adott sávon, azonos fordulatszám esetén annál nagyobb lesz a meghajtó adatátviteli sebessége. Ez a mai HDD-knél 16,6-133 MB/s.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749510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HDD részei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3" y="1738649"/>
            <a:ext cx="7973549" cy="4465188"/>
          </a:xfrm>
        </p:spPr>
      </p:pic>
    </p:spTree>
    <p:extLst>
      <p:ext uri="{BB962C8B-B14F-4D97-AF65-F5344CB8AC3E}">
        <p14:creationId xmlns:p14="http://schemas.microsoft.com/office/powerpoint/2010/main" val="397903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b="1" dirty="0"/>
              <a:t>Mágneslemezek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969843"/>
          </a:xfrm>
        </p:spPr>
        <p:txBody>
          <a:bodyPr/>
          <a:lstStyle/>
          <a:p>
            <a:r>
              <a:rPr lang="hu-HU" dirty="0"/>
              <a:t>Az újabb mágnesezhető korongok üvegből vagy üveg és kerámia keverékéből készülnek. Az üveg alapú lemezek merevebbek, kevésbé érzékenyek a szélsőséges hőmérsékletekre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r>
              <a:rPr lang="hu-HU" dirty="0"/>
              <a:t>A merevebb anyagszerkezet lehetővé teszi a vékonyabb lemezek alkalmazását, amiből adott magasságú házba több építhető, ez pedig a kapacitás jelentős növekedését vagy a meghajtó méretének csökkentését teszi lehetővé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r>
              <a:rPr lang="hu-HU" dirty="0"/>
              <a:t>A típust a tükörre emlékeztető felületéről ismerhetjük meg.</a:t>
            </a:r>
          </a:p>
        </p:txBody>
      </p:sp>
    </p:spTree>
    <p:extLst>
      <p:ext uri="{BB962C8B-B14F-4D97-AF65-F5344CB8AC3E}">
        <p14:creationId xmlns:p14="http://schemas.microsoft.com/office/powerpoint/2010/main" val="3346284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b="1" dirty="0"/>
              <a:t>Író/olvasó fejek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566045"/>
          </a:xfrm>
        </p:spPr>
        <p:txBody>
          <a:bodyPr/>
          <a:lstStyle/>
          <a:p>
            <a:r>
              <a:rPr lang="hu-HU" dirty="0"/>
              <a:t>A merevlemezekben általában minden hordozófelülethez egy-egy író/olvasó fej tartozik. A lemezek és a fejek között egy igen vékony légrés képződik, aminek nagysága döntően befolyásolja a maximális adatsűrűséget. Ez a távolság napjainkban 10 nm körüli.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4" y="3953814"/>
            <a:ext cx="3239142" cy="24387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22" y="3953814"/>
            <a:ext cx="3319617" cy="24387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15" y="3963239"/>
            <a:ext cx="3856048" cy="242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36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295</TotalTime>
  <Words>1686</Words>
  <Application>Microsoft Office PowerPoint</Application>
  <PresentationFormat>Vlastná</PresentationFormat>
  <Paragraphs>133</Paragraphs>
  <Slides>29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0" baseType="lpstr">
      <vt:lpstr>Ion</vt:lpstr>
      <vt:lpstr>A korszerű háttértárak</vt:lpstr>
      <vt:lpstr>A háttértárak fejlődése</vt:lpstr>
      <vt:lpstr>Merevlemez</vt:lpstr>
      <vt:lpstr>Belső merevlemez</vt:lpstr>
      <vt:lpstr>Tárolókapacitás </vt:lpstr>
      <vt:lpstr>Prezentácia programu PowerPoint</vt:lpstr>
      <vt:lpstr>HDD részei</vt:lpstr>
      <vt:lpstr>Mágneslemezek </vt:lpstr>
      <vt:lpstr>Író/olvasó fejek </vt:lpstr>
      <vt:lpstr>Fejmozgató motor </vt:lpstr>
      <vt:lpstr>Tengelymozgató motor </vt:lpstr>
      <vt:lpstr>HDD jumperelése </vt:lpstr>
      <vt:lpstr>Prezentácia programu PowerPoint</vt:lpstr>
      <vt:lpstr>HDD-vel kapcsolatos fogalmak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Hibrid merevlemezek </vt:lpstr>
      <vt:lpstr>Prezentácia programu PowerPoint</vt:lpstr>
      <vt:lpstr>SSD – Solid State Drive (szilárdtest-meghajtó) </vt:lpstr>
      <vt:lpstr>Prezentácia programu PowerPoint</vt:lpstr>
      <vt:lpstr>SSD vs. HDD</vt:lpstr>
      <vt:lpstr>Köszönöm a figyelmet </vt:lpstr>
      <vt:lpstr>Források</vt:lpstr>
      <vt:lpstr>Kérdések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korszerű háttértárak</dc:title>
  <dc:creator>Dávid</dc:creator>
  <cp:lastModifiedBy>Schola</cp:lastModifiedBy>
  <cp:revision>28</cp:revision>
  <dcterms:created xsi:type="dcterms:W3CDTF">2016-01-05T20:46:27Z</dcterms:created>
  <dcterms:modified xsi:type="dcterms:W3CDTF">2016-01-31T20:50:20Z</dcterms:modified>
</cp:coreProperties>
</file>