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5" r:id="rId3"/>
    <p:sldId id="276" r:id="rId4"/>
    <p:sldId id="257" r:id="rId5"/>
    <p:sldId id="261" r:id="rId6"/>
    <p:sldId id="262" r:id="rId7"/>
    <p:sldId id="260" r:id="rId8"/>
    <p:sldId id="263" r:id="rId9"/>
    <p:sldId id="264" r:id="rId10"/>
    <p:sldId id="266" r:id="rId11"/>
    <p:sldId id="265" r:id="rId12"/>
    <p:sldId id="267" r:id="rId13"/>
    <p:sldId id="268" r:id="rId14"/>
    <p:sldId id="277" r:id="rId15"/>
    <p:sldId id="269" r:id="rId16"/>
    <p:sldId id="270" r:id="rId17"/>
    <p:sldId id="271" r:id="rId18"/>
    <p:sldId id="279" r:id="rId19"/>
    <p:sldId id="278" r:id="rId20"/>
    <p:sldId id="273" r:id="rId21"/>
    <p:sldId id="280" r:id="rId22"/>
    <p:sldId id="281" r:id="rId23"/>
    <p:sldId id="274" r:id="rId24"/>
    <p:sldId id="282" r:id="rId25"/>
    <p:sldId id="283" r:id="rId26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5" autoAdjust="0"/>
    <p:restoredTop sz="94660"/>
  </p:normalViewPr>
  <p:slideViewPr>
    <p:cSldViewPr snapToGrid="0">
      <p:cViewPr>
        <p:scale>
          <a:sx n="60" d="100"/>
          <a:sy n="60" d="100"/>
        </p:scale>
        <p:origin x="91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0C3-03B6-4169-9AF0-B671D5DE1BB6}" type="datetimeFigureOut">
              <a:rPr lang="ro-RO" smtClean="0"/>
              <a:t>27.01.2016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F6AC-0BB3-4264-A7A1-5656D5D1F0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45026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0C3-03B6-4169-9AF0-B671D5DE1BB6}" type="datetimeFigureOut">
              <a:rPr lang="ro-RO" smtClean="0"/>
              <a:t>27.01.2016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F6AC-0BB3-4264-A7A1-5656D5D1F0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7204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0C3-03B6-4169-9AF0-B671D5DE1BB6}" type="datetimeFigureOut">
              <a:rPr lang="ro-RO" smtClean="0"/>
              <a:t>27.01.2016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F6AC-0BB3-4264-A7A1-5656D5D1F0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562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0C3-03B6-4169-9AF0-B671D5DE1BB6}" type="datetimeFigureOut">
              <a:rPr lang="ro-RO" smtClean="0"/>
              <a:t>27.01.2016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F6AC-0BB3-4264-A7A1-5656D5D1F0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0502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0C3-03B6-4169-9AF0-B671D5DE1BB6}" type="datetimeFigureOut">
              <a:rPr lang="ro-RO" smtClean="0"/>
              <a:t>27.01.2016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F6AC-0BB3-4264-A7A1-5656D5D1F0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8587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0C3-03B6-4169-9AF0-B671D5DE1BB6}" type="datetimeFigureOut">
              <a:rPr lang="ro-RO" smtClean="0"/>
              <a:t>27.01.2016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F6AC-0BB3-4264-A7A1-5656D5D1F0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8356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0C3-03B6-4169-9AF0-B671D5DE1BB6}" type="datetimeFigureOut">
              <a:rPr lang="ro-RO" smtClean="0"/>
              <a:t>27.01.2016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F6AC-0BB3-4264-A7A1-5656D5D1F0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24114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0C3-03B6-4169-9AF0-B671D5DE1BB6}" type="datetimeFigureOut">
              <a:rPr lang="ro-RO" smtClean="0"/>
              <a:t>27.01.2016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F6AC-0BB3-4264-A7A1-5656D5D1F0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60742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0C3-03B6-4169-9AF0-B671D5DE1BB6}" type="datetimeFigureOut">
              <a:rPr lang="ro-RO" smtClean="0"/>
              <a:t>27.01.2016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F6AC-0BB3-4264-A7A1-5656D5D1F0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0517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0C3-03B6-4169-9AF0-B671D5DE1BB6}" type="datetimeFigureOut">
              <a:rPr lang="ro-RO" smtClean="0"/>
              <a:t>27.01.2016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240F6AC-0BB3-4264-A7A1-5656D5D1F0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1362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0C3-03B6-4169-9AF0-B671D5DE1BB6}" type="datetimeFigureOut">
              <a:rPr lang="ro-RO" smtClean="0"/>
              <a:t>27.01.2016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F6AC-0BB3-4264-A7A1-5656D5D1F0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20651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0C3-03B6-4169-9AF0-B671D5DE1BB6}" type="datetimeFigureOut">
              <a:rPr lang="ro-RO" smtClean="0"/>
              <a:t>27.01.2016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F6AC-0BB3-4264-A7A1-5656D5D1F0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9727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0C3-03B6-4169-9AF0-B671D5DE1BB6}" type="datetimeFigureOut">
              <a:rPr lang="ro-RO" smtClean="0"/>
              <a:t>27.01.2016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F6AC-0BB3-4264-A7A1-5656D5D1F0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261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0C3-03B6-4169-9AF0-B671D5DE1BB6}" type="datetimeFigureOut">
              <a:rPr lang="ro-RO" smtClean="0"/>
              <a:t>27.01.2016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F6AC-0BB3-4264-A7A1-5656D5D1F0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1636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0C3-03B6-4169-9AF0-B671D5DE1BB6}" type="datetimeFigureOut">
              <a:rPr lang="ro-RO" smtClean="0"/>
              <a:t>27.01.2016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F6AC-0BB3-4264-A7A1-5656D5D1F0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9624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0C3-03B6-4169-9AF0-B671D5DE1BB6}" type="datetimeFigureOut">
              <a:rPr lang="ro-RO" smtClean="0"/>
              <a:t>27.01.2016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F6AC-0BB3-4264-A7A1-5656D5D1F0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0049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DB0C3-03B6-4169-9AF0-B671D5DE1BB6}" type="datetimeFigureOut">
              <a:rPr lang="ro-RO" smtClean="0"/>
              <a:t>27.01.2016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0F6AC-0BB3-4264-A7A1-5656D5D1F0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0795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0DB0C3-03B6-4169-9AF0-B671D5DE1BB6}" type="datetimeFigureOut">
              <a:rPr lang="ro-RO" smtClean="0"/>
              <a:t>27.01.2016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40F6AC-0BB3-4264-A7A1-5656D5D1F0BC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7141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hyperlink" Target="https://hu.wikipedia.org/wiki/Cach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hu.wikipedia.org/wiki/Bin%C3%A1ris_prefixum#A_hat.C3.A1lyos_el.C5.91.C3.ADr.C3.A1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hu.wikipedia.org/wiki/Pendriv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emf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7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png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991932" y="927279"/>
            <a:ext cx="8967988" cy="1493949"/>
          </a:xfrm>
        </p:spPr>
        <p:txBody>
          <a:bodyPr>
            <a:normAutofit/>
          </a:bodyPr>
          <a:lstStyle/>
          <a:p>
            <a:pPr algn="ctr"/>
            <a:r>
              <a:rPr lang="ro-RO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</a:rPr>
              <a:t>Korszer</a:t>
            </a:r>
            <a:r>
              <a:rPr lang="hu-H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</a:rPr>
              <a:t>ű háttértárolók</a:t>
            </a:r>
            <a:endParaRPr lang="ro-RO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rient1-Extended" panose="00000400000000000000" pitchFamily="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984124" y="3602038"/>
            <a:ext cx="5975796" cy="2734368"/>
          </a:xfrm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rgbClr val="92D050"/>
                </a:solidFill>
                <a:latin typeface="+mj-lt"/>
                <a:ea typeface="Aero Matics Stencil" panose="020B0603060101010101" pitchFamily="34" charset="-128"/>
              </a:rPr>
              <a:t>Nagy Norbert</a:t>
            </a:r>
          </a:p>
          <a:p>
            <a:r>
              <a:rPr lang="hu-HU" sz="1800" dirty="0" smtClean="0">
                <a:solidFill>
                  <a:srgbClr val="92D050"/>
                </a:solidFill>
                <a:latin typeface="+mj-lt"/>
                <a:ea typeface="Aero Matics Stencil" panose="020B0603060101010101" pitchFamily="34" charset="-128"/>
              </a:rPr>
              <a:t>Felkészítő tanár : Vértesi Mária</a:t>
            </a:r>
          </a:p>
          <a:p>
            <a:r>
              <a:rPr lang="hu-HU" sz="1800" dirty="0" smtClean="0">
                <a:solidFill>
                  <a:srgbClr val="92D050"/>
                </a:solidFill>
                <a:latin typeface="+mj-lt"/>
                <a:ea typeface="Aero Matics Stencil" panose="020B0603060101010101" pitchFamily="34" charset="-128"/>
              </a:rPr>
              <a:t>Iskola: Tamási Áron Mezőgazdasági és Ipari </a:t>
            </a:r>
            <a:r>
              <a:rPr lang="hu-HU" sz="1800" dirty="0" err="1" smtClean="0">
                <a:solidFill>
                  <a:srgbClr val="92D050"/>
                </a:solidFill>
                <a:latin typeface="+mj-lt"/>
                <a:ea typeface="Aero Matics Stencil" panose="020B0603060101010101" pitchFamily="34" charset="-128"/>
              </a:rPr>
              <a:t>Liceum</a:t>
            </a:r>
            <a:endParaRPr lang="ro-RO" sz="1800" dirty="0" smtClean="0">
              <a:solidFill>
                <a:srgbClr val="92D050"/>
              </a:solidFill>
              <a:latin typeface="+mj-lt"/>
              <a:ea typeface="Aero Matics Stencil" panose="020B0603060101010101" pitchFamily="34" charset="-128"/>
            </a:endParaRPr>
          </a:p>
          <a:p>
            <a:r>
              <a:rPr lang="hu-HU" sz="1800" dirty="0" smtClean="0">
                <a:solidFill>
                  <a:srgbClr val="92D050"/>
                </a:solidFill>
                <a:latin typeface="+mj-lt"/>
                <a:ea typeface="Aero Matics Stencil" panose="020B0603060101010101" pitchFamily="34" charset="-128"/>
              </a:rPr>
              <a:t>Cím: Bors, 197/A, Bihar megye, Románia</a:t>
            </a:r>
            <a:r>
              <a:rPr lang="hu-HU" dirty="0" smtClean="0">
                <a:solidFill>
                  <a:srgbClr val="92D050"/>
                </a:solidFill>
                <a:latin typeface="+mj-lt"/>
                <a:ea typeface="Aero Matics Stencil" panose="020B0603060101010101" pitchFamily="34" charset="-128"/>
              </a:rPr>
              <a:t>.</a:t>
            </a:r>
            <a:endParaRPr lang="hu-HU" sz="3600" dirty="0" smtClean="0">
              <a:solidFill>
                <a:srgbClr val="92D050"/>
              </a:solidFill>
              <a:latin typeface="+mj-lt"/>
              <a:ea typeface="Aero Matics Stencil" panose="020B0603060101010101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287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572687" y="1795917"/>
            <a:ext cx="9071612" cy="2952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A merevlemez lehet belső vagy külső(hordozható)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 </a:t>
            </a:r>
            <a:r>
              <a:rPr lang="hu-HU" sz="23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mobilrack</a:t>
            </a: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egy olyan megoldás, amellyel a </a:t>
            </a: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merevlemez könnyen kihúzható a gépből, és átvihető másikba, és sebességbeli csökkenés sincs. Ez notebookoknál nem alkalmazható.</a:t>
            </a: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hu-HU" sz="23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16939" y="2755363"/>
            <a:ext cx="1335711" cy="88712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" y="1888343"/>
            <a:ext cx="1367859" cy="1025894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92040" y="1105706"/>
            <a:ext cx="1185511" cy="102355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61" y="3468943"/>
            <a:ext cx="1613671" cy="114570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1" y="4187584"/>
            <a:ext cx="1309030" cy="98177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27361" y="4551887"/>
            <a:ext cx="1335711" cy="88712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6" y="3684867"/>
            <a:ext cx="1367859" cy="102589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102462" y="2902230"/>
            <a:ext cx="1185511" cy="102355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39" y="5265467"/>
            <a:ext cx="1613671" cy="114570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10763484" y="2512352"/>
            <a:ext cx="1335711" cy="88712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19" y="1645332"/>
            <a:ext cx="1367859" cy="1025894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10838585" y="862695"/>
            <a:ext cx="1185511" cy="1023556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884" y="3225932"/>
            <a:ext cx="1613671" cy="1145706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24" y="3944573"/>
            <a:ext cx="1309030" cy="981772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10773906" y="4308876"/>
            <a:ext cx="1335711" cy="887126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41" y="3441856"/>
            <a:ext cx="1367859" cy="1025894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10694171" y="5560231"/>
            <a:ext cx="1185511" cy="1023556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306" y="5022456"/>
            <a:ext cx="1613671" cy="1145706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382" y="5818541"/>
            <a:ext cx="1309030" cy="981772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943677" y="5765498"/>
            <a:ext cx="1185511" cy="1023556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1681251" y="5860920"/>
            <a:ext cx="1335711" cy="887126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064" y="5890713"/>
            <a:ext cx="1309030" cy="981772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3528742" y="5700893"/>
            <a:ext cx="1185511" cy="1023556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67" y="5818541"/>
            <a:ext cx="1367859" cy="1025894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871" y="5890713"/>
            <a:ext cx="1613671" cy="1145706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6853225" y="5778858"/>
            <a:ext cx="1335711" cy="887126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8011455" y="5699501"/>
            <a:ext cx="1185511" cy="1023556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8698049" y="5795290"/>
            <a:ext cx="1335711" cy="887126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" y="226617"/>
            <a:ext cx="1309030" cy="981772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50" y="-16394"/>
            <a:ext cx="1309030" cy="981772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1300689" y="128466"/>
            <a:ext cx="1185511" cy="1023556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00" y="72260"/>
            <a:ext cx="1367859" cy="1025894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3323087" y="48512"/>
            <a:ext cx="1335711" cy="887126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183" y="40154"/>
            <a:ext cx="1309030" cy="981772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4935273" y="178078"/>
            <a:ext cx="1185511" cy="1023556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28" y="72260"/>
            <a:ext cx="1367859" cy="1025894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202" y="106707"/>
            <a:ext cx="1613671" cy="1145706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7307618" y="168649"/>
            <a:ext cx="1335711" cy="887126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126" y="417511"/>
            <a:ext cx="1309030" cy="981772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8471678" y="211349"/>
            <a:ext cx="1185511" cy="1023556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143" y="113089"/>
            <a:ext cx="1367859" cy="1025894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10056983" y="265170"/>
            <a:ext cx="1335711" cy="88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52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543467" y="32886"/>
            <a:ext cx="10406129" cy="5765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hu-HU" sz="28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Írási és olvasási </a:t>
            </a:r>
            <a:r>
              <a:rPr lang="hu-HU" sz="2800" b="1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sebessÉg</a:t>
            </a:r>
            <a:r>
              <a:rPr lang="hu-HU" sz="28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Ezt nagyban befolyásolja a lemez forgási sebessége, amely jellemzően </a:t>
            </a:r>
            <a:r>
              <a:rPr lang="hu-HU" sz="2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5400</a:t>
            </a:r>
            <a:r>
              <a:rPr lang="hu-HU" sz="2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7200</a:t>
            </a:r>
            <a:r>
              <a:rPr lang="hu-HU" sz="2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10 000 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vagy </a:t>
            </a:r>
            <a:r>
              <a:rPr lang="hu-HU" sz="2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15 000 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fordulat/perc (</a:t>
            </a:r>
            <a:r>
              <a:rPr lang="hu-HU" sz="20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rpm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A merevlemez átviteli sebességének növelésének érdekében beépítenek egy gyorsító tárat (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  <a:hlinkClick r:id="rId2" tooltip="Cache"/>
              </a:rPr>
              <a:t>cache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-t).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Mivel általában szekvenciális írásról és olvasásról van szó, a merevlemez elektronikája a 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gyorsító tárba 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gyűjtögeti a kiírandó adatokat, majd ha elegendő összegyűlt, egyszerre kiírja a lemezre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Olvasásnál a lemezről többet beolvas, mint amennyire szükség van az adott pillanatban, arra a statisztikai tényre építve, hogy </a:t>
            </a:r>
            <a:r>
              <a:rPr lang="hu-HU" sz="20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u-HU" sz="20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úgyis kérni fogjuk az utána lévő adatokat</a:t>
            </a:r>
            <a:r>
              <a:rPr lang="hu-HU" sz="20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(előreolvasás). </a:t>
            </a:r>
            <a:endParaRPr lang="hu-HU" sz="20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84108"/>
            <a:ext cx="1309030" cy="98177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546" y="5741097"/>
            <a:ext cx="1309030" cy="98177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1099106" y="6107408"/>
            <a:ext cx="888723" cy="76731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372" y="5956462"/>
            <a:ext cx="1253350" cy="94001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3262287" y="5966970"/>
            <a:ext cx="1335711" cy="88712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40" y="5966002"/>
            <a:ext cx="1309030" cy="98177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4908153" y="5824883"/>
            <a:ext cx="1185511" cy="102355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43" y="5875153"/>
            <a:ext cx="1367859" cy="1025894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314" y="5853615"/>
            <a:ext cx="1613671" cy="114570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6731055" y="5939963"/>
            <a:ext cx="1335711" cy="88712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253" y="5876228"/>
            <a:ext cx="1309030" cy="981772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8397232" y="5805427"/>
            <a:ext cx="1185511" cy="1023556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54" y="5939455"/>
            <a:ext cx="1367859" cy="1025894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285" y="5855153"/>
            <a:ext cx="1613671" cy="1145706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10770100" y="5778357"/>
            <a:ext cx="1335711" cy="88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2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596394" y="185498"/>
            <a:ext cx="5205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Memóriakártya</a:t>
            </a:r>
            <a:endParaRPr lang="hu-HU" sz="5400" b="0" cap="none" spc="0" dirty="0">
              <a:ln w="0"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Orient1-Extended" panose="00000400000000000000" pitchFamily="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736">
            <a:off x="3299903" y="3197715"/>
            <a:ext cx="2279509" cy="16806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430" y="4525482"/>
            <a:ext cx="1532586" cy="153258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6691">
            <a:off x="5184974" y="3739958"/>
            <a:ext cx="1887823" cy="209758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043" y="3771349"/>
            <a:ext cx="1957231" cy="200536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736">
            <a:off x="1482015" y="1685155"/>
            <a:ext cx="2279509" cy="168069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42" y="3012922"/>
            <a:ext cx="1532586" cy="153258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6691">
            <a:off x="3367086" y="2227398"/>
            <a:ext cx="1887823" cy="209758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155" y="2258789"/>
            <a:ext cx="1957231" cy="200536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736">
            <a:off x="5480671" y="2841286"/>
            <a:ext cx="2518802" cy="185712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466" y="4115803"/>
            <a:ext cx="1693470" cy="1693470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6691">
            <a:off x="7382188" y="3343457"/>
            <a:ext cx="2085999" cy="231777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079" y="3312041"/>
            <a:ext cx="2162692" cy="2215873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736">
            <a:off x="7661439" y="2484857"/>
            <a:ext cx="2518802" cy="185712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234" y="3759374"/>
            <a:ext cx="1693470" cy="1693470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6691">
            <a:off x="9562956" y="2987028"/>
            <a:ext cx="2085999" cy="2317776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47" y="2955612"/>
            <a:ext cx="2162692" cy="22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96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120436" y="1882066"/>
            <a:ext cx="10253787" cy="38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3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A memóriakártya </a:t>
            </a:r>
            <a:r>
              <a:rPr lang="hu-HU" sz="23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hordozható </a:t>
            </a: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digitális tárolóeszköz, amelynek alakja kártyaszerű. </a:t>
            </a:r>
            <a:endParaRPr lang="hu-HU" sz="23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3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Főbb </a:t>
            </a: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tulajdonságai: hordozhatóság, energia nélküli adatmegmaradás, kis méret, többszöri írhatóság. </a:t>
            </a:r>
            <a:endParaRPr lang="hu-HU" sz="23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3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Leggyakoribb </a:t>
            </a: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felhasználása: </a:t>
            </a:r>
            <a:r>
              <a:rPr lang="hu-HU" sz="23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digitális fényképezőgépek, táblagépek, </a:t>
            </a:r>
            <a:r>
              <a:rPr lang="hu-HU" sz="23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telefonok, okos telefonok</a:t>
            </a:r>
            <a:r>
              <a:rPr lang="hu-HU" sz="23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, kamerák, MP3 lejátszók, </a:t>
            </a:r>
            <a:r>
              <a:rPr lang="hu-HU" sz="23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videojáték-konzolok</a:t>
            </a:r>
            <a:r>
              <a:rPr lang="hu-HU" sz="23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, adatgyűjtők</a:t>
            </a:r>
            <a:r>
              <a:rPr lang="hu-HU" sz="23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065" y="4773381"/>
            <a:ext cx="1139755" cy="8403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066" y="3633626"/>
            <a:ext cx="1139755" cy="84034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067" y="2493871"/>
            <a:ext cx="1139755" cy="84034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068" y="1354116"/>
            <a:ext cx="1139755" cy="84034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069" y="231251"/>
            <a:ext cx="1139755" cy="84034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068" y="5868228"/>
            <a:ext cx="1139755" cy="84034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90" y="93987"/>
            <a:ext cx="1139755" cy="84034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977" y="93987"/>
            <a:ext cx="1139755" cy="84034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64" y="67174"/>
            <a:ext cx="1139755" cy="840347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96" y="93988"/>
            <a:ext cx="1139755" cy="840347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3" y="81546"/>
            <a:ext cx="1139755" cy="84034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09" y="80581"/>
            <a:ext cx="1139755" cy="840347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971" y="67174"/>
            <a:ext cx="1139755" cy="840347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03" y="93988"/>
            <a:ext cx="1139755" cy="840347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16" y="80581"/>
            <a:ext cx="1139755" cy="840347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09225" y="4773381"/>
            <a:ext cx="1139755" cy="840347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09224" y="3633626"/>
            <a:ext cx="1139755" cy="840347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09223" y="2493871"/>
            <a:ext cx="1139755" cy="840347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09222" y="1354116"/>
            <a:ext cx="1139755" cy="840347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09221" y="231251"/>
            <a:ext cx="1139755" cy="840347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09222" y="5868228"/>
            <a:ext cx="1139755" cy="840347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19643" y="6017932"/>
            <a:ext cx="1139755" cy="840347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03430" y="6017932"/>
            <a:ext cx="1139755" cy="840347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87217" y="5991119"/>
            <a:ext cx="1139755" cy="840347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36649" y="6017933"/>
            <a:ext cx="1139755" cy="840347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0436" y="6005491"/>
            <a:ext cx="1139755" cy="840347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42062" y="6004526"/>
            <a:ext cx="1139755" cy="840347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86424" y="5991119"/>
            <a:ext cx="1139755" cy="840347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35856" y="6017933"/>
            <a:ext cx="1139755" cy="840347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41269" y="6004526"/>
            <a:ext cx="1139755" cy="840347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2260191" y="946776"/>
            <a:ext cx="8428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5400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  <a:cs typeface="MV Boli" panose="02000500030200090000" pitchFamily="2" charset="0"/>
              </a:rPr>
              <a:t>F</a:t>
            </a:r>
            <a:r>
              <a:rPr lang="hu-HU" sz="5400" i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  <a:cs typeface="MV Boli" panose="02000500030200090000" pitchFamily="2" charset="0"/>
              </a:rPr>
              <a:t>ő</a:t>
            </a:r>
            <a:r>
              <a:rPr lang="hu-HU" sz="5400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  <a:cs typeface="MV Boli" panose="02000500030200090000" pitchFamily="2" charset="0"/>
              </a:rPr>
              <a:t>bb tulajdonságai</a:t>
            </a:r>
            <a:endParaRPr lang="ro-RO" sz="5400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Orient1-Extended" panose="0000040000000000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387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20436" y="1313642"/>
            <a:ext cx="9989672" cy="4284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3 fontos jellemzője van: </a:t>
            </a:r>
            <a:r>
              <a:rPr lang="hu-HU" sz="23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típus, tárolókapacitás és írási/olvasási </a:t>
            </a:r>
            <a:r>
              <a:rPr lang="hu-HU" sz="23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sebesség</a:t>
            </a:r>
            <a:endParaRPr lang="hu-HU" sz="23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3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 </a:t>
            </a: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memóriakártyák sebességét nem közvetlenül </a:t>
            </a:r>
            <a:r>
              <a:rPr lang="hu-HU" sz="23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kB/</a:t>
            </a:r>
            <a:r>
              <a:rPr lang="hu-HU" sz="2300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s</a:t>
            </a:r>
            <a:r>
              <a:rPr lang="hu-HU" sz="23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-ban</a:t>
            </a: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adják meg, hanem a </a:t>
            </a:r>
            <a:r>
              <a:rPr lang="hu-HU" sz="23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CD</a:t>
            </a: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-k olvasási sebességéhez mérik. 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Például: </a:t>
            </a:r>
            <a:r>
              <a:rPr lang="hu-HU" sz="23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SD</a:t>
            </a: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hu-HU" sz="23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card</a:t>
            </a: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hu-HU" sz="23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50x</a:t>
            </a: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= </a:t>
            </a:r>
            <a:r>
              <a:rPr lang="hu-HU" sz="23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ca</a:t>
            </a: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. </a:t>
            </a:r>
            <a:r>
              <a:rPr lang="hu-HU" sz="23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7,5 MB/s</a:t>
            </a: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 Az egyszeres sebesség </a:t>
            </a:r>
            <a:r>
              <a:rPr lang="hu-HU" sz="23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150 kB/s</a:t>
            </a: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A sebességnek ez a megadási módja a CD-égetésből terjedt át más eszközökre.</a:t>
            </a: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A </a:t>
            </a:r>
            <a:r>
              <a:rPr lang="hu-HU" sz="2300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High</a:t>
            </a:r>
            <a:r>
              <a:rPr lang="hu-HU" sz="23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hu-HU" sz="2300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Speed</a:t>
            </a:r>
            <a:r>
              <a:rPr lang="hu-HU" sz="23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 </a:t>
            </a: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vagy a </a:t>
            </a:r>
            <a:r>
              <a:rPr lang="hu-HU" sz="2300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</a:rPr>
              <a:t>HyperSpeed</a:t>
            </a: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kifejezések mögött nincs szabvány, ami megmondja, hogy milyen gyorsnak is kell lenniük.</a:t>
            </a:r>
            <a:endParaRPr lang="ro-RO" sz="23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065" y="4773381"/>
            <a:ext cx="1139755" cy="84034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066" y="3633626"/>
            <a:ext cx="1139755" cy="84034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067" y="2493871"/>
            <a:ext cx="1139755" cy="84034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068" y="1354116"/>
            <a:ext cx="1139755" cy="84034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069" y="231251"/>
            <a:ext cx="1139755" cy="84034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068" y="5868228"/>
            <a:ext cx="1139755" cy="84034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90" y="93987"/>
            <a:ext cx="1139755" cy="84034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977" y="93987"/>
            <a:ext cx="1139755" cy="84034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64" y="67174"/>
            <a:ext cx="1139755" cy="84034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96" y="93988"/>
            <a:ext cx="1139755" cy="84034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3" y="81546"/>
            <a:ext cx="1139755" cy="84034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09" y="80581"/>
            <a:ext cx="1139755" cy="840347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03" y="93988"/>
            <a:ext cx="1139755" cy="840347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19643" y="6017932"/>
            <a:ext cx="1139755" cy="84034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03430" y="6017932"/>
            <a:ext cx="1139755" cy="840347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87217" y="5991119"/>
            <a:ext cx="1139755" cy="840347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36649" y="6017933"/>
            <a:ext cx="1139755" cy="840347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0436" y="6005491"/>
            <a:ext cx="1139755" cy="840347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42062" y="6004526"/>
            <a:ext cx="1139755" cy="840347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35856" y="6017933"/>
            <a:ext cx="1139755" cy="840347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971" y="67174"/>
            <a:ext cx="1139755" cy="840347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16" y="80581"/>
            <a:ext cx="1139755" cy="840347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09225" y="4773381"/>
            <a:ext cx="1139755" cy="840347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09224" y="3633626"/>
            <a:ext cx="1139755" cy="840347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09223" y="2493871"/>
            <a:ext cx="1139755" cy="840347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09222" y="1354116"/>
            <a:ext cx="1139755" cy="840347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09221" y="231251"/>
            <a:ext cx="1139755" cy="840347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09222" y="5868228"/>
            <a:ext cx="1139755" cy="840347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86424" y="5991119"/>
            <a:ext cx="1139755" cy="840347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41269" y="6004526"/>
            <a:ext cx="1139755" cy="8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7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098583" y="2188076"/>
            <a:ext cx="10160342" cy="1628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hu-HU" sz="23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Csatolófelület: ezen keresztül történik az adatátvitel, több fajta létezik: </a:t>
            </a:r>
            <a:r>
              <a:rPr lang="hu-HU" sz="23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ATA(PATA), SATA (</a:t>
            </a:r>
            <a:r>
              <a:rPr lang="hu-HU" sz="2300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SATA</a:t>
            </a:r>
            <a:r>
              <a:rPr lang="hu-HU" sz="23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I, SATA II, SATA III), SCSI, SAS (</a:t>
            </a:r>
            <a:r>
              <a:rPr lang="hu-HU" sz="2300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Serial</a:t>
            </a:r>
            <a:r>
              <a:rPr lang="hu-HU" sz="23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300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Attached</a:t>
            </a:r>
            <a:r>
              <a:rPr lang="hu-HU" sz="23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SCSI), FC (</a:t>
            </a:r>
            <a:r>
              <a:rPr lang="hu-HU" sz="2300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Fiber</a:t>
            </a:r>
            <a:r>
              <a:rPr lang="hu-HU" sz="2300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300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  <a:r>
              <a:rPr lang="hu-HU" sz="2300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   </a:t>
            </a:r>
            <a:r>
              <a:rPr lang="hu-HU" sz="2300" i="1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kep</a:t>
            </a:r>
            <a:endParaRPr lang="hu-HU" sz="2300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065" y="4773381"/>
            <a:ext cx="1139755" cy="84034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066" y="3633626"/>
            <a:ext cx="1139755" cy="84034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067" y="2493871"/>
            <a:ext cx="1139755" cy="84034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068" y="1354116"/>
            <a:ext cx="1139755" cy="84034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069" y="231251"/>
            <a:ext cx="1139755" cy="84034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068" y="5868228"/>
            <a:ext cx="1139755" cy="84034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190" y="93987"/>
            <a:ext cx="1139755" cy="84034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977" y="93987"/>
            <a:ext cx="1139755" cy="840347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64" y="67174"/>
            <a:ext cx="1139755" cy="840347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196" y="93988"/>
            <a:ext cx="1139755" cy="840347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83" y="81546"/>
            <a:ext cx="1139755" cy="840347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09" y="80581"/>
            <a:ext cx="1139755" cy="840347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971" y="67174"/>
            <a:ext cx="1139755" cy="840347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03" y="93988"/>
            <a:ext cx="1139755" cy="840347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816" y="80581"/>
            <a:ext cx="1139755" cy="840347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09225" y="4773381"/>
            <a:ext cx="1139755" cy="840347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09224" y="3633626"/>
            <a:ext cx="1139755" cy="840347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09223" y="2493871"/>
            <a:ext cx="1139755" cy="840347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09222" y="1354116"/>
            <a:ext cx="1139755" cy="840347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09221" y="231251"/>
            <a:ext cx="1139755" cy="840347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09222" y="5868228"/>
            <a:ext cx="1139755" cy="840347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19643" y="6017932"/>
            <a:ext cx="1139755" cy="840347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03430" y="6017932"/>
            <a:ext cx="1139755" cy="840347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87217" y="5991119"/>
            <a:ext cx="1139755" cy="840347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36649" y="6017933"/>
            <a:ext cx="1139755" cy="840347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20436" y="6005491"/>
            <a:ext cx="1139755" cy="840347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42062" y="6004526"/>
            <a:ext cx="1139755" cy="840347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86424" y="5991119"/>
            <a:ext cx="1139755" cy="840347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35856" y="6017933"/>
            <a:ext cx="1139755" cy="840347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41269" y="6004526"/>
            <a:ext cx="1139755" cy="8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58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100" y="2336800"/>
            <a:ext cx="3276600" cy="32766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0" y="2070100"/>
            <a:ext cx="3810000" cy="3810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149600" y="551754"/>
            <a:ext cx="59474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</a:rPr>
              <a:t>CD/ </a:t>
            </a:r>
            <a:r>
              <a:rPr lang="hu-HU" sz="5400" b="0" cap="none" spc="0" dirty="0" err="1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</a:rPr>
              <a:t>Compact</a:t>
            </a:r>
            <a:r>
              <a:rPr lang="hu-HU" sz="5400" b="0" cap="none" spc="0" dirty="0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</a:rPr>
              <a:t> </a:t>
            </a:r>
            <a:r>
              <a:rPr lang="hu-HU" sz="5400" b="0" cap="none" spc="0" dirty="0" err="1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</a:rPr>
              <a:t>Disk</a:t>
            </a:r>
            <a:endParaRPr lang="hu-HU" sz="5400" b="0" cap="none" spc="0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Orient1-Extende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176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34356" y="1973322"/>
            <a:ext cx="9779357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CD (a </a:t>
            </a:r>
            <a:r>
              <a:rPr lang="hu-HU" sz="23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Compact</a:t>
            </a: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u-HU" sz="23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Disc</a:t>
            </a: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rövidítése) vagy magyarul </a:t>
            </a:r>
            <a:r>
              <a:rPr lang="hu-HU" sz="23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kompaktlemez.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3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1981-ben </a:t>
            </a:r>
            <a:r>
              <a:rPr lang="hu-HU" sz="23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</a:t>
            </a:r>
            <a:r>
              <a:rPr lang="hu-HU" sz="2300" i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erlinben jelent meg.</a:t>
            </a:r>
            <a:endParaRPr lang="hu-HU" sz="23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120 mm átmérőjű, és 1,2 mm 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vastag.</a:t>
            </a:r>
            <a:endParaRPr lang="hu-HU" sz="23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Á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ltalában </a:t>
            </a: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mintegy 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rient1-Extended" panose="00000400000000000000" pitchFamily="2" charset="0"/>
              </a:rPr>
              <a:t>700 MB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2" tooltip="Bináris prefixum"/>
              </a:rPr>
              <a:t>megabájt</a:t>
            </a: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 kapacitású optikai 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tároló.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ang</a:t>
            </a: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kép, 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valamint </a:t>
            </a: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adat digitális formátumú tárolására 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használatos.</a:t>
            </a:r>
            <a:endParaRPr lang="hu-HU" sz="23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7" y="77274"/>
            <a:ext cx="1146219" cy="114621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7001"/>
            <a:ext cx="1300766" cy="130076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752" y="77273"/>
            <a:ext cx="1146219" cy="11462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6" y="127000"/>
            <a:ext cx="1300766" cy="130076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37" y="77272"/>
            <a:ext cx="1146219" cy="114621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1" y="126999"/>
            <a:ext cx="1300766" cy="130076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56" y="126998"/>
            <a:ext cx="1300766" cy="1300766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" y="2573982"/>
            <a:ext cx="1300766" cy="130076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2" y="1427763"/>
            <a:ext cx="1146219" cy="114621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2" y="5070690"/>
            <a:ext cx="1300766" cy="130076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6" y="3924471"/>
            <a:ext cx="1146219" cy="1146219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722" y="77272"/>
            <a:ext cx="1146219" cy="1146219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015" y="93008"/>
            <a:ext cx="1300766" cy="1300766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855" y="93008"/>
            <a:ext cx="1146219" cy="11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54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00563" y="1164109"/>
            <a:ext cx="47387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5400" dirty="0" err="1" smtClean="0">
                <a:ln w="0"/>
                <a:solidFill>
                  <a:srgbClr val="8BB434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</a:rPr>
              <a:t>Csoportositás</a:t>
            </a:r>
            <a:endParaRPr lang="hu-HU" sz="5400" dirty="0">
              <a:ln w="0"/>
              <a:solidFill>
                <a:srgbClr val="8BB434"/>
              </a:solidFill>
              <a:effectLst>
                <a:reflection blurRad="6350" stA="53000" endA="300" endPos="35500" dir="5400000" sy="-90000" algn="bl" rotWithShape="0"/>
              </a:effectLst>
              <a:latin typeface="Orient1-Extended" panose="00000400000000000000" pitchFamily="2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510052" y="2087439"/>
            <a:ext cx="1001117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hu-HU" sz="2200" dirty="0" smtClean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Fizikai </a:t>
            </a:r>
            <a:r>
              <a:rPr lang="hu-HU" sz="2200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felépítésük </a:t>
            </a:r>
            <a:r>
              <a:rPr lang="hu-HU" sz="2200" dirty="0" smtClean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szerint</a:t>
            </a:r>
            <a:r>
              <a:rPr lang="hu-HU" sz="2200" dirty="0" smtClean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 marL="1257300" lvl="2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200" dirty="0" smtClean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préseléssel </a:t>
            </a:r>
            <a:r>
              <a:rPr lang="hu-HU" sz="2200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készült (csak olvasható)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200" dirty="0" smtClean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CD-R </a:t>
            </a:r>
            <a:r>
              <a:rPr lang="hu-HU" sz="2200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(írható)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200" dirty="0" smtClean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CD-RW </a:t>
            </a:r>
            <a:r>
              <a:rPr lang="hu-HU" sz="2200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(újraírható, azaz letörölhető és rá új adatok írhatók)</a:t>
            </a:r>
          </a:p>
          <a:p>
            <a:pPr lvl="0" algn="just">
              <a:lnSpc>
                <a:spcPct val="150000"/>
              </a:lnSpc>
            </a:pPr>
            <a:r>
              <a:rPr lang="hu-HU" sz="2200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tartalom alapján a következő fajták léteznek</a:t>
            </a:r>
            <a:r>
              <a:rPr lang="hu-HU" sz="2200" dirty="0" smtClean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  <a:endParaRPr lang="hu-HU" sz="2200" dirty="0">
              <a:ln w="0"/>
              <a:solidFill>
                <a:srgbClr val="8BB43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200" dirty="0" smtClean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CD-DA </a:t>
            </a:r>
            <a:r>
              <a:rPr lang="hu-HU" sz="2200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(CD-Digital </a:t>
            </a:r>
            <a:r>
              <a:rPr lang="hu-HU" sz="2200" dirty="0" err="1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Audio</a:t>
            </a:r>
            <a:r>
              <a:rPr lang="hu-HU" sz="2200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hanganyag tárolására) </a:t>
            </a:r>
            <a:endParaRPr lang="hu-HU" sz="2200" dirty="0" smtClean="0">
              <a:ln w="0"/>
              <a:solidFill>
                <a:srgbClr val="8BB43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1200150" lvl="2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CD Text (a hanganyag mellett szöveges album és száminformációkat is tartalmaz(hat))</a:t>
            </a:r>
          </a:p>
          <a:p>
            <a:pPr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200" dirty="0">
              <a:ln w="0"/>
              <a:solidFill>
                <a:srgbClr val="8BB43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7" y="77274"/>
            <a:ext cx="1146219" cy="114621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" y="86365"/>
            <a:ext cx="1300766" cy="130076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41" y="163638"/>
            <a:ext cx="1146219" cy="114621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6" y="127000"/>
            <a:ext cx="1300766" cy="130076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8" y="163638"/>
            <a:ext cx="1146219" cy="114621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60" y="126997"/>
            <a:ext cx="1300766" cy="130076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" y="2573979"/>
            <a:ext cx="1300766" cy="130076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" y="1430075"/>
            <a:ext cx="1146219" cy="114621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2" y="5070690"/>
            <a:ext cx="1300766" cy="1300766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6" y="3924471"/>
            <a:ext cx="1146219" cy="114621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393" y="163637"/>
            <a:ext cx="1146219" cy="1146219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25" y="77271"/>
            <a:ext cx="1300766" cy="1300766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12" y="157675"/>
            <a:ext cx="1300766" cy="1300766"/>
          </a:xfrm>
          <a:prstGeom prst="rect">
            <a:avLst/>
          </a:prstGeom>
        </p:spPr>
      </p:pic>
      <p:pic>
        <p:nvPicPr>
          <p:cNvPr id="80" name="Kép 7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781" y="204270"/>
            <a:ext cx="1146219" cy="11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37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32778" y="2027433"/>
            <a:ext cx="10277341" cy="2692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dirty="0" err="1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CD-Extra</a:t>
            </a:r>
            <a:r>
              <a:rPr lang="hu-HU" sz="2300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(más néven Cd Plus, hanganyagot és – általában ehhez kapcsolódó – számítógépes adatokat is tartalmaz</a:t>
            </a:r>
            <a:r>
              <a:rPr lang="hu-HU" sz="2300" dirty="0" smtClean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hu-HU" sz="23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CD-ROM </a:t>
            </a: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(adatok 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tárolására): CD-ROM/XA , CD-i </a:t>
            </a: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(interaktív CD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), 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Photo CD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Video CD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SVCD </a:t>
            </a: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hu-HU" sz="23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Super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Video CD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).</a:t>
            </a:r>
            <a:endParaRPr lang="hu-HU" sz="23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23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7" y="77274"/>
            <a:ext cx="1146219" cy="114621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" y="86365"/>
            <a:ext cx="1300766" cy="130076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41" y="163638"/>
            <a:ext cx="1146219" cy="11462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86" y="127000"/>
            <a:ext cx="1300766" cy="130076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8" y="163638"/>
            <a:ext cx="1146219" cy="114621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260" y="126997"/>
            <a:ext cx="1300766" cy="130076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" y="2573979"/>
            <a:ext cx="1300766" cy="1300766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" y="1430075"/>
            <a:ext cx="1146219" cy="114621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2" y="5070690"/>
            <a:ext cx="1300766" cy="130076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86" y="3924471"/>
            <a:ext cx="1146219" cy="114621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393" y="163637"/>
            <a:ext cx="1146219" cy="114621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325" y="77271"/>
            <a:ext cx="1300766" cy="130076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12" y="157675"/>
            <a:ext cx="1300766" cy="130076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5781" y="204270"/>
            <a:ext cx="1146219" cy="114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63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738023" y="391560"/>
            <a:ext cx="7015836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400" dirty="0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</a:rPr>
              <a:t>Korszerű háttértárolók: 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3200" b="0" cap="none" spc="0" dirty="0" err="1" smtClean="0">
                <a:ln w="0"/>
                <a:solidFill>
                  <a:schemeClr val="accent1"/>
                </a:solidFill>
              </a:rPr>
              <a:t>Pendrive</a:t>
            </a:r>
            <a:endParaRPr lang="hu-HU" sz="3200" b="0" cap="none" spc="0" dirty="0" smtClean="0">
              <a:ln w="0"/>
              <a:solidFill>
                <a:schemeClr val="accent1"/>
              </a:solidFill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3200" dirty="0" smtClean="0">
                <a:ln w="0"/>
                <a:solidFill>
                  <a:schemeClr val="accent1"/>
                </a:solidFill>
              </a:rPr>
              <a:t>Hordozható merevlemez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3200" b="0" cap="none" spc="0" dirty="0" smtClean="0">
                <a:ln w="0"/>
                <a:solidFill>
                  <a:schemeClr val="accent1"/>
                </a:solidFill>
              </a:rPr>
              <a:t>Memóriakártya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3200" dirty="0" err="1" smtClean="0">
                <a:ln w="0"/>
                <a:solidFill>
                  <a:schemeClr val="accent1"/>
                </a:solidFill>
              </a:rPr>
              <a:t>Compact</a:t>
            </a:r>
            <a:r>
              <a:rPr lang="hu-HU" sz="3200" dirty="0" smtClean="0">
                <a:ln w="0"/>
                <a:solidFill>
                  <a:schemeClr val="accent1"/>
                </a:solidFill>
              </a:rPr>
              <a:t> </a:t>
            </a:r>
            <a:r>
              <a:rPr lang="hu-HU" sz="3200" dirty="0" err="1" smtClean="0">
                <a:ln w="0"/>
                <a:solidFill>
                  <a:schemeClr val="accent1"/>
                </a:solidFill>
              </a:rPr>
              <a:t>Disk</a:t>
            </a:r>
            <a:endParaRPr lang="hu-HU" sz="3200" dirty="0" smtClean="0">
              <a:ln w="0"/>
              <a:solidFill>
                <a:schemeClr val="accent1"/>
              </a:solidFill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u-HU" sz="3200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</a:rPr>
              <a:t>DVD/Digital </a:t>
            </a:r>
            <a:r>
              <a:rPr lang="hu-HU" sz="3200" dirty="0" err="1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</a:rPr>
              <a:t>Versatile</a:t>
            </a:r>
            <a:r>
              <a:rPr lang="hu-HU" sz="3200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hu-HU" sz="3200" dirty="0" err="1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</a:rPr>
              <a:t>Disc</a:t>
            </a:r>
            <a:endParaRPr lang="hu-HU" sz="3200" dirty="0" smtClean="0">
              <a:ln w="0"/>
              <a:solidFill>
                <a:schemeClr val="accent1"/>
              </a:solidFill>
            </a:endParaRP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u-HU" sz="3200" b="0" cap="none" spc="0" dirty="0">
              <a:ln w="0"/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8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741300" y="528935"/>
            <a:ext cx="8785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</a:rPr>
              <a:t>DVD/Digital </a:t>
            </a:r>
            <a:r>
              <a:rPr lang="hu-HU" sz="5400" b="0" cap="none" spc="0" dirty="0" err="1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</a:rPr>
              <a:t>Versatile</a:t>
            </a:r>
            <a:r>
              <a:rPr lang="hu-HU" sz="5400" b="0" cap="none" spc="0" dirty="0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</a:rPr>
              <a:t> </a:t>
            </a:r>
            <a:r>
              <a:rPr lang="hu-HU" sz="5400" b="0" cap="none" spc="0" dirty="0" err="1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</a:rPr>
              <a:t>Disc</a:t>
            </a:r>
            <a:endParaRPr lang="hu-HU" sz="5400" b="0" cap="none" spc="0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Orient1-Extended" panose="00000400000000000000" pitchFamily="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76" y="2191419"/>
            <a:ext cx="3748422" cy="38671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3" y="1772751"/>
            <a:ext cx="4940300" cy="438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4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2047164" y="60676"/>
            <a:ext cx="8442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5400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  <a:cs typeface="MV Boli" panose="02000500030200090000" pitchFamily="2" charset="0"/>
              </a:rPr>
              <a:t>F</a:t>
            </a:r>
            <a:r>
              <a:rPr lang="hu-HU" sz="5400" i="1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  <a:cs typeface="MV Boli" panose="02000500030200090000" pitchFamily="2" charset="0"/>
              </a:rPr>
              <a:t>ő</a:t>
            </a:r>
            <a:r>
              <a:rPr lang="hu-HU" sz="5400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  <a:cs typeface="MV Boli" panose="02000500030200090000" pitchFamily="2" charset="0"/>
              </a:rPr>
              <a:t>bb tulajdonságai</a:t>
            </a:r>
            <a:endParaRPr lang="ro-RO" sz="5400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Orient1-Extended" panose="00000400000000000000" pitchFamily="2" charset="0"/>
              <a:cs typeface="MV Boli" panose="02000500030200090000" pitchFamily="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7" y="5808465"/>
            <a:ext cx="905792" cy="9344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996" y="5861089"/>
            <a:ext cx="905792" cy="93448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12" y="5786039"/>
            <a:ext cx="1193805" cy="105850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366" y="5905199"/>
            <a:ext cx="905792" cy="93448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77" y="5819512"/>
            <a:ext cx="1193805" cy="105850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325" y="5861089"/>
            <a:ext cx="905792" cy="93448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90" y="5751583"/>
            <a:ext cx="1193805" cy="105850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695" y="5848053"/>
            <a:ext cx="905792" cy="93448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255" y="5786040"/>
            <a:ext cx="1193805" cy="105850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292" y="5813596"/>
            <a:ext cx="905792" cy="934482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67" y="5757628"/>
            <a:ext cx="1193805" cy="1058507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95" y="990601"/>
            <a:ext cx="1193805" cy="1058507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188" y="60676"/>
            <a:ext cx="905792" cy="934482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181" y="2938695"/>
            <a:ext cx="1193805" cy="1058507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31188" y="2034763"/>
            <a:ext cx="905792" cy="934482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03" y="4917779"/>
            <a:ext cx="1193805" cy="1058507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09" y="3997202"/>
            <a:ext cx="905792" cy="934482"/>
          </a:xfrm>
          <a:prstGeom prst="rect">
            <a:avLst/>
          </a:prstGeom>
        </p:spPr>
      </p:pic>
      <p:sp>
        <p:nvSpPr>
          <p:cNvPr id="21" name="Téglalap 20"/>
          <p:cNvSpPr/>
          <p:nvPr/>
        </p:nvSpPr>
        <p:spPr>
          <a:xfrm>
            <a:off x="1389312" y="1386827"/>
            <a:ext cx="9586856" cy="39472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Nagy </a:t>
            </a:r>
            <a: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kapacitású optikai tároló, amely főként mozgókép és jó minőségű hang, valamint adat tárolására </a:t>
            </a:r>
            <a:r>
              <a:rPr lang="hu-H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használható.</a:t>
            </a:r>
            <a:r>
              <a:rPr lang="ro-RO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1995-ben jelent meg.</a:t>
            </a:r>
            <a:endParaRPr lang="ro-RO" sz="23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Méreteit tekintve általában akkora, mint a CD, vagyis 120 mm </a:t>
            </a:r>
            <a:r>
              <a:rPr lang="hu-H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átmérőjű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Egy közönséges DVD élettartama, jó tartási körülmények közt 10-15 </a:t>
            </a:r>
            <a:r>
              <a:rPr lang="hu-H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év.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Érdemes </a:t>
            </a:r>
            <a: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fénytől védett, hűvös, páramentes helyen tartani </a:t>
            </a:r>
            <a:r>
              <a:rPr lang="hu-H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őket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legismertebb DVD-k tárolókapacitása 4,7</a:t>
            </a:r>
            <a:r>
              <a:rPr lang="hu-H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</a:t>
            </a:r>
            <a:r>
              <a:rPr lang="hu-H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GB.</a:t>
            </a:r>
            <a:endParaRPr lang="ro-RO" sz="23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3767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95" y="990601"/>
            <a:ext cx="1193805" cy="105850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88" y="5808465"/>
            <a:ext cx="905792" cy="93448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12" y="5786039"/>
            <a:ext cx="1193805" cy="105850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01" y="5819512"/>
            <a:ext cx="905792" cy="93448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77" y="5788464"/>
            <a:ext cx="1193805" cy="105850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98" y="5808465"/>
            <a:ext cx="905792" cy="93448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90" y="5751583"/>
            <a:ext cx="1193805" cy="105850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695" y="5848053"/>
            <a:ext cx="905792" cy="93448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255" y="5786040"/>
            <a:ext cx="1193805" cy="1058507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292" y="5813596"/>
            <a:ext cx="905792" cy="934482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188" y="60676"/>
            <a:ext cx="905792" cy="934482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181" y="2938695"/>
            <a:ext cx="1193805" cy="1058507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31188" y="2034763"/>
            <a:ext cx="905792" cy="934482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03" y="4917779"/>
            <a:ext cx="1193805" cy="1058507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09" y="3997202"/>
            <a:ext cx="905792" cy="934482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7" y="5808465"/>
            <a:ext cx="905792" cy="934482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67" y="5757628"/>
            <a:ext cx="1193805" cy="1058507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547664" y="768870"/>
            <a:ext cx="932533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2300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rient1-Extended" panose="00000400000000000000" pitchFamily="2" charset="0"/>
              </a:rPr>
              <a:t>Fajtái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dirty="0" smtClean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DVD–Video </a:t>
            </a:r>
            <a:r>
              <a:rPr lang="hu-HU" sz="2300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(mozgóképek tárolására)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dirty="0" smtClean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DVD–</a:t>
            </a:r>
            <a:r>
              <a:rPr lang="hu-HU" sz="2300" dirty="0" err="1" smtClean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Audio</a:t>
            </a:r>
            <a:r>
              <a:rPr lang="hu-HU" sz="2300" dirty="0" smtClean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u-HU" sz="2300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(hang tárolására)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dirty="0" smtClean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DVD–ROM </a:t>
            </a:r>
            <a:r>
              <a:rPr lang="hu-HU" sz="2300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(adat, préselt)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dirty="0" smtClean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DVD–RAM </a:t>
            </a:r>
            <a:r>
              <a:rPr lang="hu-HU" sz="2300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(adat, közvetlen (direkt) elérésű)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dirty="0" smtClean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DVD-R </a:t>
            </a:r>
            <a:r>
              <a:rPr lang="hu-HU" sz="2300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és DVD-RW (adat; az </a:t>
            </a:r>
            <a:r>
              <a:rPr lang="hu-HU" sz="2300" i="1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hu-HU" sz="2300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egyszer írható [</a:t>
            </a:r>
            <a:r>
              <a:rPr lang="hu-HU" sz="2300" dirty="0" err="1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recordable</a:t>
            </a:r>
            <a:r>
              <a:rPr lang="hu-HU" sz="2300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], az </a:t>
            </a:r>
            <a:r>
              <a:rPr lang="hu-HU" sz="2300" i="1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RW</a:t>
            </a:r>
            <a:r>
              <a:rPr lang="hu-HU" sz="2300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újraírható [</a:t>
            </a:r>
            <a:r>
              <a:rPr lang="hu-HU" sz="2300" dirty="0" err="1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rewritable</a:t>
            </a:r>
            <a:r>
              <a:rPr lang="hu-HU" sz="2300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])</a:t>
            </a:r>
          </a:p>
          <a:p>
            <a:pPr lv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dirty="0" smtClean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DVD+R </a:t>
            </a:r>
            <a:r>
              <a:rPr lang="hu-HU" sz="2300" dirty="0">
                <a:ln w="0"/>
                <a:solidFill>
                  <a:srgbClr val="8BB43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és DVD+RW (fenti kettőhöz hasonló, azokkal rivalizáló formátum)</a:t>
            </a:r>
            <a:endParaRPr lang="hu-HU" sz="2300" dirty="0">
              <a:ln w="0"/>
              <a:solidFill>
                <a:srgbClr val="8BB43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6079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1439443" y="990601"/>
            <a:ext cx="96774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rient1-Extended" panose="00000400000000000000" pitchFamily="2" charset="0"/>
              </a:rPr>
              <a:t>Típusai szerint</a:t>
            </a: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DVD-5 </a:t>
            </a: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egyrétegű egyoldalas lemez, 4,7 GB kapacitással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DVD-10 </a:t>
            </a: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egyrétegű kétoldalas lemez 4,7x2, azaz 9,4 GB kapacitással.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DVD-9 </a:t>
            </a: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kétrétegű egyoldalas lemez 8,5 GB kapacitással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DVD-18 </a:t>
            </a:r>
            <a:r>
              <a:rPr lang="hu-HU" sz="23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kétrétegű kétoldalas lemez, 8,5x2, azaz 17 GB kapacitással.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7" y="5808465"/>
            <a:ext cx="905792" cy="93448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195" y="990601"/>
            <a:ext cx="1193805" cy="105850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88" y="5808465"/>
            <a:ext cx="905792" cy="934482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12" y="5786039"/>
            <a:ext cx="1193805" cy="1058507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01" y="5819512"/>
            <a:ext cx="905792" cy="93448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77" y="5788464"/>
            <a:ext cx="1193805" cy="105850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98" y="5808465"/>
            <a:ext cx="905792" cy="93448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90" y="5751583"/>
            <a:ext cx="1193805" cy="1058507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695" y="5848053"/>
            <a:ext cx="905792" cy="934482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255" y="5786040"/>
            <a:ext cx="1193805" cy="1058507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292" y="5813596"/>
            <a:ext cx="905792" cy="934482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188" y="60676"/>
            <a:ext cx="905792" cy="934482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67" y="5757628"/>
            <a:ext cx="1193805" cy="1058507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181" y="2938695"/>
            <a:ext cx="1193805" cy="1058507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31188" y="2034763"/>
            <a:ext cx="905792" cy="934482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703" y="4917779"/>
            <a:ext cx="1193805" cy="1058507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09" y="3997202"/>
            <a:ext cx="905792" cy="93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39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430354" y="154547"/>
            <a:ext cx="2970685" cy="923330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b="0" cap="none" spc="0" dirty="0" err="1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Barcelona 2012 by Roca" panose="02000500000000000000" pitchFamily="2" charset="0"/>
              </a:rPr>
              <a:t>Kérdéssek</a:t>
            </a:r>
            <a:endParaRPr lang="hu-HU" sz="5400" b="0" cap="none" spc="0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Barcelona 2012 by Roca" panose="02000500000000000000" pitchFamily="2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328805" y="1473387"/>
            <a:ext cx="184731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hu-HU" sz="23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312584" y="1452825"/>
            <a:ext cx="10665740" cy="48705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Sorolj fel három háttértárolót !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hu-HU" sz="23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 a </a:t>
            </a:r>
            <a:r>
              <a:rPr lang="hu-HU" sz="23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pendrive</a:t>
            </a:r>
            <a:r>
              <a:rPr lang="hu-HU" sz="23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hu-HU" sz="23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Mennyi a </a:t>
            </a:r>
            <a:r>
              <a:rPr lang="hu-HU" sz="23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pendrive</a:t>
            </a:r>
            <a:r>
              <a:rPr lang="hu-HU" sz="23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tároló kapacitása 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Mennyi egy CD tároló kapacitása?</a:t>
            </a:r>
          </a:p>
          <a:p>
            <a:pPr marL="914400" lvl="1" indent="-457200" algn="just">
              <a:lnSpc>
                <a:spcPct val="150000"/>
              </a:lnSpc>
              <a:buFont typeface="+mj-lt"/>
              <a:buAutoNum type="alphaLcParenR"/>
            </a:pP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4,5 </a:t>
            </a:r>
            <a:r>
              <a:rPr lang="hu-HU" sz="23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Gb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b) 700 </a:t>
            </a:r>
            <a:r>
              <a:rPr lang="hu-HU" sz="23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Mb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c) 4,2 </a:t>
            </a:r>
            <a:r>
              <a:rPr lang="hu-HU" sz="23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Kb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d) 700 </a:t>
            </a:r>
            <a:r>
              <a:rPr lang="hu-HU" sz="23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Gb</a:t>
            </a:r>
            <a:endParaRPr lang="hu-HU" sz="23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hu-HU" sz="23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 a cache 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Hol használjuk a memória kártyát ?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hu-HU" sz="23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Sorold fel milyen CD típusokat ismersz !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arenR"/>
            </a:pP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 egy film 1,2 </a:t>
            </a:r>
            <a:r>
              <a:rPr lang="hu-HU" sz="23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Gb</a:t>
            </a:r>
            <a:r>
              <a:rPr lang="hu-HU" sz="23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terjedelmű, akkor egy DVD 5 –re hány ilyen filmet lehet feltenni?</a:t>
            </a:r>
            <a:endParaRPr lang="hu-HU" sz="23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448541" y="154547"/>
            <a:ext cx="3425780" cy="31547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LeftDown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19900" dirty="0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</a:rPr>
              <a:t>?</a:t>
            </a:r>
            <a:endParaRPr lang="hu-HU" sz="19900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06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54266" y="1250829"/>
            <a:ext cx="784599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hu-HU" sz="24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Szöveg: </a:t>
            </a:r>
          </a:p>
          <a:p>
            <a:pPr algn="just"/>
            <a:r>
              <a:rPr lang="hu-HU" sz="24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hu-HU" sz="24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hu.wikipedia.org/wiki/Merevlemez</a:t>
            </a:r>
          </a:p>
          <a:p>
            <a:pPr algn="just"/>
            <a:r>
              <a:rPr lang="hu-HU" sz="24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hu-HU" sz="24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hu-HU" sz="24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hu.wikipedia.org/wiki/DVD</a:t>
            </a:r>
          </a:p>
          <a:p>
            <a:pPr algn="just"/>
            <a:r>
              <a:rPr lang="hu-HU" sz="24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</a:t>
            </a:r>
            <a:r>
              <a:rPr lang="hu-HU" sz="24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hu.wikipedia.org/wiki/CD</a:t>
            </a:r>
          </a:p>
          <a:p>
            <a:pPr algn="just"/>
            <a:r>
              <a:rPr lang="hu-HU" sz="24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</a:t>
            </a:r>
            <a:r>
              <a:rPr lang="hu-HU" sz="24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://</a:t>
            </a:r>
            <a:r>
              <a:rPr lang="hu-HU" sz="24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hu.wikipedia.org/wiki/Mem%C3%B3riak%C3%A1rtya</a:t>
            </a:r>
          </a:p>
          <a:p>
            <a:pPr algn="just"/>
            <a:r>
              <a:rPr lang="hu-HU" sz="24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https://</a:t>
            </a:r>
            <a:r>
              <a:rPr lang="hu-HU" sz="24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hu.wikipedia.org/wiki/Pendrive</a:t>
            </a:r>
            <a:endParaRPr lang="hu-HU" sz="240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hu-HU" sz="24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Kép:</a:t>
            </a:r>
          </a:p>
          <a:p>
            <a:pPr algn="just"/>
            <a:r>
              <a:rPr lang="hu-HU" sz="24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Google.hu</a:t>
            </a:r>
            <a:r>
              <a:rPr lang="hu-HU" sz="24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kereső </a:t>
            </a:r>
            <a:r>
              <a:rPr lang="hu-HU" sz="2400" dirty="0" err="1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segitségével</a:t>
            </a:r>
            <a:endParaRPr lang="hu-HU" sz="2400" dirty="0" smtClean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40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1955964" y="2328188"/>
            <a:ext cx="9776690" cy="273320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7200" dirty="0" err="1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</a:rPr>
              <a:t>Pendrive</a:t>
            </a:r>
            <a:r>
              <a:rPr lang="hu-HU" sz="7200" dirty="0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</a:rPr>
              <a:t> </a:t>
            </a:r>
            <a:r>
              <a:rPr lang="hu-HU" sz="7200" dirty="0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</a:rPr>
              <a:t>egyszerű és korszerű</a:t>
            </a:r>
            <a:endParaRPr lang="ro-RO" sz="7200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Orient1-Extended" panose="00000400000000000000" pitchFamily="2" charset="0"/>
            </a:endParaRP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358133"/>
              </p:ext>
            </p:extLst>
          </p:nvPr>
        </p:nvGraphicFramePr>
        <p:xfrm>
          <a:off x="9855660" y="5789865"/>
          <a:ext cx="1876994" cy="77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8" name="CorelDRAW" r:id="rId3" imgW="1534389" imgH="637226" progId="CorelDraw.Graphic.15">
                  <p:embed/>
                </p:oleObj>
              </mc:Choice>
              <mc:Fallback>
                <p:oleObj name="CorelDRAW" r:id="rId3" imgW="1534389" imgH="637226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55660" y="5789865"/>
                        <a:ext cx="1876994" cy="778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239325"/>
              </p:ext>
            </p:extLst>
          </p:nvPr>
        </p:nvGraphicFramePr>
        <p:xfrm>
          <a:off x="10197541" y="275242"/>
          <a:ext cx="153511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" name="CorelDRAW" r:id="rId5" imgW="1534389" imgH="637226" progId="CorelDraw.Graphic.15">
                  <p:embed/>
                </p:oleObj>
              </mc:Choice>
              <mc:Fallback>
                <p:oleObj name="CorelDRAW" r:id="rId5" imgW="1534389" imgH="637226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97541" y="275242"/>
                        <a:ext cx="1535113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um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294986"/>
              </p:ext>
            </p:extLst>
          </p:nvPr>
        </p:nvGraphicFramePr>
        <p:xfrm>
          <a:off x="1243523" y="5789865"/>
          <a:ext cx="153511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0" name="CorelDRAW" r:id="rId6" imgW="1534389" imgH="637226" progId="CorelDraw.Graphic.15">
                  <p:embed/>
                </p:oleObj>
              </mc:Choice>
              <mc:Fallback>
                <p:oleObj name="CorelDRAW" r:id="rId6" imgW="1534389" imgH="637226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3523" y="5789865"/>
                        <a:ext cx="1535113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809051"/>
              </p:ext>
            </p:extLst>
          </p:nvPr>
        </p:nvGraphicFramePr>
        <p:xfrm>
          <a:off x="529107" y="275241"/>
          <a:ext cx="153511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" name="CorelDRAW" r:id="rId7" imgW="1534389" imgH="637226" progId="CorelDraw.Graphic.15">
                  <p:embed/>
                </p:oleObj>
              </mc:Choice>
              <mc:Fallback>
                <p:oleObj name="CorelDRAW" r:id="rId7" imgW="1534389" imgH="637226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9107" y="275241"/>
                        <a:ext cx="1535113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3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91026" y="1338768"/>
            <a:ext cx="10515600" cy="32858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00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</a:rPr>
              <a:t>pendrive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hu-HU" sz="20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USB-flash-tároló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USB-kulcs, </a:t>
            </a:r>
            <a:r>
              <a:rPr lang="hu-HU" sz="20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pendrájv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tollmeghajtó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hu-HU" sz="2000" dirty="0"/>
              <a:t> 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USB-csatlakozóval egybeépített </a:t>
            </a:r>
            <a:r>
              <a:rPr lang="hu-HU" sz="20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flash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memória. 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Már 8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MB-tól 1 </a:t>
            </a:r>
            <a:r>
              <a:rPr lang="hu-HU" sz="2000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TB-ig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terjedő </a:t>
            </a:r>
            <a:r>
              <a:rPr lang="hu-HU" sz="20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</a:rPr>
              <a:t>pendrive</a:t>
            </a:r>
            <a:r>
              <a:rPr lang="hu-HU" sz="2000" dirty="0" err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-ot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meg vehetünk.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Némelyik képes 10 évig megőrizni az adatokat, és egymillió 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írás-törlést 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kibír.</a:t>
            </a:r>
          </a:p>
          <a:p>
            <a:pPr>
              <a:lnSpc>
                <a:spcPct val="150000"/>
              </a:lnSpc>
            </a:pP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Önállóan 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nem képes adatcserére, csak 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személyi számítógépről vagy 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megfelelő csatlakozással ellátott író/olvasó egységre csatlakoztatott állapotban, arról 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vezérelve.</a:t>
            </a:r>
          </a:p>
        </p:txBody>
      </p:sp>
      <p:graphicFrame>
        <p:nvGraphicFramePr>
          <p:cNvPr id="4" name="Objektum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687573"/>
              </p:ext>
            </p:extLst>
          </p:nvPr>
        </p:nvGraphicFramePr>
        <p:xfrm>
          <a:off x="838200" y="481304"/>
          <a:ext cx="153511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" name="CorelDRAW" r:id="rId3" imgW="1534389" imgH="637226" progId="CorelDraw.Graphic.15">
                  <p:embed/>
                </p:oleObj>
              </mc:Choice>
              <mc:Fallback>
                <p:oleObj name="CorelDRAW" r:id="rId3" imgW="1534389" imgH="637226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481304"/>
                        <a:ext cx="1535113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u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089855"/>
              </p:ext>
            </p:extLst>
          </p:nvPr>
        </p:nvGraphicFramePr>
        <p:xfrm>
          <a:off x="9988638" y="154545"/>
          <a:ext cx="1517988" cy="117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" name="CorelDRAW" r:id="rId5" imgW="2239265" imgH="1729855" progId="CorelDraw.Graphic.15">
                  <p:embed/>
                </p:oleObj>
              </mc:Choice>
              <mc:Fallback>
                <p:oleObj name="CorelDRAW" r:id="rId5" imgW="2239265" imgH="1729855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88638" y="154545"/>
                        <a:ext cx="1517988" cy="1172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ktum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018053"/>
              </p:ext>
            </p:extLst>
          </p:nvPr>
        </p:nvGraphicFramePr>
        <p:xfrm>
          <a:off x="2194477" y="5207975"/>
          <a:ext cx="6671227" cy="1348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6" name="CorelDRAW" r:id="rId7" imgW="7217609" imgH="1459657" progId="CorelDraw.Graphic.15">
                  <p:embed/>
                </p:oleObj>
              </mc:Choice>
              <mc:Fallback>
                <p:oleObj name="CorelDRAW" r:id="rId7" imgW="7217609" imgH="1459657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94477" y="5207975"/>
                        <a:ext cx="6671227" cy="1348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3538" y="4701192"/>
            <a:ext cx="1013566" cy="101356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5704" y="4069724"/>
            <a:ext cx="2486582" cy="2486582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2874917" y="279204"/>
            <a:ext cx="62876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5400" dirty="0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  <a:cs typeface="MV Boli" panose="02000500030200090000" pitchFamily="2" charset="0"/>
              </a:rPr>
              <a:t>F</a:t>
            </a:r>
            <a:r>
              <a:rPr lang="hu-HU" sz="5400" i="1" dirty="0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  <a:cs typeface="MV Boli" panose="02000500030200090000" pitchFamily="2" charset="0"/>
              </a:rPr>
              <a:t>ő</a:t>
            </a:r>
            <a:r>
              <a:rPr lang="hu-HU" sz="5400" dirty="0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  <a:cs typeface="MV Boli" panose="02000500030200090000" pitchFamily="2" charset="0"/>
              </a:rPr>
              <a:t>bb tulajdonságai</a:t>
            </a:r>
            <a:endParaRPr lang="ro-RO" sz="5400" b="0" cap="none" spc="0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Orient1-Extended" panose="0000040000000000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63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493950" y="940158"/>
            <a:ext cx="92921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adatátviteli sebessége 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</a:rPr>
              <a:t>USB 3.1 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feltételek megléte esetén 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</a:rPr>
              <a:t>10 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</a:rPr>
              <a:t>G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</a:rPr>
              <a:t>B/s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</a:rPr>
              <a:t>USB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</a:rPr>
              <a:t> 2.0 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szabványnál kb. </a:t>
            </a:r>
            <a:r>
              <a:rPr lang="hu-HU" sz="2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</a:rPr>
              <a:t>480 MB/s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</a:rPr>
              <a:t>USB 1.0 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szabványnál kb. 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</a:rPr>
              <a:t>1,5 MB/s</a:t>
            </a:r>
            <a:r>
              <a:rPr lang="hu-HU" sz="2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o-RO" sz="2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50" y="2212293"/>
            <a:ext cx="9292106" cy="312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53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96" y="2101009"/>
            <a:ext cx="3367736" cy="373459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1" y="290083"/>
            <a:ext cx="2443095" cy="1710167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947599" y="372896"/>
            <a:ext cx="99180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M</a:t>
            </a:r>
            <a:r>
              <a:rPr lang="hu-HU" sz="2400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ár mindenféle formátumba megtalálhatóak ami nagyon hasznos:</a:t>
            </a:r>
          </a:p>
          <a:p>
            <a:pPr algn="ctr">
              <a:lnSpc>
                <a:spcPct val="150000"/>
              </a:lnSpc>
            </a:pPr>
            <a:r>
              <a:rPr lang="hu-HU" sz="2400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több helyre befér és még égszerként is hordható.</a:t>
            </a:r>
          </a:p>
          <a:p>
            <a:pPr algn="ctr">
              <a:lnSpc>
                <a:spcPct val="150000"/>
              </a:lnSpc>
            </a:pPr>
            <a:r>
              <a:rPr lang="hu-HU" sz="2400" b="0" cap="none" spc="0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Kedvenc szuper hőseink alakjában is kaphatóak.</a:t>
            </a:r>
            <a:endParaRPr lang="hu-HU" sz="2400" b="0" cap="none" spc="0" dirty="0">
              <a:ln w="0"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33" y="1310889"/>
            <a:ext cx="3869044" cy="3869044"/>
          </a:xfrm>
          <a:prstGeom prst="rect">
            <a:avLst/>
          </a:prstGeom>
        </p:spPr>
      </p:pic>
      <p:graphicFrame>
        <p:nvGraphicFramePr>
          <p:cNvPr id="12" name="Objektum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098784"/>
              </p:ext>
            </p:extLst>
          </p:nvPr>
        </p:nvGraphicFramePr>
        <p:xfrm>
          <a:off x="8470468" y="5835601"/>
          <a:ext cx="153511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4" name="CorelDRAW" r:id="rId6" imgW="1534389" imgH="637226" progId="CorelDraw.Graphic.15">
                  <p:embed/>
                </p:oleObj>
              </mc:Choice>
              <mc:Fallback>
                <p:oleObj name="CorelDRAW" r:id="rId6" imgW="1534389" imgH="637226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70468" y="5835601"/>
                        <a:ext cx="1535113" cy="636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um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3399176"/>
              </p:ext>
            </p:extLst>
          </p:nvPr>
        </p:nvGraphicFramePr>
        <p:xfrm>
          <a:off x="2304582" y="5692292"/>
          <a:ext cx="1407547" cy="1087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5" name="CorelDRAW" r:id="rId8" imgW="2239265" imgH="1729855" progId="CorelDraw.Graphic.15">
                  <p:embed/>
                </p:oleObj>
              </mc:Choice>
              <mc:Fallback>
                <p:oleObj name="CorelDRAW" r:id="rId8" imgW="2239265" imgH="1729855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04582" y="5692292"/>
                        <a:ext cx="1407547" cy="1087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églalap 13"/>
          <p:cNvSpPr/>
          <p:nvPr/>
        </p:nvSpPr>
        <p:spPr>
          <a:xfrm>
            <a:off x="1318377" y="4975006"/>
            <a:ext cx="97768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u-HU" sz="2800" b="0" cap="none" spc="0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Igaz hogy </a:t>
            </a:r>
            <a:r>
              <a:rPr lang="hu-HU" sz="2800" b="0" cap="none" spc="0" dirty="0" err="1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Hulknak</a:t>
            </a:r>
            <a:r>
              <a:rPr lang="hu-HU" sz="2800" b="0" cap="none" spc="0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 nincs túl nagy memóriája, de azért tűrhető.</a:t>
            </a:r>
            <a:endParaRPr lang="hu-HU" sz="2800" b="0" cap="none" spc="0" dirty="0">
              <a:ln w="0"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679" y="2245286"/>
            <a:ext cx="2000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5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3672848"/>
              </p:ext>
            </p:extLst>
          </p:nvPr>
        </p:nvGraphicFramePr>
        <p:xfrm>
          <a:off x="1764404" y="1094705"/>
          <a:ext cx="3610812" cy="52384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5182"/>
                <a:gridCol w="3455630"/>
              </a:tblGrid>
              <a:tr h="545938">
                <a:tc>
                  <a:txBody>
                    <a:bodyPr/>
                    <a:lstStyle/>
                    <a:p>
                      <a:pPr algn="r"/>
                      <a:r>
                        <a:rPr lang="ro-RO" dirty="0">
                          <a:solidFill>
                            <a:srgbClr val="92D050"/>
                          </a:solidFill>
                        </a:rPr>
                        <a:t>1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24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USB-csatlakozó</a:t>
                      </a:r>
                      <a:endParaRPr lang="ro-RO" sz="24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545938">
                <a:tc>
                  <a:txBody>
                    <a:bodyPr/>
                    <a:lstStyle/>
                    <a:p>
                      <a:pPr algn="r"/>
                      <a:r>
                        <a:rPr lang="ro-RO">
                          <a:solidFill>
                            <a:srgbClr val="92D050"/>
                          </a:solidFill>
                        </a:rPr>
                        <a:t>2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24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USB-vezérlőmodul</a:t>
                      </a:r>
                      <a:endParaRPr lang="ro-RO" sz="24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545938">
                <a:tc>
                  <a:txBody>
                    <a:bodyPr/>
                    <a:lstStyle/>
                    <a:p>
                      <a:pPr algn="r"/>
                      <a:r>
                        <a:rPr lang="ro-RO">
                          <a:solidFill>
                            <a:srgbClr val="92D050"/>
                          </a:solidFill>
                        </a:rPr>
                        <a:t>3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24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Ellenőrző pontok</a:t>
                      </a:r>
                      <a:endParaRPr lang="ro-RO" sz="24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545938">
                <a:tc>
                  <a:txBody>
                    <a:bodyPr/>
                    <a:lstStyle/>
                    <a:p>
                      <a:pPr algn="r"/>
                      <a:r>
                        <a:rPr lang="ro-RO">
                          <a:solidFill>
                            <a:srgbClr val="92D050"/>
                          </a:solidFill>
                        </a:rPr>
                        <a:t>4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24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Flash-csip</a:t>
                      </a:r>
                      <a:endParaRPr lang="ro-RO" sz="24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545938">
                <a:tc>
                  <a:txBody>
                    <a:bodyPr/>
                    <a:lstStyle/>
                    <a:p>
                      <a:pPr algn="r"/>
                      <a:r>
                        <a:rPr lang="ro-RO">
                          <a:solidFill>
                            <a:srgbClr val="92D050"/>
                          </a:solidFill>
                        </a:rPr>
                        <a:t>5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24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Kvarc-oszcillátor</a:t>
                      </a:r>
                      <a:endParaRPr lang="ro-RO" sz="24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545938">
                <a:tc>
                  <a:txBody>
                    <a:bodyPr/>
                    <a:lstStyle/>
                    <a:p>
                      <a:pPr algn="r"/>
                      <a:r>
                        <a:rPr lang="ro-RO">
                          <a:solidFill>
                            <a:srgbClr val="92D050"/>
                          </a:solidFill>
                        </a:rPr>
                        <a:t>6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24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LED</a:t>
                      </a:r>
                      <a:endParaRPr lang="ro-RO" sz="24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965102">
                <a:tc>
                  <a:txBody>
                    <a:bodyPr/>
                    <a:lstStyle/>
                    <a:p>
                      <a:pPr algn="r"/>
                      <a:r>
                        <a:rPr lang="ro-RO">
                          <a:solidFill>
                            <a:srgbClr val="92D050"/>
                          </a:solidFill>
                        </a:rPr>
                        <a:t>7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24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Írásvédelmi kapcsoló</a:t>
                      </a:r>
                      <a:endParaRPr lang="ro-RO" sz="24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  <a:tr h="997751">
                <a:tc>
                  <a:txBody>
                    <a:bodyPr/>
                    <a:lstStyle/>
                    <a:p>
                      <a:pPr algn="r"/>
                      <a:r>
                        <a:rPr lang="ro-RO">
                          <a:solidFill>
                            <a:srgbClr val="92D050"/>
                          </a:solidFill>
                        </a:rPr>
                        <a:t>8</a:t>
                      </a: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o-RO" sz="2400" dirty="0">
                          <a:solidFill>
                            <a:srgbClr val="92D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Egy második memóriacsip helye</a:t>
                      </a:r>
                      <a:endParaRPr lang="ro-RO" sz="2400" dirty="0">
                        <a:solidFill>
                          <a:srgbClr val="92D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oper Black" panose="0208090404030B020404" pitchFamily="18" charset="0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542" y="450761"/>
            <a:ext cx="6560457" cy="588242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665339" y="0"/>
            <a:ext cx="3502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0" cap="none" spc="0" dirty="0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Orient1-Extended" panose="00000400000000000000" pitchFamily="2" charset="0"/>
              </a:rPr>
              <a:t>Felépítése:</a:t>
            </a:r>
            <a:endParaRPr lang="ro-RO" sz="5400" b="0" cap="none" spc="0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Orient1-Extende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3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</a:rPr>
              <a:t>Hordozható merevlemez /HDD</a:t>
            </a:r>
            <a:endParaRPr lang="ro-RO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rient1-Extended" panose="00000400000000000000" pitchFamily="2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79" y="3225984"/>
            <a:ext cx="3629930" cy="2577250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8" y="3225984"/>
            <a:ext cx="1975863" cy="1481897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94" y="3225984"/>
            <a:ext cx="3629930" cy="2577250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3568677" y="4876295"/>
            <a:ext cx="1671347" cy="1110042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37" y="5246505"/>
            <a:ext cx="1975863" cy="1481897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2941467" y="5365584"/>
            <a:ext cx="1451069" cy="1252836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741" y="5038356"/>
            <a:ext cx="2322563" cy="1649019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859" y="4746688"/>
            <a:ext cx="1975863" cy="1481897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4961">
            <a:off x="1731959" y="4337670"/>
            <a:ext cx="1671347" cy="1110042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1857">
            <a:off x="285319" y="4707880"/>
            <a:ext cx="1975863" cy="1481897"/>
          </a:xfrm>
          <a:prstGeom prst="rect">
            <a:avLst/>
          </a:prstGeom>
        </p:spPr>
      </p:pic>
      <p:pic>
        <p:nvPicPr>
          <p:cNvPr id="65" name="Kép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3932">
            <a:off x="1104749" y="4826959"/>
            <a:ext cx="1451069" cy="1252836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1857">
            <a:off x="1429086" y="5025491"/>
            <a:ext cx="1975863" cy="1481897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74961">
            <a:off x="1599892" y="3096389"/>
            <a:ext cx="1671347" cy="1110042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1857">
            <a:off x="153252" y="3466599"/>
            <a:ext cx="1975863" cy="1481897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23932">
            <a:off x="972682" y="3585678"/>
            <a:ext cx="1451069" cy="1252836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1857">
            <a:off x="1078487" y="4106890"/>
            <a:ext cx="1975863" cy="1481897"/>
          </a:xfrm>
          <a:prstGeom prst="rect">
            <a:avLst/>
          </a:prstGeom>
        </p:spPr>
      </p:pic>
      <p:pic>
        <p:nvPicPr>
          <p:cNvPr id="71" name="Kép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554">
            <a:off x="5122276" y="2909726"/>
            <a:ext cx="3629930" cy="2577250"/>
          </a:xfrm>
          <a:prstGeom prst="rect">
            <a:avLst/>
          </a:prstGeom>
        </p:spPr>
      </p:pic>
      <p:pic>
        <p:nvPicPr>
          <p:cNvPr id="72" name="Kép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554">
            <a:off x="4134345" y="2909726"/>
            <a:ext cx="1975863" cy="1481897"/>
          </a:xfrm>
          <a:prstGeom prst="rect">
            <a:avLst/>
          </a:prstGeom>
        </p:spPr>
      </p:pic>
      <p:pic>
        <p:nvPicPr>
          <p:cNvPr id="73" name="Kép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4658">
            <a:off x="7006374" y="4560037"/>
            <a:ext cx="1671347" cy="1110042"/>
          </a:xfrm>
          <a:prstGeom prst="rect">
            <a:avLst/>
          </a:prstGeom>
        </p:spPr>
      </p:pic>
      <p:pic>
        <p:nvPicPr>
          <p:cNvPr id="74" name="Kép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554">
            <a:off x="5559734" y="4930247"/>
            <a:ext cx="1975863" cy="1481897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3629">
            <a:off x="6379164" y="5049326"/>
            <a:ext cx="1451069" cy="1252836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554">
            <a:off x="7040556" y="4430430"/>
            <a:ext cx="1975863" cy="1481897"/>
          </a:xfrm>
          <a:prstGeom prst="rect">
            <a:avLst/>
          </a:prstGeom>
        </p:spPr>
      </p:pic>
      <p:pic>
        <p:nvPicPr>
          <p:cNvPr id="77" name="Kép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515">
            <a:off x="5169656" y="4021412"/>
            <a:ext cx="1671347" cy="1110042"/>
          </a:xfrm>
          <a:prstGeom prst="rect">
            <a:avLst/>
          </a:prstGeom>
        </p:spPr>
      </p:pic>
      <p:pic>
        <p:nvPicPr>
          <p:cNvPr id="78" name="Kép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3411">
            <a:off x="3723016" y="4391622"/>
            <a:ext cx="1975863" cy="1481897"/>
          </a:xfrm>
          <a:prstGeom prst="rect">
            <a:avLst/>
          </a:prstGeom>
        </p:spPr>
      </p:pic>
      <p:pic>
        <p:nvPicPr>
          <p:cNvPr id="79" name="Kép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5486">
            <a:off x="4542446" y="4510701"/>
            <a:ext cx="1451069" cy="1252836"/>
          </a:xfrm>
          <a:prstGeom prst="rect">
            <a:avLst/>
          </a:prstGeom>
        </p:spPr>
      </p:pic>
      <p:pic>
        <p:nvPicPr>
          <p:cNvPr id="80" name="Kép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26515">
            <a:off x="5037589" y="2780131"/>
            <a:ext cx="1671347" cy="1110042"/>
          </a:xfrm>
          <a:prstGeom prst="rect">
            <a:avLst/>
          </a:prstGeom>
        </p:spPr>
      </p:pic>
      <p:pic>
        <p:nvPicPr>
          <p:cNvPr id="81" name="Kép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3411">
            <a:off x="3590949" y="3150341"/>
            <a:ext cx="1975863" cy="1481897"/>
          </a:xfrm>
          <a:prstGeom prst="rect">
            <a:avLst/>
          </a:prstGeom>
        </p:spPr>
      </p:pic>
      <p:pic>
        <p:nvPicPr>
          <p:cNvPr id="82" name="Kép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75486">
            <a:off x="4410379" y="3269420"/>
            <a:ext cx="1451069" cy="1252836"/>
          </a:xfrm>
          <a:prstGeom prst="rect">
            <a:avLst/>
          </a:prstGeom>
        </p:spPr>
      </p:pic>
      <p:pic>
        <p:nvPicPr>
          <p:cNvPr id="83" name="Kép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3411">
            <a:off x="4516184" y="3790632"/>
            <a:ext cx="1975863" cy="1481897"/>
          </a:xfrm>
          <a:prstGeom prst="rect">
            <a:avLst/>
          </a:prstGeom>
        </p:spPr>
      </p:pic>
      <p:pic>
        <p:nvPicPr>
          <p:cNvPr id="84" name="Kép 8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3064">
            <a:off x="8201989" y="3059699"/>
            <a:ext cx="3629930" cy="2577250"/>
          </a:xfrm>
          <a:prstGeom prst="rect">
            <a:avLst/>
          </a:prstGeom>
        </p:spPr>
      </p:pic>
      <p:pic>
        <p:nvPicPr>
          <p:cNvPr id="85" name="Kép 8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3064">
            <a:off x="7214058" y="3059699"/>
            <a:ext cx="1975863" cy="1481897"/>
          </a:xfrm>
          <a:prstGeom prst="rect">
            <a:avLst/>
          </a:prstGeom>
        </p:spPr>
      </p:pic>
      <p:pic>
        <p:nvPicPr>
          <p:cNvPr id="86" name="Kép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6168">
            <a:off x="10086087" y="4710010"/>
            <a:ext cx="1671347" cy="1110042"/>
          </a:xfrm>
          <a:prstGeom prst="rect">
            <a:avLst/>
          </a:prstGeom>
        </p:spPr>
      </p:pic>
      <p:pic>
        <p:nvPicPr>
          <p:cNvPr id="87" name="Kép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3064">
            <a:off x="8537743" y="4872703"/>
            <a:ext cx="1975863" cy="1481897"/>
          </a:xfrm>
          <a:prstGeom prst="rect">
            <a:avLst/>
          </a:prstGeom>
        </p:spPr>
      </p:pic>
      <p:pic>
        <p:nvPicPr>
          <p:cNvPr id="88" name="Kép 8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55139">
            <a:off x="9458877" y="5199299"/>
            <a:ext cx="1451069" cy="1252836"/>
          </a:xfrm>
          <a:prstGeom prst="rect">
            <a:avLst/>
          </a:prstGeom>
        </p:spPr>
      </p:pic>
      <p:pic>
        <p:nvPicPr>
          <p:cNvPr id="89" name="Kép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83064">
            <a:off x="10120269" y="4580403"/>
            <a:ext cx="1975863" cy="1481897"/>
          </a:xfrm>
          <a:prstGeom prst="rect">
            <a:avLst/>
          </a:prstGeom>
        </p:spPr>
      </p:pic>
      <p:pic>
        <p:nvPicPr>
          <p:cNvPr id="90" name="Kép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58025">
            <a:off x="8249369" y="4171385"/>
            <a:ext cx="1671347" cy="1110042"/>
          </a:xfrm>
          <a:prstGeom prst="rect">
            <a:avLst/>
          </a:prstGeom>
        </p:spPr>
      </p:pic>
      <p:pic>
        <p:nvPicPr>
          <p:cNvPr id="91" name="Kép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4921">
            <a:off x="6802729" y="4541595"/>
            <a:ext cx="1975863" cy="1481897"/>
          </a:xfrm>
          <a:prstGeom prst="rect">
            <a:avLst/>
          </a:prstGeom>
        </p:spPr>
      </p:pic>
      <p:pic>
        <p:nvPicPr>
          <p:cNvPr id="92" name="Kép 9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06996">
            <a:off x="7622159" y="4660674"/>
            <a:ext cx="1451069" cy="1252836"/>
          </a:xfrm>
          <a:prstGeom prst="rect">
            <a:avLst/>
          </a:prstGeom>
        </p:spPr>
      </p:pic>
      <p:pic>
        <p:nvPicPr>
          <p:cNvPr id="93" name="Kép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58025">
            <a:off x="8117302" y="2930104"/>
            <a:ext cx="1671347" cy="1110042"/>
          </a:xfrm>
          <a:prstGeom prst="rect">
            <a:avLst/>
          </a:prstGeom>
        </p:spPr>
      </p:pic>
      <p:pic>
        <p:nvPicPr>
          <p:cNvPr id="94" name="Kép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4921">
            <a:off x="6670662" y="3300314"/>
            <a:ext cx="1975863" cy="1481897"/>
          </a:xfrm>
          <a:prstGeom prst="rect">
            <a:avLst/>
          </a:prstGeom>
        </p:spPr>
      </p:pic>
      <p:pic>
        <p:nvPicPr>
          <p:cNvPr id="95" name="Kép 9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06996">
            <a:off x="7490092" y="3419393"/>
            <a:ext cx="1451069" cy="1252836"/>
          </a:xfrm>
          <a:prstGeom prst="rect">
            <a:avLst/>
          </a:prstGeom>
        </p:spPr>
      </p:pic>
      <p:pic>
        <p:nvPicPr>
          <p:cNvPr id="96" name="Kép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34921">
            <a:off x="7595897" y="3940605"/>
            <a:ext cx="1975863" cy="14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1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2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25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75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25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75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25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5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75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0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25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50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75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00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250"/>
                            </p:stCondLst>
                            <p:childTnLst>
                              <p:par>
                                <p:cTn id="1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750"/>
                            </p:stCondLst>
                            <p:childTnLst>
                              <p:par>
                                <p:cTn id="1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750"/>
                            </p:stCondLst>
                            <p:childTnLst>
                              <p:par>
                                <p:cTn id="2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1750"/>
                            </p:stCondLst>
                            <p:childTnLst>
                              <p:par>
                                <p:cTn id="2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2250"/>
                            </p:stCondLst>
                            <p:childTnLst>
                              <p:par>
                                <p:cTn id="2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2750"/>
                            </p:stCondLst>
                            <p:childTnLst>
                              <p:par>
                                <p:cTn id="2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16939" y="2755363"/>
            <a:ext cx="1335711" cy="88712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4" y="1888343"/>
            <a:ext cx="1367859" cy="102589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92040" y="1105706"/>
            <a:ext cx="1185511" cy="102355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61" y="3468943"/>
            <a:ext cx="1613671" cy="1145706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1763133" y="1314711"/>
            <a:ext cx="8694511" cy="8826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4800" dirty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4800" dirty="0" smtClean="0">
                <a:ln w="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merevlemez tulajdonságai</a:t>
            </a:r>
            <a:endParaRPr lang="ro-RO" sz="4800" dirty="0">
              <a:ln w="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rient1-Extended" panose="000004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277935" y="2431103"/>
            <a:ext cx="9409782" cy="2736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dirty="0">
                <a:ln w="0"/>
                <a:solidFill>
                  <a:srgbClr val="8BB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sz="2300" dirty="0" smtClean="0">
                <a:ln w="0"/>
                <a:solidFill>
                  <a:srgbClr val="8BB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merevlemez(rövidítése </a:t>
            </a:r>
            <a:r>
              <a:rPr lang="hu-HU" sz="2300" i="1" dirty="0">
                <a:ln w="0"/>
                <a:solidFill>
                  <a:srgbClr val="8BB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HDD</a:t>
            </a:r>
            <a:r>
              <a:rPr lang="hu-HU" sz="2300" dirty="0">
                <a:ln w="0"/>
                <a:solidFill>
                  <a:srgbClr val="8BB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egy számítástechnikai adattároló </a:t>
            </a:r>
            <a:r>
              <a:rPr lang="hu-HU" sz="2300" dirty="0" smtClean="0">
                <a:ln w="0"/>
                <a:solidFill>
                  <a:srgbClr val="8BB4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berendezés.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23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Tárolókapacitás</a:t>
            </a: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: ez jellemzi a winchestert abból a szempontból, hogy mennyi adat fér rá: kezdetekben csak pár megabájt volt, manapság már </a:t>
            </a: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rient1-Extended" panose="000004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 GB – 8 TB</a:t>
            </a:r>
            <a:r>
              <a:rPr lang="hu-HU" sz="23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 között mozog.</a:t>
            </a:r>
            <a:endParaRPr lang="ro-RO" sz="23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21" y="4187584"/>
            <a:ext cx="1309030" cy="98177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27361" y="4551887"/>
            <a:ext cx="1335711" cy="887126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6" y="3684867"/>
            <a:ext cx="1367859" cy="1025894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102462" y="2902230"/>
            <a:ext cx="1185511" cy="102355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239" y="5265467"/>
            <a:ext cx="1613671" cy="1145706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84108"/>
            <a:ext cx="1309030" cy="981772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10763484" y="2512352"/>
            <a:ext cx="1335711" cy="887126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719" y="1645332"/>
            <a:ext cx="1367859" cy="1025894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10838585" y="862695"/>
            <a:ext cx="1185511" cy="1023556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884" y="3225932"/>
            <a:ext cx="1613671" cy="1145706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124" y="3944573"/>
            <a:ext cx="1309030" cy="981772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10773906" y="4308876"/>
            <a:ext cx="1335711" cy="887126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141" y="3441856"/>
            <a:ext cx="1367859" cy="1025894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10849007" y="2659219"/>
            <a:ext cx="1185511" cy="1023556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306" y="5022456"/>
            <a:ext cx="1613671" cy="1145706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546" y="5741097"/>
            <a:ext cx="1309030" cy="981772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943677" y="5765498"/>
            <a:ext cx="1185511" cy="1023556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22" y="5898226"/>
            <a:ext cx="1367859" cy="1025894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68" y="5882799"/>
            <a:ext cx="1613671" cy="1145706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3289083" y="5806003"/>
            <a:ext cx="1335711" cy="887126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79" y="5797645"/>
            <a:ext cx="1309030" cy="981772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4977855" y="5579035"/>
            <a:ext cx="1185511" cy="1023556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300" y="5711763"/>
            <a:ext cx="1367859" cy="1025894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46" y="5696336"/>
            <a:ext cx="1613671" cy="1145706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7323261" y="5619540"/>
            <a:ext cx="1335711" cy="887126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018" y="5956462"/>
            <a:ext cx="1309030" cy="981772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8424694" y="5737852"/>
            <a:ext cx="1185511" cy="1023556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139" y="5870580"/>
            <a:ext cx="1367859" cy="1025894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285" y="5855153"/>
            <a:ext cx="1613671" cy="1145706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10770100" y="5778357"/>
            <a:ext cx="1335711" cy="887126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5" y="226617"/>
            <a:ext cx="1309030" cy="981772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50" y="-16394"/>
            <a:ext cx="1309030" cy="981772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1182650" y="97091"/>
            <a:ext cx="1185511" cy="1023556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38" y="89087"/>
            <a:ext cx="1367859" cy="1025894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3052769" y="76221"/>
            <a:ext cx="1335711" cy="887126"/>
          </a:xfrm>
          <a:prstGeom prst="rect">
            <a:avLst/>
          </a:prstGeom>
        </p:spPr>
      </p:pic>
      <p:pic>
        <p:nvPicPr>
          <p:cNvPr id="57" name="Kép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627" y="117116"/>
            <a:ext cx="1309030" cy="981772"/>
          </a:xfrm>
          <a:prstGeom prst="rect">
            <a:avLst/>
          </a:prstGeom>
        </p:spPr>
      </p:pic>
      <p:pic>
        <p:nvPicPr>
          <p:cNvPr id="58" name="Kép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4609605" y="105776"/>
            <a:ext cx="1185511" cy="1023556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04" y="247467"/>
            <a:ext cx="1367859" cy="1025894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05" y="140735"/>
            <a:ext cx="1613671" cy="1145706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7220763" y="119138"/>
            <a:ext cx="1335711" cy="887126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873" y="289093"/>
            <a:ext cx="1309030" cy="981772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2075">
            <a:off x="8447411" y="57113"/>
            <a:ext cx="1185511" cy="1023556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143" y="113089"/>
            <a:ext cx="1367859" cy="1025894"/>
          </a:xfrm>
          <a:prstGeom prst="rect">
            <a:avLst/>
          </a:prstGeom>
        </p:spPr>
      </p:pic>
      <p:pic>
        <p:nvPicPr>
          <p:cNvPr id="65" name="Kép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04">
            <a:off x="10056983" y="175683"/>
            <a:ext cx="1335711" cy="88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1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75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is">
  <a:themeElements>
    <a:clrScheme name="Parallaxi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is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i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676</TotalTime>
  <Words>715</Words>
  <Application>Microsoft Office PowerPoint</Application>
  <PresentationFormat>Szélesvásznú</PresentationFormat>
  <Paragraphs>116</Paragraphs>
  <Slides>25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11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8" baseType="lpstr">
      <vt:lpstr>Aero Matics Stencil</vt:lpstr>
      <vt:lpstr>Arial</vt:lpstr>
      <vt:lpstr>Barcelona 2012 by Roca</vt:lpstr>
      <vt:lpstr>Calibri</vt:lpstr>
      <vt:lpstr>Cooper Black</vt:lpstr>
      <vt:lpstr>Corbel</vt:lpstr>
      <vt:lpstr>MV Boli</vt:lpstr>
      <vt:lpstr>Orient1-Extended</vt:lpstr>
      <vt:lpstr>Symbol</vt:lpstr>
      <vt:lpstr>Times New Roman</vt:lpstr>
      <vt:lpstr>Wingdings</vt:lpstr>
      <vt:lpstr>Parallaxis</vt:lpstr>
      <vt:lpstr>CorelDRAW</vt:lpstr>
      <vt:lpstr>Korszerű háttértárolók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Hordozható merevlemez /HDD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Korszerű háttértárolók</dc:title>
  <dc:creator>N.Norbert</dc:creator>
  <cp:lastModifiedBy>Nagy Norbert</cp:lastModifiedBy>
  <cp:revision>139</cp:revision>
  <dcterms:created xsi:type="dcterms:W3CDTF">2015-12-17T15:16:31Z</dcterms:created>
  <dcterms:modified xsi:type="dcterms:W3CDTF">2016-01-27T09:52:11Z</dcterms:modified>
</cp:coreProperties>
</file>