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58" r:id="rId11"/>
    <p:sldId id="267" r:id="rId12"/>
    <p:sldId id="268" r:id="rId13"/>
    <p:sldId id="270" r:id="rId14"/>
    <p:sldId id="276" r:id="rId15"/>
    <p:sldId id="272" r:id="rId16"/>
    <p:sldId id="273" r:id="rId17"/>
    <p:sldId id="274" r:id="rId18"/>
    <p:sldId id="275" r:id="rId19"/>
    <p:sldId id="260" r:id="rId20"/>
    <p:sldId id="271" r:id="rId21"/>
    <p:sldId id="269" r:id="rId22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églalap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Téglalap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Téglalap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Téglalap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Téglalap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Lekerekített téglalap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Lekerekített téglalap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Téglalap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Téglalap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Téglalap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Téglalap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AFD82FA2-A452-432E-B332-0A8E2B2D5D52}" type="datetimeFigureOut">
              <a:rPr lang="hu-HU" smtClean="0"/>
              <a:pPr/>
              <a:t>2016.01.30.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hu-HU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74EEED1-012D-4677-AA2B-9FB759FF95C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82FA2-A452-432E-B332-0A8E2B2D5D52}" type="datetimeFigureOut">
              <a:rPr lang="hu-HU" smtClean="0"/>
              <a:pPr/>
              <a:t>2016.01.30.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EEED1-012D-4677-AA2B-9FB759FF95C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82FA2-A452-432E-B332-0A8E2B2D5D52}" type="datetimeFigureOut">
              <a:rPr lang="hu-HU" smtClean="0"/>
              <a:pPr/>
              <a:t>2016.01.30.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EEED1-012D-4677-AA2B-9FB759FF95C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82FA2-A452-432E-B332-0A8E2B2D5D52}" type="datetimeFigureOut">
              <a:rPr lang="hu-HU" smtClean="0"/>
              <a:pPr/>
              <a:t>2016.01.30.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EEED1-012D-4677-AA2B-9FB759FF95C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82FA2-A452-432E-B332-0A8E2B2D5D52}" type="datetimeFigureOut">
              <a:rPr lang="hu-HU" smtClean="0"/>
              <a:pPr/>
              <a:t>2016.01.30.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EEED1-012D-4677-AA2B-9FB759FF95C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82FA2-A452-432E-B332-0A8E2B2D5D52}" type="datetimeFigureOut">
              <a:rPr lang="hu-HU" smtClean="0"/>
              <a:pPr/>
              <a:t>2016.01.30.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EEED1-012D-4677-AA2B-9FB759FF95C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6" name="Dátum helye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FD82FA2-A452-432E-B332-0A8E2B2D5D52}" type="datetimeFigureOut">
              <a:rPr lang="hu-HU" smtClean="0"/>
              <a:pPr/>
              <a:t>2016.01.30.</a:t>
            </a:fld>
            <a:endParaRPr lang="hu-HU"/>
          </a:p>
        </p:txBody>
      </p:sp>
      <p:sp>
        <p:nvSpPr>
          <p:cNvPr id="27" name="Dia számának hely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74EEED1-012D-4677-AA2B-9FB759FF95C2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8" name="Élőláb helye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u-H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AFD82FA2-A452-432E-B332-0A8E2B2D5D52}" type="datetimeFigureOut">
              <a:rPr lang="hu-HU" smtClean="0"/>
              <a:pPr/>
              <a:t>2016.01.30.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374EEED1-012D-4677-AA2B-9FB759FF95C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82FA2-A452-432E-B332-0A8E2B2D5D52}" type="datetimeFigureOut">
              <a:rPr lang="hu-HU" smtClean="0"/>
              <a:pPr/>
              <a:t>2016.01.30.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EEED1-012D-4677-AA2B-9FB759FF95C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82FA2-A452-432E-B332-0A8E2B2D5D52}" type="datetimeFigureOut">
              <a:rPr lang="hu-HU" smtClean="0"/>
              <a:pPr/>
              <a:t>2016.01.30.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EEED1-012D-4677-AA2B-9FB759FF95C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82FA2-A452-432E-B332-0A8E2B2D5D52}" type="datetimeFigureOut">
              <a:rPr lang="hu-HU" smtClean="0"/>
              <a:pPr/>
              <a:t>2016.01.30.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EEED1-012D-4677-AA2B-9FB759FF95C2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églalap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Téglalap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Téglalap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Téglalap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Téglalap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Lekerekített téglalap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Lekerekített téglalap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Téglalap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Téglalap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Téglalap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Téglalap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Téglalap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Téglalap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AFD82FA2-A452-432E-B332-0A8E2B2D5D52}" type="datetimeFigureOut">
              <a:rPr lang="hu-HU" smtClean="0"/>
              <a:pPr/>
              <a:t>2016.01.30.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hu-HU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374EEED1-012D-4677-AA2B-9FB759FF95C2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d"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blogs-images.forbes.com/johnarcher/files/2014/09/Seiki39UY044KTV.jpg" TargetMode="External"/><Relationship Id="rId13" Type="http://schemas.openxmlformats.org/officeDocument/2006/relationships/hyperlink" Target="http://www.techweez.com/wp-content/uploads/2012/08/lg-cinema-3d-tv-smart-tv.jpg" TargetMode="External"/><Relationship Id="rId18" Type="http://schemas.openxmlformats.org/officeDocument/2006/relationships/hyperlink" Target="http://lopom.hu/uploads/images/big/1251/bae937c33f9ff8af3c759d9460f702e2.jpg" TargetMode="External"/><Relationship Id="rId3" Type="http://schemas.openxmlformats.org/officeDocument/2006/relationships/hyperlink" Target="http://tech-live.hu/media/2015/12/03-AMOLED-750x370.jpg" TargetMode="External"/><Relationship Id="rId7" Type="http://schemas.openxmlformats.org/officeDocument/2006/relationships/hyperlink" Target="http://www.inforendek.hu/wp-content/uploads/2015/12/television1.jpg" TargetMode="External"/><Relationship Id="rId12" Type="http://schemas.openxmlformats.org/officeDocument/2006/relationships/hyperlink" Target="http://www.lg.com/hu/images/televiziok/55ea980v/gallery/EA980V-medium07-oled-logo2_SE_oled%20(1).jpg" TargetMode="External"/><Relationship Id="rId17" Type="http://schemas.openxmlformats.org/officeDocument/2006/relationships/hyperlink" Target="https://ipon.hu/_userfiles/Image/joker/hirek/2015/0407/8k-01.png" TargetMode="External"/><Relationship Id="rId2" Type="http://schemas.openxmlformats.org/officeDocument/2006/relationships/hyperlink" Target="http://deercomp.hu/image/cache/catalog/monitorok/11-228x228.jpg" TargetMode="External"/><Relationship Id="rId16" Type="http://schemas.openxmlformats.org/officeDocument/2006/relationships/hyperlink" Target="http://www.av-online.hu/pictures/hirek/Samsung/Samsung_PS51E8000_3D_plazma_TV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to.hu/wp-content/uploads/2014/09/dell-5k-monitor-01.png" TargetMode="External"/><Relationship Id="rId11" Type="http://schemas.openxmlformats.org/officeDocument/2006/relationships/hyperlink" Target="http://magyarno.com/wp-content/uploads/szines_tv.jpg" TargetMode="External"/><Relationship Id="rId5" Type="http://schemas.openxmlformats.org/officeDocument/2006/relationships/hyperlink" Target="http://3dvision-blog.com/wp-content/uploads/2012/02/samsung-crt-monitor.jpg" TargetMode="External"/><Relationship Id="rId15" Type="http://schemas.openxmlformats.org/officeDocument/2006/relationships/hyperlink" Target="http://dibox.hu/admin/kepek/SAMSUNG-ps42p91.jpg" TargetMode="External"/><Relationship Id="rId10" Type="http://schemas.openxmlformats.org/officeDocument/2006/relationships/hyperlink" Target="http://patina.uw.hu/Oldpic/oriat3561/356101.jpg" TargetMode="External"/><Relationship Id="rId4" Type="http://schemas.openxmlformats.org/officeDocument/2006/relationships/hyperlink" Target="http://kutyu.hu/download/viewattach/88201/2/105/290908-465341767.jpg" TargetMode="External"/><Relationship Id="rId9" Type="http://schemas.openxmlformats.org/officeDocument/2006/relationships/hyperlink" Target="http://www.radiomuseum.org/images/radio/videoton/elektron_24_ta5201_398206.jpg" TargetMode="External"/><Relationship Id="rId14" Type="http://schemas.openxmlformats.org/officeDocument/2006/relationships/hyperlink" Target="http://sontech.hu/wp-content/uploads/2015/05/Plasma_TV_felulre.p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p2.vatera.hu/photos/87/f4/d018_1_big.jpg" TargetMode="External"/><Relationship Id="rId3" Type="http://schemas.openxmlformats.org/officeDocument/2006/relationships/hyperlink" Target="http://www.conrad.biz/medias/global/ce/8000_8999/8400/8410/8414/841428_LB_00_FB.EPS_400.jpg" TargetMode="External"/><Relationship Id="rId7" Type="http://schemas.openxmlformats.org/officeDocument/2006/relationships/hyperlink" Target="http://alkupiac.hu/kepek/termekek/30500/30560_1_casio-ferfi-a-158wa-1d-retro-digitalis-karora.jpg" TargetMode="External"/><Relationship Id="rId2" Type="http://schemas.openxmlformats.org/officeDocument/2006/relationships/hyperlink" Target="http://napipiac.unas.hu/shop_ordered/17368/shop_pic/big/806530.jpg?time=144362746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obilarena.hu/dl/cnt/2014-05/108769/gear-fit-5.jpg" TargetMode="External"/><Relationship Id="rId5" Type="http://schemas.openxmlformats.org/officeDocument/2006/relationships/hyperlink" Target="http://esca.atomki.hu/PIC18/images/lcd/LCD1.jpg" TargetMode="External"/><Relationship Id="rId10" Type="http://schemas.openxmlformats.org/officeDocument/2006/relationships/hyperlink" Target="http://www.sencor.hu/getattachment/3f57d56d-4d96-4662-8312-5b4bad448bc8/SBP-690.aspx" TargetMode="External"/><Relationship Id="rId4" Type="http://schemas.openxmlformats.org/officeDocument/2006/relationships/hyperlink" Target="http://static.origos.hu/s/img/i/1303/20130315-havazas-a-behavazott-budapest-eletkepek.jpg" TargetMode="External"/><Relationship Id="rId9" Type="http://schemas.openxmlformats.org/officeDocument/2006/relationships/hyperlink" Target="http://images.pcworld.com/news/graphics/172837-mobile_history_04_slide.jpg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hu-HU" sz="8000" b="1" dirty="0" smtClean="0">
                <a:latin typeface="Algerian" pitchFamily="82" charset="0"/>
              </a:rPr>
              <a:t>Megjelenítők</a:t>
            </a:r>
            <a:endParaRPr lang="hu-HU" sz="8000" b="1" dirty="0">
              <a:latin typeface="Algerian" pitchFamily="82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2971800"/>
          </a:xfrm>
        </p:spPr>
        <p:txBody>
          <a:bodyPr>
            <a:normAutofit/>
          </a:bodyPr>
          <a:lstStyle/>
          <a:p>
            <a:r>
              <a:rPr lang="hu-HU" b="1" dirty="0" smtClean="0"/>
              <a:t>Marlen Dániel</a:t>
            </a:r>
          </a:p>
          <a:p>
            <a:endParaRPr lang="hu-HU" dirty="0"/>
          </a:p>
          <a:p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Felkészítő tanárom: </a:t>
            </a:r>
            <a:r>
              <a:rPr lang="hu-HU" dirty="0" err="1" smtClean="0"/>
              <a:t>Czuth</a:t>
            </a:r>
            <a:r>
              <a:rPr lang="hu-HU" dirty="0" smtClean="0"/>
              <a:t> Éva   </a:t>
            </a:r>
          </a:p>
          <a:p>
            <a:endParaRPr lang="hu-HU" dirty="0"/>
          </a:p>
          <a:p>
            <a:r>
              <a:rPr lang="hu-HU" dirty="0" smtClean="0"/>
              <a:t>Iskolám: </a:t>
            </a:r>
            <a:r>
              <a:rPr lang="pt-BR" dirty="0"/>
              <a:t>2000 Szentendre, Kálvária út 16.</a:t>
            </a:r>
            <a:endParaRPr lang="hu-H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Monitor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dirty="0" smtClean="0"/>
              <a:t>   A monitorok is a TV-hez hasonló felépítéssel rendelkeznek, leszámítva hogy nincs antenna bemenetük.</a:t>
            </a:r>
            <a:endParaRPr lang="hu-HU" dirty="0"/>
          </a:p>
        </p:txBody>
      </p:sp>
      <p:pic>
        <p:nvPicPr>
          <p:cNvPr id="3074" name="Picture 2" descr="http://3dvision-blog.com/wp-content/uploads/2012/02/samsung-crt-moni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789040"/>
            <a:ext cx="2927061" cy="2659808"/>
          </a:xfrm>
          <a:prstGeom prst="rect">
            <a:avLst/>
          </a:prstGeom>
          <a:noFill/>
        </p:spPr>
      </p:pic>
      <p:pic>
        <p:nvPicPr>
          <p:cNvPr id="3076" name="Picture 4" descr="http://www.pto.hu/wp-content/uploads/2014/09/dell-5k-monitor-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293096"/>
            <a:ext cx="3564904" cy="356490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 TV-hez hasonló fejlődésen ment keresztül.</a:t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hu-HU" dirty="0"/>
          </a:p>
        </p:txBody>
      </p:sp>
      <p:pic>
        <p:nvPicPr>
          <p:cNvPr id="23554" name="Picture 2" descr="http://lopom.hu/uploads/images/big/1251/bae937c33f9ff8af3c759d9460f702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2698" y="2139556"/>
            <a:ext cx="5698604" cy="471844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Digitális kijelzők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dirty="0" smtClean="0"/>
              <a:t>   Szinte nincs az életnek olyan területe és pillanata, amikor nem találkozunk valamilyen numerikus digitális kijelzővel.</a:t>
            </a:r>
            <a:endParaRPr lang="hu-HU" dirty="0"/>
          </a:p>
        </p:txBody>
      </p:sp>
      <p:pic>
        <p:nvPicPr>
          <p:cNvPr id="22530" name="Picture 2" descr="http://napipiac.unas.hu/shop_ordered/17368/shop_pic/big/806530.jpg?time=14436274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3479" y="3658868"/>
            <a:ext cx="5097041" cy="319913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097864"/>
          </a:xfrm>
        </p:spPr>
        <p:txBody>
          <a:bodyPr/>
          <a:lstStyle/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hu-HU" dirty="0" smtClean="0"/>
              <a:t>Vannak a háztartásban elterjedt</a:t>
            </a:r>
          </a:p>
          <a:p>
            <a:pPr>
              <a:buNone/>
            </a:pPr>
            <a:r>
              <a:rPr lang="hu-HU" dirty="0" smtClean="0"/>
              <a:t>digitális kijelzők.</a:t>
            </a:r>
            <a:endParaRPr lang="hu-HU" dirty="0"/>
          </a:p>
        </p:txBody>
      </p:sp>
      <p:pic>
        <p:nvPicPr>
          <p:cNvPr id="40964" name="Picture 4" descr="http://www.conrad.biz/medias/global/ce/8000_8999/8400/8410/8414/841428_LB_00_FB.EPS_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7048" y="0"/>
            <a:ext cx="2996952" cy="2996952"/>
          </a:xfrm>
          <a:prstGeom prst="rect">
            <a:avLst/>
          </a:prstGeom>
          <a:noFill/>
        </p:spPr>
      </p:pic>
      <p:pic>
        <p:nvPicPr>
          <p:cNvPr id="40966" name="Picture 6" descr="http://www.muszakistore.hu/images/9294_0_20120605150017-Gorenje_MO_17_DW_mikrosu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67620"/>
            <a:ext cx="4219532" cy="2890380"/>
          </a:xfrm>
          <a:prstGeom prst="rect">
            <a:avLst/>
          </a:prstGeom>
          <a:noFill/>
        </p:spPr>
      </p:pic>
      <p:pic>
        <p:nvPicPr>
          <p:cNvPr id="40968" name="Picture 8" descr="http://static.origos.hu/s/img/i/1303/20130315-havazas-a-behavazott-budapest-eletkepe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2996952"/>
            <a:ext cx="3307296" cy="2204864"/>
          </a:xfrm>
          <a:prstGeom prst="rect">
            <a:avLst/>
          </a:prstGeom>
          <a:noFill/>
        </p:spPr>
      </p:pic>
      <p:pic>
        <p:nvPicPr>
          <p:cNvPr id="40970" name="Picture 10" descr="http://esca.atomki.hu/PIC18/images/lcd/LCD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48100" y="4886324"/>
            <a:ext cx="5295900" cy="197167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dirty="0" smtClean="0"/>
              <a:t>Valamint a gépjármű</a:t>
            </a:r>
          </a:p>
          <a:p>
            <a:pPr>
              <a:buNone/>
            </a:pPr>
            <a:r>
              <a:rPr lang="hu-HU" dirty="0" smtClean="0"/>
              <a:t>iparban, a szerszámgép-</a:t>
            </a:r>
          </a:p>
          <a:p>
            <a:pPr>
              <a:buNone/>
            </a:pPr>
            <a:r>
              <a:rPr lang="hu-HU" dirty="0" smtClean="0"/>
              <a:t>gyártásban, kézi műszerek</a:t>
            </a:r>
          </a:p>
          <a:p>
            <a:pPr>
              <a:buNone/>
            </a:pPr>
            <a:r>
              <a:rPr lang="hu-HU" dirty="0" smtClean="0"/>
              <a:t> és az orvosi műszer</a:t>
            </a:r>
          </a:p>
          <a:p>
            <a:pPr>
              <a:buNone/>
            </a:pPr>
            <a:r>
              <a:rPr lang="hu-HU" dirty="0" smtClean="0"/>
              <a:t> technikában.</a:t>
            </a:r>
            <a:endParaRPr lang="hu-HU" dirty="0"/>
          </a:p>
        </p:txBody>
      </p:sp>
      <p:pic>
        <p:nvPicPr>
          <p:cNvPr id="45058" name="Picture 2" descr="http://www.sencor.hu/getattachment/3f57d56d-4d96-4662-8312-5b4bad448bc8/SBP-690.asp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700808"/>
            <a:ext cx="6480720" cy="6480720"/>
          </a:xfrm>
          <a:prstGeom prst="rect">
            <a:avLst/>
          </a:prstGeom>
          <a:noFill/>
        </p:spPr>
      </p:pic>
      <p:pic>
        <p:nvPicPr>
          <p:cNvPr id="45060" name="Picture 4" descr="http://szokemotor.hu/aruhaz/images/10034839_870_DET02_FR_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013176"/>
            <a:ext cx="2381250" cy="1533526"/>
          </a:xfrm>
          <a:prstGeom prst="rect">
            <a:avLst/>
          </a:prstGeom>
          <a:noFill/>
        </p:spPr>
      </p:pic>
      <p:pic>
        <p:nvPicPr>
          <p:cNvPr id="45062" name="Picture 6" descr="http://www.luxvill.net/sites/default/files/icws/EM%20391%20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39417" y="0"/>
            <a:ext cx="1604583" cy="3068960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dirty="0" smtClean="0"/>
              <a:t>   A karóráknál is szinte felfoghatatlan fejlődés ment végbe a mind a kijelző mind a tudás terén. Itt is találni már okos órákat, melyek különböző testedzési módokkal, sőt még pulzusszámlálóval is el vannak látva.</a:t>
            </a:r>
            <a:endParaRPr lang="hu-HU" dirty="0"/>
          </a:p>
        </p:txBody>
      </p:sp>
      <p:pic>
        <p:nvPicPr>
          <p:cNvPr id="41986" name="Picture 2" descr="http://mobilarena.hu/dl/cnt/2014-05/108769/gear-fit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3083" y="4082977"/>
            <a:ext cx="4080917" cy="2775023"/>
          </a:xfrm>
          <a:prstGeom prst="rect">
            <a:avLst/>
          </a:prstGeom>
          <a:noFill/>
        </p:spPr>
      </p:pic>
      <p:pic>
        <p:nvPicPr>
          <p:cNvPr id="41988" name="Picture 4" descr="http://alkupiac.hu/kepek/termekek/30500/30560_1_casio-ferfi-a-158wa-1d-retro-digitalis-karo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09120"/>
            <a:ext cx="2348880" cy="2348880"/>
          </a:xfrm>
          <a:prstGeom prst="rect">
            <a:avLst/>
          </a:prstGeom>
          <a:noFill/>
        </p:spPr>
      </p:pic>
      <p:pic>
        <p:nvPicPr>
          <p:cNvPr id="41990" name="Picture 6" descr="http://p2.vatera.hu/photos/87/f4/d018_1_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4410119"/>
            <a:ext cx="1368151" cy="244788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Mobiltelefon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dirty="0" smtClean="0"/>
              <a:t>   És, hogy ezt se hagyhassam ki, a telefonoknál is elképzelhetetlen fejlődés ment végbe. </a:t>
            </a:r>
            <a:endParaRPr lang="hu-HU" dirty="0"/>
          </a:p>
        </p:txBody>
      </p:sp>
      <p:pic>
        <p:nvPicPr>
          <p:cNvPr id="44034" name="Picture 2" descr="http://starity.hu/images/articles/465x245/40-eves-a-mobiltelefon-040309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7868" y="3197085"/>
            <a:ext cx="6948264" cy="366091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i.telegraph.co.uk/multimedia/archive/01712/nokia-3310-old-gol_1712908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816560"/>
            <a:ext cx="4860032" cy="3041440"/>
          </a:xfrm>
          <a:prstGeom prst="rect">
            <a:avLst/>
          </a:prstGeom>
          <a:noFill/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dirty="0" smtClean="0"/>
              <a:t>   Nem csak tudásban, hanem a látványos kijelzők terén, melyek már a hasonló felbontás, de kisebb képernyő méretek miatt tű éles képet nyújtanak.</a:t>
            </a:r>
            <a:endParaRPr lang="hu-HU" dirty="0"/>
          </a:p>
        </p:txBody>
      </p:sp>
      <p:pic>
        <p:nvPicPr>
          <p:cNvPr id="43012" name="Picture 4" descr="http://d.ibtimes.co.uk/en/full/1431039/lg-g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877539"/>
            <a:ext cx="4860032" cy="2980462"/>
          </a:xfrm>
          <a:prstGeom prst="rect">
            <a:avLst/>
          </a:prstGeom>
          <a:noFill/>
        </p:spPr>
      </p:pic>
      <p:pic>
        <p:nvPicPr>
          <p:cNvPr id="43014" name="Picture 6" descr="http://images.pcworld.com/news/graphics/172837-mobile_history_04_slid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692696" y="3717032"/>
            <a:ext cx="4715551" cy="314096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Kérdések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Mi a megjelenítő?</a:t>
            </a:r>
          </a:p>
          <a:p>
            <a:r>
              <a:rPr lang="hu-HU" dirty="0" smtClean="0"/>
              <a:t>Hol használják?</a:t>
            </a:r>
          </a:p>
          <a:p>
            <a:r>
              <a:rPr lang="hu-HU" dirty="0" smtClean="0"/>
              <a:t>Milyen felbontások vannak?</a:t>
            </a:r>
          </a:p>
          <a:p>
            <a:endParaRPr lang="hu-H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Források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hu-HU" dirty="0" smtClean="0">
                <a:hlinkClick r:id="rId2"/>
              </a:rPr>
              <a:t>http://deercomp.hu/image/cache/catalog/monitorok/11-228x228.jpg</a:t>
            </a:r>
            <a:endParaRPr lang="hu-HU" dirty="0" smtClean="0"/>
          </a:p>
          <a:p>
            <a:r>
              <a:rPr lang="hu-HU" dirty="0" smtClean="0">
                <a:hlinkClick r:id="rId3"/>
              </a:rPr>
              <a:t>http://tech-live.hu/media/2015/12/03-AMOLED-750x370.jpg</a:t>
            </a:r>
            <a:endParaRPr lang="hu-HU" dirty="0" smtClean="0"/>
          </a:p>
          <a:p>
            <a:r>
              <a:rPr lang="hu-HU" dirty="0" smtClean="0">
                <a:hlinkClick r:id="rId4"/>
              </a:rPr>
              <a:t>http://kutyu.hu/download/viewattach/88201/2/105/290908-465341767.jpg</a:t>
            </a:r>
            <a:endParaRPr lang="hu-HU" dirty="0" smtClean="0"/>
          </a:p>
          <a:p>
            <a:r>
              <a:rPr lang="hu-HU" dirty="0" smtClean="0">
                <a:hlinkClick r:id="rId5"/>
              </a:rPr>
              <a:t>http://3dvision-blog.com/</a:t>
            </a:r>
            <a:r>
              <a:rPr lang="hu-HU" dirty="0" err="1" smtClean="0">
                <a:hlinkClick r:id="rId5"/>
              </a:rPr>
              <a:t>wp-content</a:t>
            </a:r>
            <a:r>
              <a:rPr lang="hu-HU" dirty="0" smtClean="0">
                <a:hlinkClick r:id="rId5"/>
              </a:rPr>
              <a:t>/</a:t>
            </a:r>
            <a:r>
              <a:rPr lang="hu-HU" dirty="0" err="1" smtClean="0">
                <a:hlinkClick r:id="rId5"/>
              </a:rPr>
              <a:t>uploads</a:t>
            </a:r>
            <a:r>
              <a:rPr lang="hu-HU" dirty="0" smtClean="0">
                <a:hlinkClick r:id="rId5"/>
              </a:rPr>
              <a:t>/2012/02/</a:t>
            </a:r>
            <a:r>
              <a:rPr lang="hu-HU" dirty="0" err="1" smtClean="0">
                <a:hlinkClick r:id="rId5"/>
              </a:rPr>
              <a:t>samsung-crt-monitor.jpg</a:t>
            </a:r>
            <a:endParaRPr lang="hu-HU" dirty="0" smtClean="0"/>
          </a:p>
          <a:p>
            <a:r>
              <a:rPr lang="hu-HU" dirty="0" smtClean="0">
                <a:hlinkClick r:id="rId6"/>
              </a:rPr>
              <a:t>http://www.pto.hu/wp-content/uploads/2014/09/dell-5k-monitor-01.png</a:t>
            </a:r>
            <a:endParaRPr lang="hu-HU" dirty="0" smtClean="0"/>
          </a:p>
          <a:p>
            <a:r>
              <a:rPr lang="hu-HU" dirty="0" smtClean="0">
                <a:hlinkClick r:id="rId7"/>
              </a:rPr>
              <a:t>http://www.inforendek.hu/wp-content/uploads/2015/12/television1.jpg</a:t>
            </a:r>
            <a:endParaRPr lang="hu-HU" dirty="0" smtClean="0"/>
          </a:p>
          <a:p>
            <a:r>
              <a:rPr lang="hu-HU" dirty="0" smtClean="0">
                <a:hlinkClick r:id="rId8"/>
              </a:rPr>
              <a:t>http://blogs-images.forbes.com/johnarcher/files/2014/09/Seiki39UY044KTV.jpg</a:t>
            </a:r>
            <a:endParaRPr lang="hu-HU" dirty="0" smtClean="0"/>
          </a:p>
          <a:p>
            <a:r>
              <a:rPr lang="hu-HU" dirty="0" smtClean="0">
                <a:hlinkClick r:id="rId9"/>
              </a:rPr>
              <a:t>http://www.radiomuseum.org/images/radio/videoton/elektron_24_ta5201_398206.jpg</a:t>
            </a:r>
            <a:endParaRPr lang="hu-HU" dirty="0" smtClean="0"/>
          </a:p>
          <a:p>
            <a:r>
              <a:rPr lang="hu-HU" dirty="0" smtClean="0">
                <a:hlinkClick r:id="rId10"/>
              </a:rPr>
              <a:t>http://patina.uw.hu/Oldpic/oriat3561/356101.jpg</a:t>
            </a:r>
            <a:endParaRPr lang="hu-HU" dirty="0" smtClean="0"/>
          </a:p>
          <a:p>
            <a:r>
              <a:rPr lang="hu-HU" dirty="0" smtClean="0">
                <a:hlinkClick r:id="rId11"/>
              </a:rPr>
              <a:t>http://magyarno.com/wp-content/uploads/szines_tv.jpg</a:t>
            </a:r>
            <a:endParaRPr lang="hu-HU" dirty="0" smtClean="0"/>
          </a:p>
          <a:p>
            <a:r>
              <a:rPr lang="hu-HU" dirty="0" smtClean="0">
                <a:hlinkClick r:id="rId12"/>
              </a:rPr>
              <a:t>http://www.lg.com/hu/images/televiziok/55ea980v/gallery/EA980V-medium07-oled-logo2_SE_oled%20(1).jpg</a:t>
            </a:r>
            <a:endParaRPr lang="hu-HU" dirty="0" smtClean="0"/>
          </a:p>
          <a:p>
            <a:r>
              <a:rPr lang="hu-HU" dirty="0" smtClean="0">
                <a:hlinkClick r:id="rId13"/>
              </a:rPr>
              <a:t>http://www.techweez.com/wp-content/uploads/2012/08/lg-cinema-3d-tv-smart-tv.jpg</a:t>
            </a:r>
            <a:endParaRPr lang="hu-HU" dirty="0" smtClean="0"/>
          </a:p>
          <a:p>
            <a:r>
              <a:rPr lang="hu-HU" dirty="0" smtClean="0">
                <a:hlinkClick r:id="rId14"/>
              </a:rPr>
              <a:t>http://sontech.hu/wp-content/uploads/2015/05/Plasma_TV_felulre.png</a:t>
            </a:r>
            <a:endParaRPr lang="hu-HU" dirty="0" smtClean="0"/>
          </a:p>
          <a:p>
            <a:r>
              <a:rPr lang="hu-HU" dirty="0" smtClean="0">
                <a:hlinkClick r:id="rId15"/>
              </a:rPr>
              <a:t>http://dibox.hu/admin/kepek/SAMSUNG-ps42p91.jpg</a:t>
            </a:r>
            <a:endParaRPr lang="hu-HU" dirty="0" smtClean="0"/>
          </a:p>
          <a:p>
            <a:r>
              <a:rPr lang="hu-HU" dirty="0" smtClean="0">
                <a:hlinkClick r:id="rId16"/>
              </a:rPr>
              <a:t>http://www.av-online.hu/pictures/hirek/Samsung/Samsung_PS51E8000_3D_plazma_TV.jpg</a:t>
            </a:r>
            <a:endParaRPr lang="hu-HU" dirty="0" smtClean="0"/>
          </a:p>
          <a:p>
            <a:r>
              <a:rPr lang="hu-HU" dirty="0" smtClean="0">
                <a:hlinkClick r:id="rId17"/>
              </a:rPr>
              <a:t>https://ipon.hu/_userfiles/Image/joker/hirek/2015/0407/8k-01.png</a:t>
            </a:r>
            <a:endParaRPr lang="hu-HU" dirty="0" smtClean="0"/>
          </a:p>
          <a:p>
            <a:r>
              <a:rPr lang="hu-HU" dirty="0" smtClean="0">
                <a:hlinkClick r:id="rId18"/>
              </a:rPr>
              <a:t>http://lopom.hu/uploads/images/big/1251/bae937c33f9ff8af3c759d9460f702e2.jpg</a:t>
            </a:r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dirty="0" smtClean="0"/>
              <a:t>    </a:t>
            </a:r>
          </a:p>
          <a:p>
            <a:pPr>
              <a:buNone/>
            </a:pPr>
            <a:r>
              <a:rPr lang="hu-HU" dirty="0" smtClean="0"/>
              <a:t>   Én a megjelenítők szó alatt a monitorokat, digitális kijelzőket, TV képernyőt, mobiltelefon, táblagép kijelzőket és még ezernyi kép és számok információk közlésére alkalmas eszközöket értem.</a:t>
            </a:r>
            <a:endParaRPr lang="hu-HU" dirty="0"/>
          </a:p>
        </p:txBody>
      </p:sp>
      <p:pic>
        <p:nvPicPr>
          <p:cNvPr id="4098" name="Picture 2" descr="http://deercomp.hu/image/cache/catalog/monitorok/11-228x2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4518246"/>
            <a:ext cx="2339752" cy="2339754"/>
          </a:xfrm>
          <a:prstGeom prst="rect">
            <a:avLst/>
          </a:prstGeom>
          <a:noFill/>
        </p:spPr>
      </p:pic>
      <p:pic>
        <p:nvPicPr>
          <p:cNvPr id="4100" name="Picture 4" descr="http://tech-live.hu/media/2015/12/03-AMOLED-750x3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692696"/>
            <a:ext cx="3888432" cy="1918293"/>
          </a:xfrm>
          <a:prstGeom prst="rect">
            <a:avLst/>
          </a:prstGeom>
          <a:noFill/>
        </p:spPr>
      </p:pic>
      <p:pic>
        <p:nvPicPr>
          <p:cNvPr id="4102" name="Picture 6" descr="http://kutyu.hu/download/viewattach/88201/2/105/290908-4653417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4653136"/>
            <a:ext cx="1791938" cy="220486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További források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u-HU" dirty="0" smtClean="0">
                <a:hlinkClick r:id="rId2"/>
              </a:rPr>
              <a:t>http://napipiac.unas.hu/shop_ordered/17368/shop_pic/big/806530.jpg?time=1443627465</a:t>
            </a:r>
            <a:endParaRPr lang="hu-HU" dirty="0" smtClean="0"/>
          </a:p>
          <a:p>
            <a:r>
              <a:rPr lang="hu-HU" dirty="0" smtClean="0">
                <a:hlinkClick r:id="rId3"/>
              </a:rPr>
              <a:t>http://www.conrad.biz/medias/global/ce/8000_8999/8400/8410/8414/841428_LB_00_FB.EPS_400.jpg</a:t>
            </a:r>
            <a:endParaRPr lang="hu-HU" dirty="0" smtClean="0"/>
          </a:p>
          <a:p>
            <a:r>
              <a:rPr lang="hu-HU" dirty="0" smtClean="0">
                <a:hlinkClick r:id="rId4"/>
              </a:rPr>
              <a:t>http://static.origos.hu/s/img/i/1303/20130315-havazas-a-behavazott-budapest-eletkepek.jpg</a:t>
            </a:r>
            <a:endParaRPr lang="hu-HU" dirty="0" smtClean="0"/>
          </a:p>
          <a:p>
            <a:r>
              <a:rPr lang="hu-HU" dirty="0" smtClean="0">
                <a:hlinkClick r:id="rId5"/>
              </a:rPr>
              <a:t>http://esca.atomki.hu/PIC18/images/lcd/LCD1.jpg</a:t>
            </a:r>
            <a:endParaRPr lang="hu-HU" dirty="0" smtClean="0"/>
          </a:p>
          <a:p>
            <a:r>
              <a:rPr lang="hu-HU" dirty="0" smtClean="0">
                <a:hlinkClick r:id="rId6"/>
              </a:rPr>
              <a:t>http://mobilarena.hu/dl/cnt/2014-05/108769/gear-fit-5.jpg</a:t>
            </a:r>
            <a:endParaRPr lang="hu-HU" dirty="0" smtClean="0"/>
          </a:p>
          <a:p>
            <a:r>
              <a:rPr lang="hu-HU" dirty="0" smtClean="0">
                <a:hlinkClick r:id="rId7"/>
              </a:rPr>
              <a:t>http://alkupiac.hu/kepek/termekek/30500/30560_1_casio-ferfi-a-158wa-1d-retro-digitalis-karora.jpg</a:t>
            </a:r>
            <a:endParaRPr lang="hu-HU" dirty="0" smtClean="0"/>
          </a:p>
          <a:p>
            <a:r>
              <a:rPr lang="hu-HU" dirty="0" smtClean="0">
                <a:hlinkClick r:id="rId8"/>
              </a:rPr>
              <a:t>http://p2.vatera.hu/</a:t>
            </a:r>
            <a:r>
              <a:rPr lang="hu-HU" dirty="0" err="1" smtClean="0">
                <a:hlinkClick r:id="rId8"/>
              </a:rPr>
              <a:t>photos</a:t>
            </a:r>
            <a:r>
              <a:rPr lang="hu-HU" dirty="0" smtClean="0">
                <a:hlinkClick r:id="rId8"/>
              </a:rPr>
              <a:t>/87/f4/d018_1_</a:t>
            </a:r>
            <a:r>
              <a:rPr lang="hu-HU" dirty="0" err="1" smtClean="0">
                <a:hlinkClick r:id="rId8"/>
              </a:rPr>
              <a:t>big.jpg</a:t>
            </a:r>
            <a:endParaRPr lang="hu-HU" dirty="0" smtClean="0"/>
          </a:p>
          <a:p>
            <a:r>
              <a:rPr lang="hu-HU" dirty="0" smtClean="0">
                <a:hlinkClick r:id="rId9"/>
              </a:rPr>
              <a:t>http://images.pcworld.com/news/graphics/172837-mobile_history_04_slide.jpg</a:t>
            </a:r>
            <a:endParaRPr lang="hu-HU" dirty="0" smtClean="0"/>
          </a:p>
          <a:p>
            <a:r>
              <a:rPr lang="hu-HU" dirty="0" smtClean="0">
                <a:hlinkClick r:id="rId10"/>
              </a:rPr>
              <a:t>http://www.sencor.hu/getattachment/3f57d56d-4d96-4662-8312-5b4bad448bc8/SBP-690.aspx</a:t>
            </a:r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8914" name="Picture 2" descr="http://wow.iit.bme.hu/~szebi/slides/P2/img04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026" y="0"/>
            <a:ext cx="9600051" cy="720003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Televízió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dirty="0" smtClean="0"/>
              <a:t>   Először is a televíziókkal (rövidebben </a:t>
            </a:r>
            <a:r>
              <a:rPr lang="hu-HU" dirty="0" err="1" smtClean="0"/>
              <a:t>TV-vel</a:t>
            </a:r>
            <a:r>
              <a:rPr lang="hu-HU" dirty="0" smtClean="0"/>
              <a:t>) kezdeném, mivel ez robbant be először az emberek otthonaiba és mindennapjaiba.</a:t>
            </a:r>
            <a:endParaRPr lang="hu-HU" dirty="0"/>
          </a:p>
        </p:txBody>
      </p:sp>
      <p:pic>
        <p:nvPicPr>
          <p:cNvPr id="2050" name="Picture 2" descr="http://www.inforendek.hu/wp-content/uploads/2015/12/televisio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76464"/>
            <a:ext cx="3851920" cy="3081536"/>
          </a:xfrm>
          <a:prstGeom prst="rect">
            <a:avLst/>
          </a:prstGeom>
          <a:noFill/>
        </p:spPr>
      </p:pic>
      <p:pic>
        <p:nvPicPr>
          <p:cNvPr id="2052" name="Picture 4" descr="http://blogs-images.forbes.com/johnarcher/files/2014/09/Seiki39UY044KT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60064"/>
            <a:ext cx="4572000" cy="329793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dirty="0" smtClean="0"/>
              <a:t>    A televíziók kezdetben csak nagy fa dobozokba, fekete fehér katódsugárcsöves készülékek voltak, szinte megszámolható pixelszámmal.</a:t>
            </a:r>
          </a:p>
          <a:p>
            <a:pPr>
              <a:buNone/>
            </a:pPr>
            <a:r>
              <a:rPr lang="hu-HU" dirty="0" smtClean="0"/>
              <a:t> </a:t>
            </a:r>
            <a:endParaRPr lang="hu-HU" dirty="0"/>
          </a:p>
        </p:txBody>
      </p:sp>
      <p:pic>
        <p:nvPicPr>
          <p:cNvPr id="21506" name="Picture 2" descr="http://www.miabonyunk.hu/images/tv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5796" y="3933056"/>
            <a:ext cx="3672408" cy="269718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dirty="0" smtClean="0"/>
              <a:t>   Magyarországon az 50-es évek közepétől kezdtek el terjedni. Ilyenek voltak az itthon gyártott Orion és Videoton készülékek.</a:t>
            </a:r>
            <a:endParaRPr lang="hu-HU" dirty="0"/>
          </a:p>
        </p:txBody>
      </p:sp>
      <p:pic>
        <p:nvPicPr>
          <p:cNvPr id="20482" name="Picture 2" descr="http://www.radiomuseum.org/images/radio/videoton/elektron_24_ta5201_3982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0273" y="3645367"/>
            <a:ext cx="3863727" cy="3212633"/>
          </a:xfrm>
          <a:prstGeom prst="rect">
            <a:avLst/>
          </a:prstGeom>
          <a:noFill/>
        </p:spPr>
      </p:pic>
      <p:pic>
        <p:nvPicPr>
          <p:cNvPr id="20484" name="Picture 4" descr="http://patina.uw.hu/Oldpic/oriat3561/3561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67457"/>
            <a:ext cx="4067944" cy="319054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dirty="0" smtClean="0"/>
              <a:t>   Majd a 70-es évek közepétől kezdtek megjelenni a színes televíziók.</a:t>
            </a:r>
            <a:endParaRPr lang="hu-HU" dirty="0"/>
          </a:p>
        </p:txBody>
      </p:sp>
      <p:pic>
        <p:nvPicPr>
          <p:cNvPr id="19458" name="Picture 2" descr="http://magyarno.com/wp-content/uploads/szines_t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1700" y="3284983"/>
            <a:ext cx="5400600" cy="359305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dirty="0" smtClean="0"/>
              <a:t>    Később elterjedtek a lapos akár falra akasztható plazma és LCD TV-k. </a:t>
            </a:r>
            <a:r>
              <a:rPr lang="hu-HU" dirty="0" err="1" smtClean="0"/>
              <a:t>HD-Ready</a:t>
            </a:r>
            <a:r>
              <a:rPr lang="hu-HU" dirty="0" smtClean="0"/>
              <a:t>  felbontással, ami a HD, </a:t>
            </a:r>
            <a:r>
              <a:rPr lang="hu-HU" dirty="0" err="1" smtClean="0"/>
              <a:t>Full</a:t>
            </a:r>
            <a:r>
              <a:rPr lang="hu-HU" dirty="0" smtClean="0"/>
              <a:t> </a:t>
            </a:r>
            <a:r>
              <a:rPr lang="hu-HU" dirty="0" err="1" smtClean="0"/>
              <a:t>HD</a:t>
            </a:r>
            <a:r>
              <a:rPr lang="hu-HU" dirty="0" smtClean="0"/>
              <a:t> és a korunkban elterjedő UHD felbontással.</a:t>
            </a:r>
            <a:endParaRPr lang="hu-HU" dirty="0"/>
          </a:p>
        </p:txBody>
      </p:sp>
      <p:pic>
        <p:nvPicPr>
          <p:cNvPr id="18436" name="Picture 4" descr="http://sontech.hu/wp-content/uploads/2015/05/Plasma_TV_felul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459435"/>
            <a:ext cx="3900792" cy="3398565"/>
          </a:xfrm>
          <a:prstGeom prst="rect">
            <a:avLst/>
          </a:prstGeom>
          <a:noFill/>
        </p:spPr>
      </p:pic>
      <p:pic>
        <p:nvPicPr>
          <p:cNvPr id="18438" name="Picture 6" descr="http://dibox.hu/admin/kepek/SAMSUNG-ps42p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37873"/>
            <a:ext cx="4247456" cy="292012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sz="2800" dirty="0" smtClean="0"/>
              <a:t>   És teljesen természetes, ha most legfeljebb egy 3D-s film kedvéért megyünk moziba, bár ezt ma már egyre több televízió  is tudja. Kanapénkból a </a:t>
            </a:r>
            <a:r>
              <a:rPr lang="hu-HU" sz="2800" dirty="0" err="1" smtClean="0"/>
              <a:t>Smart</a:t>
            </a:r>
            <a:r>
              <a:rPr lang="hu-HU" sz="2800" dirty="0" smtClean="0"/>
              <a:t> TV-k segítségével, filmek zenék és képek milliói közül válogathatunk kedvünkre.</a:t>
            </a:r>
            <a:endParaRPr lang="hu-HU" sz="2800" dirty="0"/>
          </a:p>
        </p:txBody>
      </p:sp>
      <p:pic>
        <p:nvPicPr>
          <p:cNvPr id="4" name="Picture 2" descr="http://www.lg.com/hu/images/televiziok/55ea980v/gallery/EA980V-medium07-oled-logo2_SE_oled%20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94014" cy="2132856"/>
          </a:xfrm>
          <a:prstGeom prst="rect">
            <a:avLst/>
          </a:prstGeom>
          <a:noFill/>
        </p:spPr>
      </p:pic>
      <p:pic>
        <p:nvPicPr>
          <p:cNvPr id="25602" name="Picture 2" descr="http://www.techweez.com/wp-content/uploads/2012/08/lg-cinema-3d-tv-smart-t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577331"/>
            <a:ext cx="3456384" cy="2280669"/>
          </a:xfrm>
          <a:prstGeom prst="rect">
            <a:avLst/>
          </a:prstGeom>
          <a:noFill/>
        </p:spPr>
      </p:pic>
      <p:pic>
        <p:nvPicPr>
          <p:cNvPr id="25604" name="Picture 4" descr="http://www.av-online.hu/pictures/hirek/Samsung/Samsung_PS51E8000_3D_plazma_T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359109"/>
            <a:ext cx="2699792" cy="249889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260648"/>
            <a:ext cx="8229600" cy="1066800"/>
          </a:xfrm>
        </p:spPr>
        <p:txBody>
          <a:bodyPr/>
          <a:lstStyle/>
          <a:p>
            <a:r>
              <a:rPr lang="hu-HU" dirty="0" smtClean="0"/>
              <a:t>Felbontások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24578" name="Picture 2" descr="http://ipon.hu/_userfiles/Image/joker/hirek/2015/0407/8k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91045"/>
            <a:ext cx="9144000" cy="576695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ánus">
  <a:themeElements>
    <a:clrScheme name="Urbánus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ánus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ánus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166</TotalTime>
  <Words>444</Words>
  <Application>Microsoft Office PowerPoint</Application>
  <PresentationFormat>Diavetítés a képernyőre (4:3 oldalarány)</PresentationFormat>
  <Paragraphs>87</Paragraphs>
  <Slides>21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21</vt:i4>
      </vt:variant>
    </vt:vector>
  </HeadingPairs>
  <TitlesOfParts>
    <vt:vector size="22" baseType="lpstr">
      <vt:lpstr>Urbánus</vt:lpstr>
      <vt:lpstr>Megjelenítők</vt:lpstr>
      <vt:lpstr>2. dia</vt:lpstr>
      <vt:lpstr>Televízió</vt:lpstr>
      <vt:lpstr>4. dia</vt:lpstr>
      <vt:lpstr>5. dia</vt:lpstr>
      <vt:lpstr>6. dia</vt:lpstr>
      <vt:lpstr>7. dia</vt:lpstr>
      <vt:lpstr>8. dia</vt:lpstr>
      <vt:lpstr>Felbontások</vt:lpstr>
      <vt:lpstr>Monitor</vt:lpstr>
      <vt:lpstr>A TV-hez hasonló fejlődésen ment keresztül. </vt:lpstr>
      <vt:lpstr>Digitális kijelzők</vt:lpstr>
      <vt:lpstr>13. dia</vt:lpstr>
      <vt:lpstr>14. dia</vt:lpstr>
      <vt:lpstr>15. dia</vt:lpstr>
      <vt:lpstr>Mobiltelefon</vt:lpstr>
      <vt:lpstr>17. dia</vt:lpstr>
      <vt:lpstr>Kérdések</vt:lpstr>
      <vt:lpstr>Források</vt:lpstr>
      <vt:lpstr>További források</vt:lpstr>
      <vt:lpstr>21.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Megjelenítők</dc:title>
  <dc:creator>Kati</dc:creator>
  <cp:lastModifiedBy>Vica</cp:lastModifiedBy>
  <cp:revision>4</cp:revision>
  <dcterms:created xsi:type="dcterms:W3CDTF">2016-01-27T16:29:29Z</dcterms:created>
  <dcterms:modified xsi:type="dcterms:W3CDTF">2016-01-30T21:14:06Z</dcterms:modified>
</cp:coreProperties>
</file>