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5" r:id="rId10"/>
    <p:sldId id="273" r:id="rId11"/>
    <p:sldId id="277" r:id="rId12"/>
    <p:sldId id="278" r:id="rId13"/>
    <p:sldId id="266" r:id="rId14"/>
    <p:sldId id="267" r:id="rId15"/>
    <p:sldId id="268" r:id="rId16"/>
    <p:sldId id="271" r:id="rId17"/>
    <p:sldId id="274" r:id="rId18"/>
    <p:sldId id="272" r:id="rId19"/>
    <p:sldId id="275" r:id="rId20"/>
    <p:sldId id="276" r:id="rId21"/>
    <p:sldId id="269" r:id="rId22"/>
    <p:sldId id="270" r:id="rId23"/>
    <p:sldId id="262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FFB8"/>
    <a:srgbClr val="29FF99"/>
    <a:srgbClr val="00D27D"/>
    <a:srgbClr val="00FE85"/>
    <a:srgbClr val="69FFD4"/>
    <a:srgbClr val="69C6FF"/>
    <a:srgbClr val="7069FF"/>
    <a:srgbClr val="DF6161"/>
    <a:srgbClr val="FE5B00"/>
    <a:srgbClr val="D46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9" autoAdjust="0"/>
    <p:restoredTop sz="94660"/>
  </p:normalViewPr>
  <p:slideViewPr>
    <p:cSldViewPr snapToGrid="0">
      <p:cViewPr>
        <p:scale>
          <a:sx n="100" d="100"/>
          <a:sy n="100" d="100"/>
        </p:scale>
        <p:origin x="45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2" y="1640268"/>
            <a:ext cx="7099169" cy="258294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4223208"/>
            <a:ext cx="7099169" cy="1034592"/>
          </a:xfrm>
        </p:spPr>
        <p:txBody>
          <a:bodyPr anchor="t"/>
          <a:lstStyle>
            <a:lvl1pPr marL="0" indent="0" algn="l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3F2F-9AA8-4F30-9965-ABC2050C90EA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08BA-057A-454B-B57A-818AE78BCFB9}" type="slidenum">
              <a:rPr lang="en-US" smtClean="0"/>
              <a:t>‹#›</a:t>
            </a:fld>
            <a:endParaRPr lang="en-US"/>
          </a:p>
        </p:txBody>
      </p:sp>
      <p:grpSp>
        <p:nvGrpSpPr>
          <p:cNvPr id="120" name="Group 119"/>
          <p:cNvGrpSpPr/>
          <p:nvPr userDrawn="1"/>
        </p:nvGrpSpPr>
        <p:grpSpPr>
          <a:xfrm>
            <a:off x="8027006" y="1722851"/>
            <a:ext cx="3996586" cy="5135148"/>
            <a:chOff x="8768625" y="2632284"/>
            <a:chExt cx="3288796" cy="4225720"/>
          </a:xfrm>
        </p:grpSpPr>
        <p:sp>
          <p:nvSpPr>
            <p:cNvPr id="9" name="Oval 8"/>
            <p:cNvSpPr/>
            <p:nvPr userDrawn="1"/>
          </p:nvSpPr>
          <p:spPr>
            <a:xfrm>
              <a:off x="10611925" y="3306455"/>
              <a:ext cx="255801" cy="255801"/>
            </a:xfrm>
            <a:prstGeom prst="ellipse">
              <a:avLst/>
            </a:prstGeom>
            <a:noFill/>
            <a:ln w="25400">
              <a:solidFill>
                <a:srgbClr val="1C563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cxnSp>
          <p:nvCxnSpPr>
            <p:cNvPr id="26" name="Straight Connector 25"/>
            <p:cNvCxnSpPr>
              <a:stCxn id="9" idx="4"/>
            </p:cNvCxnSpPr>
            <p:nvPr userDrawn="1"/>
          </p:nvCxnSpPr>
          <p:spPr>
            <a:xfrm flipH="1">
              <a:off x="10739825" y="3562252"/>
              <a:ext cx="1" cy="1695548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H="1">
              <a:off x="10044600" y="5953031"/>
              <a:ext cx="1" cy="904973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H="1">
              <a:off x="10044597" y="5257804"/>
              <a:ext cx="695227" cy="695227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cxnSpLocks noChangeAspect="1"/>
            </p:cNvCxnSpPr>
            <p:nvPr userDrawn="1"/>
          </p:nvCxnSpPr>
          <p:spPr>
            <a:xfrm flipH="1">
              <a:off x="10044598" y="5257800"/>
              <a:ext cx="1098551" cy="1098552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11145394" y="4163480"/>
              <a:ext cx="1" cy="1090097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 userDrawn="1"/>
          </p:nvSpPr>
          <p:spPr>
            <a:xfrm>
              <a:off x="11015248" y="3903452"/>
              <a:ext cx="255801" cy="255801"/>
            </a:xfrm>
            <a:prstGeom prst="ellipse">
              <a:avLst/>
            </a:prstGeom>
            <a:noFill/>
            <a:ln w="25400">
              <a:solidFill>
                <a:srgbClr val="1C563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cxnSp>
          <p:nvCxnSpPr>
            <p:cNvPr id="39" name="Straight Connector 38"/>
            <p:cNvCxnSpPr/>
            <p:nvPr userDrawn="1"/>
          </p:nvCxnSpPr>
          <p:spPr>
            <a:xfrm flipH="1" flipV="1">
              <a:off x="10391087" y="4660803"/>
              <a:ext cx="347615" cy="347614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0389280" y="4041855"/>
              <a:ext cx="1" cy="617223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 userDrawn="1"/>
          </p:nvSpPr>
          <p:spPr>
            <a:xfrm>
              <a:off x="10257908" y="3773818"/>
              <a:ext cx="255801" cy="255801"/>
            </a:xfrm>
            <a:prstGeom prst="ellipse">
              <a:avLst/>
            </a:prstGeom>
            <a:noFill/>
            <a:ln w="25400">
              <a:solidFill>
                <a:srgbClr val="1C563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cxnSp>
          <p:nvCxnSpPr>
            <p:cNvPr id="45" name="Straight Connector 44"/>
            <p:cNvCxnSpPr/>
            <p:nvPr userDrawn="1"/>
          </p:nvCxnSpPr>
          <p:spPr>
            <a:xfrm flipH="1" flipV="1">
              <a:off x="10189426" y="5109157"/>
              <a:ext cx="347615" cy="347614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 userDrawn="1"/>
          </p:nvSpPr>
          <p:spPr>
            <a:xfrm>
              <a:off x="9962000" y="4892679"/>
              <a:ext cx="255801" cy="255801"/>
            </a:xfrm>
            <a:prstGeom prst="ellipse">
              <a:avLst/>
            </a:prstGeom>
            <a:noFill/>
            <a:ln w="25400">
              <a:solidFill>
                <a:srgbClr val="1C563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cxnSp>
          <p:nvCxnSpPr>
            <p:cNvPr id="47" name="Straight Connector 46"/>
            <p:cNvCxnSpPr/>
            <p:nvPr userDrawn="1"/>
          </p:nvCxnSpPr>
          <p:spPr>
            <a:xfrm flipH="1" flipV="1">
              <a:off x="9595855" y="5175282"/>
              <a:ext cx="608775" cy="608774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9596343" y="4159253"/>
              <a:ext cx="0" cy="1016033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 userDrawn="1"/>
          </p:nvSpPr>
          <p:spPr>
            <a:xfrm>
              <a:off x="9467956" y="3890049"/>
              <a:ext cx="255801" cy="255801"/>
            </a:xfrm>
            <a:prstGeom prst="ellipse">
              <a:avLst/>
            </a:prstGeom>
            <a:noFill/>
            <a:ln w="25400">
              <a:solidFill>
                <a:srgbClr val="1C563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cxnSp>
          <p:nvCxnSpPr>
            <p:cNvPr id="54" name="Straight Connector 53"/>
            <p:cNvCxnSpPr/>
            <p:nvPr userDrawn="1"/>
          </p:nvCxnSpPr>
          <p:spPr>
            <a:xfrm flipH="1">
              <a:off x="9598743" y="4535551"/>
              <a:ext cx="319436" cy="319440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 userDrawn="1"/>
          </p:nvCxnSpPr>
          <p:spPr>
            <a:xfrm>
              <a:off x="9921390" y="3920245"/>
              <a:ext cx="1" cy="617223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 userDrawn="1"/>
          </p:nvSpPr>
          <p:spPr>
            <a:xfrm>
              <a:off x="9792821" y="3662485"/>
              <a:ext cx="255801" cy="255801"/>
            </a:xfrm>
            <a:prstGeom prst="ellipse">
              <a:avLst/>
            </a:prstGeom>
            <a:noFill/>
            <a:ln w="25400">
              <a:solidFill>
                <a:srgbClr val="1C563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cxnSp>
          <p:nvCxnSpPr>
            <p:cNvPr id="62" name="Straight Connector 61"/>
            <p:cNvCxnSpPr/>
            <p:nvPr userDrawn="1"/>
          </p:nvCxnSpPr>
          <p:spPr>
            <a:xfrm>
              <a:off x="9958901" y="6389895"/>
              <a:ext cx="0" cy="468109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 flipH="1" flipV="1">
              <a:off x="9350129" y="5774200"/>
              <a:ext cx="608775" cy="608774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9348172" y="4535555"/>
              <a:ext cx="1" cy="1238649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 userDrawn="1"/>
          </p:nvSpPr>
          <p:spPr>
            <a:xfrm>
              <a:off x="9217930" y="4265487"/>
              <a:ext cx="255801" cy="255801"/>
            </a:xfrm>
            <a:prstGeom prst="ellipse">
              <a:avLst/>
            </a:prstGeom>
            <a:noFill/>
            <a:ln w="25400">
              <a:solidFill>
                <a:srgbClr val="1C563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cxnSp>
          <p:nvCxnSpPr>
            <p:cNvPr id="68" name="Straight Connector 67"/>
            <p:cNvCxnSpPr/>
            <p:nvPr userDrawn="1"/>
          </p:nvCxnSpPr>
          <p:spPr>
            <a:xfrm flipH="1" flipV="1">
              <a:off x="9000557" y="5305862"/>
              <a:ext cx="347615" cy="347614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 userDrawn="1"/>
          </p:nvSpPr>
          <p:spPr>
            <a:xfrm>
              <a:off x="8768625" y="5088532"/>
              <a:ext cx="255801" cy="255801"/>
            </a:xfrm>
            <a:prstGeom prst="ellipse">
              <a:avLst/>
            </a:prstGeom>
            <a:noFill/>
            <a:ln w="25400">
              <a:solidFill>
                <a:srgbClr val="1C563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cxnSp>
          <p:nvCxnSpPr>
            <p:cNvPr id="70" name="Straight Connector 69"/>
            <p:cNvCxnSpPr/>
            <p:nvPr userDrawn="1"/>
          </p:nvCxnSpPr>
          <p:spPr>
            <a:xfrm flipH="1" flipV="1">
              <a:off x="8954452" y="4647171"/>
              <a:ext cx="395715" cy="395714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8949717" y="3763319"/>
              <a:ext cx="0" cy="879857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 userDrawn="1"/>
          </p:nvSpPr>
          <p:spPr>
            <a:xfrm>
              <a:off x="8821816" y="3506955"/>
              <a:ext cx="255801" cy="255801"/>
            </a:xfrm>
            <a:prstGeom prst="ellipse">
              <a:avLst/>
            </a:prstGeom>
            <a:noFill/>
            <a:ln w="25400">
              <a:solidFill>
                <a:srgbClr val="1C563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cxnSp>
          <p:nvCxnSpPr>
            <p:cNvPr id="75" name="Straight Connector 74"/>
            <p:cNvCxnSpPr/>
            <p:nvPr userDrawn="1"/>
          </p:nvCxnSpPr>
          <p:spPr>
            <a:xfrm flipH="1">
              <a:off x="8951291" y="4059113"/>
              <a:ext cx="319436" cy="319440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9275886" y="3438015"/>
              <a:ext cx="1" cy="617223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 userDrawn="1"/>
          </p:nvSpPr>
          <p:spPr>
            <a:xfrm>
              <a:off x="9147317" y="3180257"/>
              <a:ext cx="255801" cy="255801"/>
            </a:xfrm>
            <a:prstGeom prst="ellipse">
              <a:avLst/>
            </a:prstGeom>
            <a:noFill/>
            <a:ln w="25400">
              <a:solidFill>
                <a:srgbClr val="1C563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10152851" y="6538913"/>
              <a:ext cx="0" cy="312170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cxnSpLocks noChangeAspect="1"/>
            </p:cNvCxnSpPr>
            <p:nvPr userDrawn="1"/>
          </p:nvCxnSpPr>
          <p:spPr>
            <a:xfrm flipH="1">
              <a:off x="10157471" y="5251971"/>
              <a:ext cx="1282024" cy="1282026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/>
            <p:cNvSpPr/>
            <p:nvPr userDrawn="1"/>
          </p:nvSpPr>
          <p:spPr>
            <a:xfrm>
              <a:off x="11311597" y="3125578"/>
              <a:ext cx="255801" cy="255801"/>
            </a:xfrm>
            <a:prstGeom prst="ellipse">
              <a:avLst/>
            </a:prstGeom>
            <a:noFill/>
            <a:ln w="25400">
              <a:solidFill>
                <a:srgbClr val="1C563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cxnSp>
          <p:nvCxnSpPr>
            <p:cNvPr id="102" name="Straight Connector 101"/>
            <p:cNvCxnSpPr/>
            <p:nvPr userDrawn="1"/>
          </p:nvCxnSpPr>
          <p:spPr>
            <a:xfrm>
              <a:off x="11441742" y="3381375"/>
              <a:ext cx="1" cy="1861946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 userDrawn="1"/>
          </p:nvCxnSpPr>
          <p:spPr>
            <a:xfrm flipH="1">
              <a:off x="11450790" y="3529638"/>
              <a:ext cx="308039" cy="308039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11758826" y="2907481"/>
              <a:ext cx="1" cy="617223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 userDrawn="1"/>
          </p:nvSpPr>
          <p:spPr>
            <a:xfrm>
              <a:off x="11630258" y="2649723"/>
              <a:ext cx="255801" cy="255801"/>
            </a:xfrm>
            <a:prstGeom prst="ellipse">
              <a:avLst/>
            </a:prstGeom>
            <a:noFill/>
            <a:ln w="25400">
              <a:solidFill>
                <a:srgbClr val="1C563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cxnSp>
          <p:nvCxnSpPr>
            <p:cNvPr id="109" name="Straight Connector 108"/>
            <p:cNvCxnSpPr/>
            <p:nvPr userDrawn="1"/>
          </p:nvCxnSpPr>
          <p:spPr>
            <a:xfrm flipH="1" flipV="1">
              <a:off x="11187460" y="3776263"/>
              <a:ext cx="251803" cy="251802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 userDrawn="1"/>
          </p:nvCxnSpPr>
          <p:spPr>
            <a:xfrm>
              <a:off x="11182725" y="2892411"/>
              <a:ext cx="0" cy="879857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 userDrawn="1"/>
          </p:nvSpPr>
          <p:spPr>
            <a:xfrm>
              <a:off x="11054155" y="2632284"/>
              <a:ext cx="255801" cy="255801"/>
            </a:xfrm>
            <a:prstGeom prst="ellipse">
              <a:avLst/>
            </a:prstGeom>
            <a:noFill/>
            <a:ln w="25400">
              <a:solidFill>
                <a:srgbClr val="1C563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cxnSp>
          <p:nvCxnSpPr>
            <p:cNvPr id="113" name="Straight Connector 112"/>
            <p:cNvCxnSpPr/>
            <p:nvPr userDrawn="1"/>
          </p:nvCxnSpPr>
          <p:spPr>
            <a:xfrm flipH="1">
              <a:off x="11444093" y="3991892"/>
              <a:ext cx="388291" cy="388296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 userDrawn="1"/>
          </p:nvSpPr>
          <p:spPr>
            <a:xfrm>
              <a:off x="11801620" y="3749072"/>
              <a:ext cx="255801" cy="255801"/>
            </a:xfrm>
            <a:prstGeom prst="ellipse">
              <a:avLst/>
            </a:prstGeom>
            <a:noFill/>
            <a:ln w="25400">
              <a:solidFill>
                <a:srgbClr val="1C563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grpSp>
        <p:nvGrpSpPr>
          <p:cNvPr id="169" name="Group 168"/>
          <p:cNvGrpSpPr/>
          <p:nvPr userDrawn="1"/>
        </p:nvGrpSpPr>
        <p:grpSpPr>
          <a:xfrm>
            <a:off x="156124" y="0"/>
            <a:ext cx="1491419" cy="2054901"/>
            <a:chOff x="8659510" y="432743"/>
            <a:chExt cx="1491419" cy="2054901"/>
          </a:xfrm>
        </p:grpSpPr>
        <p:cxnSp>
          <p:nvCxnSpPr>
            <p:cNvPr id="135" name="Straight Connector 134"/>
            <p:cNvCxnSpPr/>
            <p:nvPr userDrawn="1"/>
          </p:nvCxnSpPr>
          <p:spPr>
            <a:xfrm flipV="1">
              <a:off x="9209125" y="432743"/>
              <a:ext cx="0" cy="865212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 userDrawn="1"/>
          </p:nvSpPr>
          <p:spPr>
            <a:xfrm rot="10800000">
              <a:off x="9054290" y="1314243"/>
              <a:ext cx="310853" cy="310853"/>
            </a:xfrm>
            <a:prstGeom prst="ellipse">
              <a:avLst/>
            </a:prstGeom>
            <a:noFill/>
            <a:ln w="25400">
              <a:solidFill>
                <a:srgbClr val="1C563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cxnSp>
          <p:nvCxnSpPr>
            <p:cNvPr id="137" name="Straight Connector 136"/>
            <p:cNvCxnSpPr/>
            <p:nvPr userDrawn="1"/>
          </p:nvCxnSpPr>
          <p:spPr>
            <a:xfrm rot="10800000" flipH="1">
              <a:off x="8818026" y="452485"/>
              <a:ext cx="388183" cy="388188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 rot="10800000">
              <a:off x="8814123" y="838343"/>
              <a:ext cx="1" cy="750057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138"/>
            <p:cNvSpPr/>
            <p:nvPr userDrawn="1"/>
          </p:nvSpPr>
          <p:spPr>
            <a:xfrm rot="10800000">
              <a:off x="8659510" y="1590781"/>
              <a:ext cx="310853" cy="310853"/>
            </a:xfrm>
            <a:prstGeom prst="ellipse">
              <a:avLst/>
            </a:prstGeom>
            <a:noFill/>
            <a:ln w="25400">
              <a:solidFill>
                <a:srgbClr val="1C563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cxnSp>
          <p:nvCxnSpPr>
            <p:cNvPr id="142" name="Straight Connector 141"/>
            <p:cNvCxnSpPr/>
            <p:nvPr userDrawn="1"/>
          </p:nvCxnSpPr>
          <p:spPr>
            <a:xfrm flipH="1" flipV="1">
              <a:off x="9510707" y="432743"/>
              <a:ext cx="1" cy="407925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/>
            <p:cNvSpPr/>
            <p:nvPr userDrawn="1"/>
          </p:nvSpPr>
          <p:spPr>
            <a:xfrm rot="10800000">
              <a:off x="9358125" y="858006"/>
              <a:ext cx="310853" cy="310853"/>
            </a:xfrm>
            <a:prstGeom prst="ellipse">
              <a:avLst/>
            </a:prstGeom>
            <a:noFill/>
            <a:ln w="25400">
              <a:solidFill>
                <a:srgbClr val="1C563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cxnSp>
          <p:nvCxnSpPr>
            <p:cNvPr id="146" name="Straight Connector 145"/>
            <p:cNvCxnSpPr/>
            <p:nvPr userDrawn="1"/>
          </p:nvCxnSpPr>
          <p:spPr>
            <a:xfrm>
              <a:off x="9716871" y="432743"/>
              <a:ext cx="272289" cy="272288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rot="10800000">
              <a:off x="9994914" y="709886"/>
              <a:ext cx="0" cy="1069213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Oval 147"/>
            <p:cNvSpPr/>
            <p:nvPr userDrawn="1"/>
          </p:nvSpPr>
          <p:spPr>
            <a:xfrm rot="10800000">
              <a:off x="9840076" y="1779099"/>
              <a:ext cx="310853" cy="310853"/>
            </a:xfrm>
            <a:prstGeom prst="ellipse">
              <a:avLst/>
            </a:prstGeom>
            <a:noFill/>
            <a:ln w="25400">
              <a:solidFill>
                <a:srgbClr val="1C563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cxnSp>
          <p:nvCxnSpPr>
            <p:cNvPr id="149" name="Straight Connector 148"/>
            <p:cNvCxnSpPr/>
            <p:nvPr userDrawn="1"/>
          </p:nvCxnSpPr>
          <p:spPr>
            <a:xfrm rot="10800000" flipH="1">
              <a:off x="9604818" y="1031459"/>
              <a:ext cx="388183" cy="388188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 rot="10800000">
              <a:off x="9598548" y="1424355"/>
              <a:ext cx="1" cy="750057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Oval 150"/>
            <p:cNvSpPr/>
            <p:nvPr userDrawn="1"/>
          </p:nvSpPr>
          <p:spPr>
            <a:xfrm rot="10800000">
              <a:off x="9443935" y="2176791"/>
              <a:ext cx="310853" cy="310853"/>
            </a:xfrm>
            <a:prstGeom prst="ellipse">
              <a:avLst/>
            </a:prstGeom>
            <a:noFill/>
            <a:ln w="25400">
              <a:solidFill>
                <a:srgbClr val="1C563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grpSp>
        <p:nvGrpSpPr>
          <p:cNvPr id="170" name="Group 169"/>
          <p:cNvGrpSpPr/>
          <p:nvPr userDrawn="1"/>
        </p:nvGrpSpPr>
        <p:grpSpPr>
          <a:xfrm>
            <a:off x="7364009" y="0"/>
            <a:ext cx="2172462" cy="2089133"/>
            <a:chOff x="155935" y="433314"/>
            <a:chExt cx="2172462" cy="2089133"/>
          </a:xfrm>
        </p:grpSpPr>
        <p:sp>
          <p:nvSpPr>
            <p:cNvPr id="122" name="Oval 121"/>
            <p:cNvSpPr/>
            <p:nvPr userDrawn="1"/>
          </p:nvSpPr>
          <p:spPr>
            <a:xfrm rot="10800000">
              <a:off x="1587339" y="1397591"/>
              <a:ext cx="310853" cy="310853"/>
            </a:xfrm>
            <a:prstGeom prst="ellipse">
              <a:avLst/>
            </a:prstGeom>
            <a:noFill/>
            <a:ln w="25400">
              <a:solidFill>
                <a:srgbClr val="1C563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cxnSp>
          <p:nvCxnSpPr>
            <p:cNvPr id="123" name="Straight Connector 122"/>
            <p:cNvCxnSpPr>
              <a:stCxn id="122" idx="4"/>
            </p:cNvCxnSpPr>
            <p:nvPr userDrawn="1"/>
          </p:nvCxnSpPr>
          <p:spPr>
            <a:xfrm flipV="1">
              <a:off x="1742765" y="433314"/>
              <a:ext cx="0" cy="964277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 flipH="1" flipV="1">
              <a:off x="1249915" y="433314"/>
              <a:ext cx="1" cy="233663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Oval 127"/>
            <p:cNvSpPr/>
            <p:nvPr userDrawn="1"/>
          </p:nvSpPr>
          <p:spPr>
            <a:xfrm rot="10800000">
              <a:off x="1097215" y="672112"/>
              <a:ext cx="310853" cy="310853"/>
            </a:xfrm>
            <a:prstGeom prst="ellipse">
              <a:avLst/>
            </a:prstGeom>
            <a:noFill/>
            <a:ln w="25400">
              <a:solidFill>
                <a:srgbClr val="1C563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cxnSp>
          <p:nvCxnSpPr>
            <p:cNvPr id="130" name="Straight Connector 129"/>
            <p:cNvCxnSpPr/>
            <p:nvPr userDrawn="1"/>
          </p:nvCxnSpPr>
          <p:spPr>
            <a:xfrm flipH="1" flipV="1">
              <a:off x="2168753" y="433314"/>
              <a:ext cx="1" cy="381463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 userDrawn="1"/>
          </p:nvSpPr>
          <p:spPr>
            <a:xfrm rot="10800000">
              <a:off x="2017544" y="829645"/>
              <a:ext cx="310853" cy="310853"/>
            </a:xfrm>
            <a:prstGeom prst="ellipse">
              <a:avLst/>
            </a:prstGeom>
            <a:noFill/>
            <a:ln w="25400">
              <a:solidFill>
                <a:srgbClr val="1C563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58" name="Oval 157"/>
            <p:cNvSpPr/>
            <p:nvPr userDrawn="1"/>
          </p:nvSpPr>
          <p:spPr>
            <a:xfrm rot="10800000">
              <a:off x="737088" y="1617395"/>
              <a:ext cx="310853" cy="310853"/>
            </a:xfrm>
            <a:prstGeom prst="ellipse">
              <a:avLst/>
            </a:prstGeom>
            <a:noFill/>
            <a:ln w="25400">
              <a:solidFill>
                <a:srgbClr val="1C563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cxnSp>
          <p:nvCxnSpPr>
            <p:cNvPr id="159" name="Straight Connector 158"/>
            <p:cNvCxnSpPr/>
            <p:nvPr userDrawn="1"/>
          </p:nvCxnSpPr>
          <p:spPr>
            <a:xfrm flipH="1" flipV="1">
              <a:off x="889789" y="433314"/>
              <a:ext cx="1" cy="1184089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 userDrawn="1"/>
          </p:nvCxnSpPr>
          <p:spPr>
            <a:xfrm rot="10800000" flipH="1">
              <a:off x="504459" y="1062895"/>
              <a:ext cx="374333" cy="374333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 userDrawn="1"/>
          </p:nvCxnSpPr>
          <p:spPr>
            <a:xfrm rot="10800000">
              <a:off x="504461" y="1443224"/>
              <a:ext cx="1" cy="750057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161"/>
            <p:cNvSpPr/>
            <p:nvPr userDrawn="1"/>
          </p:nvSpPr>
          <p:spPr>
            <a:xfrm rot="10800000">
              <a:off x="349847" y="2195660"/>
              <a:ext cx="310853" cy="310853"/>
            </a:xfrm>
            <a:prstGeom prst="ellipse">
              <a:avLst/>
            </a:prstGeom>
            <a:noFill/>
            <a:ln w="25400">
              <a:solidFill>
                <a:srgbClr val="1C563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cxnSp>
          <p:nvCxnSpPr>
            <p:cNvPr id="163" name="Straight Connector 162"/>
            <p:cNvCxnSpPr/>
            <p:nvPr userDrawn="1"/>
          </p:nvCxnSpPr>
          <p:spPr>
            <a:xfrm rot="10800000" flipH="1" flipV="1">
              <a:off x="892799" y="831533"/>
              <a:ext cx="305994" cy="305993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 userDrawn="1"/>
          </p:nvCxnSpPr>
          <p:spPr>
            <a:xfrm rot="10800000">
              <a:off x="1204548" y="1142381"/>
              <a:ext cx="0" cy="1069213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Oval 164"/>
            <p:cNvSpPr/>
            <p:nvPr userDrawn="1"/>
          </p:nvSpPr>
          <p:spPr>
            <a:xfrm rot="10800000">
              <a:off x="1049120" y="2211594"/>
              <a:ext cx="310853" cy="310853"/>
            </a:xfrm>
            <a:prstGeom prst="ellipse">
              <a:avLst/>
            </a:prstGeom>
            <a:noFill/>
            <a:ln w="25400">
              <a:solidFill>
                <a:srgbClr val="1C563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cxnSp>
          <p:nvCxnSpPr>
            <p:cNvPr id="166" name="Straight Connector 165"/>
            <p:cNvCxnSpPr/>
            <p:nvPr userDrawn="1"/>
          </p:nvCxnSpPr>
          <p:spPr>
            <a:xfrm flipV="1">
              <a:off x="415074" y="433314"/>
              <a:ext cx="442171" cy="442177"/>
            </a:xfrm>
            <a:prstGeom prst="line">
              <a:avLst/>
            </a:prstGeom>
            <a:ln w="25400" cap="rnd">
              <a:solidFill>
                <a:srgbClr val="1C5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Oval 166"/>
            <p:cNvSpPr/>
            <p:nvPr userDrawn="1"/>
          </p:nvSpPr>
          <p:spPr>
            <a:xfrm rot="10800000">
              <a:off x="155935" y="848291"/>
              <a:ext cx="310853" cy="310853"/>
            </a:xfrm>
            <a:prstGeom prst="ellipse">
              <a:avLst/>
            </a:prstGeom>
            <a:noFill/>
            <a:ln w="25400">
              <a:solidFill>
                <a:srgbClr val="1C563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20034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3F2F-9AA8-4F30-9965-ABC2050C90EA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08BA-057A-454B-B57A-818AE78BCFB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1412" y="96787"/>
            <a:ext cx="9905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9715500" algn="r"/>
              </a:tabLst>
            </a:pPr>
            <a:r>
              <a:rPr lang="en-US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Korszerű</a:t>
            </a:r>
            <a:r>
              <a:rPr lang="en-US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háttértárolók</a:t>
            </a:r>
            <a:r>
              <a:rPr lang="en-US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Floppy lemez és a szupersebességű </a:t>
            </a:r>
            <a:r>
              <a:rPr lang="hu-HU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NAND-chip</a:t>
            </a:r>
            <a:r>
              <a:rPr lang="hu-HU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történere</a:t>
            </a:r>
            <a:endParaRPr lang="hu-HU" sz="1400" i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27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3F2F-9AA8-4F30-9965-ABC2050C90EA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08BA-057A-454B-B57A-818AE78BCFB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1412" y="96787"/>
            <a:ext cx="9905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9715500" algn="r"/>
              </a:tabLst>
            </a:pPr>
            <a:r>
              <a:rPr lang="en-US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Korszerű</a:t>
            </a:r>
            <a:r>
              <a:rPr lang="en-US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háttértárolók</a:t>
            </a:r>
            <a:r>
              <a:rPr lang="en-US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Floppy lemez és a szupersebességű </a:t>
            </a:r>
            <a:r>
              <a:rPr lang="hu-HU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NAND-chip</a:t>
            </a:r>
            <a:r>
              <a:rPr lang="hu-HU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történere</a:t>
            </a:r>
            <a:endParaRPr lang="hu-HU" sz="1400" i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717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892171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3975"/>
            <a:ext cx="10515600" cy="48529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3F2F-9AA8-4F30-9965-ABC2050C90EA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08BA-057A-454B-B57A-818AE78BCF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41412" y="96787"/>
            <a:ext cx="9905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9715500" algn="r"/>
              </a:tabLst>
            </a:pPr>
            <a:r>
              <a:rPr lang="en-US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Korszerű</a:t>
            </a:r>
            <a:r>
              <a:rPr lang="en-US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háttértárolók</a:t>
            </a:r>
            <a:r>
              <a:rPr lang="en-US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Floppy lemez és a szupersebességű </a:t>
            </a:r>
            <a:r>
              <a:rPr lang="hu-HU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NAND-chip</a:t>
            </a:r>
            <a:r>
              <a:rPr lang="hu-HU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történere</a:t>
            </a:r>
            <a:endParaRPr lang="hu-HU" sz="1400" i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284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3F2F-9AA8-4F30-9965-ABC2050C90EA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08BA-057A-454B-B57A-818AE78BCFB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 userDrawn="1"/>
        </p:nvSpPr>
        <p:spPr>
          <a:xfrm rot="10800000">
            <a:off x="10724566" y="367333"/>
            <a:ext cx="310853" cy="310853"/>
          </a:xfrm>
          <a:prstGeom prst="ellipse">
            <a:avLst/>
          </a:prstGeom>
          <a:noFill/>
          <a:ln w="25400">
            <a:solidFill>
              <a:srgbClr val="1C563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8" name="Straight Connector 7"/>
          <p:cNvCxnSpPr/>
          <p:nvPr userDrawn="1"/>
        </p:nvCxnSpPr>
        <p:spPr>
          <a:xfrm flipH="1" flipV="1">
            <a:off x="10877267" y="0"/>
            <a:ext cx="1" cy="367340"/>
          </a:xfrm>
          <a:prstGeom prst="line">
            <a:avLst/>
          </a:prstGeom>
          <a:ln w="25400" cap="rnd">
            <a:solidFill>
              <a:srgbClr val="1C56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10491937" y="0"/>
            <a:ext cx="187166" cy="187167"/>
          </a:xfrm>
          <a:prstGeom prst="line">
            <a:avLst/>
          </a:prstGeom>
          <a:ln w="25400" cap="rnd">
            <a:solidFill>
              <a:srgbClr val="1C56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10800000">
            <a:off x="10491939" y="193162"/>
            <a:ext cx="1" cy="750057"/>
          </a:xfrm>
          <a:prstGeom prst="line">
            <a:avLst/>
          </a:prstGeom>
          <a:ln w="25400" cap="rnd">
            <a:solidFill>
              <a:srgbClr val="1C56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 userDrawn="1"/>
        </p:nvSpPr>
        <p:spPr>
          <a:xfrm rot="10800000">
            <a:off x="10337325" y="945598"/>
            <a:ext cx="310853" cy="310853"/>
          </a:xfrm>
          <a:prstGeom prst="ellipse">
            <a:avLst/>
          </a:prstGeom>
          <a:noFill/>
          <a:ln w="25400">
            <a:solidFill>
              <a:srgbClr val="1C563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11192026" y="0"/>
            <a:ext cx="0" cy="961533"/>
          </a:xfrm>
          <a:prstGeom prst="line">
            <a:avLst/>
          </a:prstGeom>
          <a:ln w="25400" cap="rnd">
            <a:solidFill>
              <a:srgbClr val="1C56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 rot="10800000">
            <a:off x="11035419" y="976052"/>
            <a:ext cx="310853" cy="310853"/>
          </a:xfrm>
          <a:prstGeom prst="ellipse">
            <a:avLst/>
          </a:prstGeom>
          <a:noFill/>
          <a:ln w="25400">
            <a:solidFill>
              <a:srgbClr val="1C563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326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3F2F-9AA8-4F30-9965-ABC2050C90EA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08BA-057A-454B-B57A-818AE78BCF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41412" y="96787"/>
            <a:ext cx="9905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9715500" algn="r"/>
              </a:tabLst>
            </a:pPr>
            <a:r>
              <a:rPr lang="en-US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Korszerű</a:t>
            </a:r>
            <a:r>
              <a:rPr lang="en-US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háttértárolók</a:t>
            </a:r>
            <a:r>
              <a:rPr lang="en-US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Floppy lemez és a szupersebességű </a:t>
            </a:r>
            <a:r>
              <a:rPr lang="hu-HU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NAND-chip</a:t>
            </a:r>
            <a:r>
              <a:rPr lang="hu-HU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történere</a:t>
            </a:r>
            <a:endParaRPr lang="hu-HU" sz="1400" i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57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3F2F-9AA8-4F30-9965-ABC2050C90EA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08BA-057A-454B-B57A-818AE78BCFB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41412" y="96787"/>
            <a:ext cx="9905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9715500" algn="r"/>
              </a:tabLst>
            </a:pPr>
            <a:r>
              <a:rPr lang="en-US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Korszerű</a:t>
            </a:r>
            <a:r>
              <a:rPr lang="en-US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háttértárolók</a:t>
            </a:r>
            <a:r>
              <a:rPr lang="en-US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Floppy lemez és a szupersebességű </a:t>
            </a:r>
            <a:r>
              <a:rPr lang="hu-HU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NAND-chip</a:t>
            </a:r>
            <a:r>
              <a:rPr lang="hu-HU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történere</a:t>
            </a:r>
            <a:endParaRPr lang="hu-HU" sz="1400" i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840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3F2F-9AA8-4F30-9965-ABC2050C90EA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08BA-057A-454B-B57A-818AE78BCFB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141412" y="96787"/>
            <a:ext cx="9905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9715500" algn="r"/>
              </a:tabLst>
            </a:pPr>
            <a:r>
              <a:rPr lang="en-US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Korszerű</a:t>
            </a:r>
            <a:r>
              <a:rPr lang="en-US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háttértárolók</a:t>
            </a:r>
            <a:r>
              <a:rPr lang="en-US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Floppy lemez és a szupersebességű </a:t>
            </a:r>
            <a:r>
              <a:rPr lang="hu-HU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NAND-chip</a:t>
            </a:r>
            <a:r>
              <a:rPr lang="hu-HU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történere</a:t>
            </a:r>
            <a:endParaRPr lang="hu-HU" sz="1400" i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677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3F2F-9AA8-4F30-9965-ABC2050C90EA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08BA-057A-454B-B57A-818AE78BCFB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141412" y="96787"/>
            <a:ext cx="9905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9715500" algn="r"/>
              </a:tabLst>
            </a:pPr>
            <a:r>
              <a:rPr lang="en-US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Korszerű</a:t>
            </a:r>
            <a:r>
              <a:rPr lang="en-US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háttértárolók</a:t>
            </a:r>
            <a:r>
              <a:rPr lang="en-US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Floppy lemez és a szupersebességű </a:t>
            </a:r>
            <a:r>
              <a:rPr lang="hu-HU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NAND-chip</a:t>
            </a:r>
            <a:r>
              <a:rPr lang="hu-HU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történere</a:t>
            </a:r>
            <a:endParaRPr lang="hu-HU" sz="1400" i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589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3F2F-9AA8-4F30-9965-ABC2050C90EA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08BA-057A-454B-B57A-818AE78BCF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41412" y="96787"/>
            <a:ext cx="9905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9715500" algn="r"/>
              </a:tabLst>
            </a:pPr>
            <a:r>
              <a:rPr lang="en-US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Korszerű</a:t>
            </a:r>
            <a:r>
              <a:rPr lang="en-US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háttértárolók</a:t>
            </a:r>
            <a:r>
              <a:rPr lang="en-US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Floppy lemez és a szupersebességű </a:t>
            </a:r>
            <a:r>
              <a:rPr lang="hu-HU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NAND-chip</a:t>
            </a:r>
            <a:r>
              <a:rPr lang="hu-HU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történere</a:t>
            </a:r>
            <a:endParaRPr lang="hu-HU" sz="1400" i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445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3F2F-9AA8-4F30-9965-ABC2050C90EA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08BA-057A-454B-B57A-818AE78BCF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41412" y="96787"/>
            <a:ext cx="9905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9715500" algn="r"/>
              </a:tabLst>
            </a:pPr>
            <a:r>
              <a:rPr lang="en-US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Korszerű</a:t>
            </a:r>
            <a:r>
              <a:rPr lang="en-US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háttértárolók</a:t>
            </a:r>
            <a:r>
              <a:rPr lang="en-US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Floppy lemez és a szupersebességű </a:t>
            </a:r>
            <a:r>
              <a:rPr lang="hu-HU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NAND-chip</a:t>
            </a:r>
            <a:r>
              <a:rPr lang="hu-HU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történere</a:t>
            </a:r>
            <a:endParaRPr lang="hu-HU" sz="1400" i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26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AC04"/>
            </a:gs>
            <a:gs pos="0">
              <a:srgbClr val="00B03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790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08641"/>
            <a:ext cx="10515600" cy="4968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E3F2F-9AA8-4F30-9965-ABC2050C90EA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E08BA-057A-454B-B57A-818AE78BCFB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05739" y="0"/>
            <a:ext cx="0" cy="865212"/>
          </a:xfrm>
          <a:prstGeom prst="line">
            <a:avLst/>
          </a:prstGeom>
          <a:ln w="25400" cap="rnd">
            <a:solidFill>
              <a:srgbClr val="1C56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 rot="10800000">
            <a:off x="550904" y="881500"/>
            <a:ext cx="310853" cy="310853"/>
          </a:xfrm>
          <a:prstGeom prst="ellipse">
            <a:avLst/>
          </a:prstGeom>
          <a:noFill/>
          <a:ln w="25400">
            <a:solidFill>
              <a:srgbClr val="1C563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9" name="Straight Connector 8"/>
          <p:cNvCxnSpPr/>
          <p:nvPr userDrawn="1"/>
        </p:nvCxnSpPr>
        <p:spPr>
          <a:xfrm rot="10800000" flipH="1">
            <a:off x="314640" y="19742"/>
            <a:ext cx="388183" cy="388188"/>
          </a:xfrm>
          <a:prstGeom prst="line">
            <a:avLst/>
          </a:prstGeom>
          <a:ln w="25400" cap="rnd">
            <a:solidFill>
              <a:srgbClr val="1C56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 flipV="1">
            <a:off x="310738" y="407930"/>
            <a:ext cx="1" cy="747728"/>
          </a:xfrm>
          <a:prstGeom prst="line">
            <a:avLst/>
          </a:prstGeom>
          <a:ln w="25400" cap="rnd">
            <a:solidFill>
              <a:srgbClr val="1C56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 userDrawn="1"/>
        </p:nvSpPr>
        <p:spPr>
          <a:xfrm rot="10800000">
            <a:off x="156124" y="1158038"/>
            <a:ext cx="310853" cy="310853"/>
          </a:xfrm>
          <a:prstGeom prst="ellipse">
            <a:avLst/>
          </a:prstGeom>
          <a:noFill/>
          <a:ln w="25400">
            <a:solidFill>
              <a:srgbClr val="1C563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 userDrawn="1"/>
        </p:nvSpPr>
        <p:spPr>
          <a:xfrm>
            <a:off x="11777128" y="4064271"/>
            <a:ext cx="310853" cy="310853"/>
          </a:xfrm>
          <a:prstGeom prst="ellipse">
            <a:avLst/>
          </a:prstGeom>
          <a:noFill/>
          <a:ln w="25400">
            <a:solidFill>
              <a:srgbClr val="1C563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13" name="Straight Connector 12"/>
          <p:cNvCxnSpPr>
            <a:stCxn id="12" idx="4"/>
          </p:cNvCxnSpPr>
          <p:nvPr userDrawn="1"/>
        </p:nvCxnSpPr>
        <p:spPr>
          <a:xfrm flipH="1">
            <a:off x="11932554" y="4375118"/>
            <a:ext cx="1" cy="2060451"/>
          </a:xfrm>
          <a:prstGeom prst="line">
            <a:avLst/>
          </a:prstGeom>
          <a:ln w="25400" cap="rnd">
            <a:solidFill>
              <a:srgbClr val="1C56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11506567" y="6435575"/>
            <a:ext cx="425987" cy="425986"/>
          </a:xfrm>
          <a:prstGeom prst="line">
            <a:avLst/>
          </a:prstGeom>
          <a:ln w="25400" cap="rnd">
            <a:solidFill>
              <a:srgbClr val="1C56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 flipV="1">
            <a:off x="11508763" y="5710092"/>
            <a:ext cx="422426" cy="422425"/>
          </a:xfrm>
          <a:prstGeom prst="line">
            <a:avLst/>
          </a:prstGeom>
          <a:ln w="25400" cap="rnd">
            <a:solidFill>
              <a:srgbClr val="1C56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1506567" y="4957938"/>
            <a:ext cx="1" cy="750057"/>
          </a:xfrm>
          <a:prstGeom prst="line">
            <a:avLst/>
          </a:prstGeom>
          <a:ln w="25400" cap="rnd">
            <a:solidFill>
              <a:srgbClr val="1C56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 userDrawn="1"/>
        </p:nvSpPr>
        <p:spPr>
          <a:xfrm>
            <a:off x="11346922" y="4632216"/>
            <a:ext cx="310853" cy="310853"/>
          </a:xfrm>
          <a:prstGeom prst="ellipse">
            <a:avLst/>
          </a:prstGeom>
          <a:noFill/>
          <a:ln w="25400">
            <a:solidFill>
              <a:srgbClr val="1C563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7840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BD731"/>
          </a:solidFill>
          <a:latin typeface="Maiandra GD" panose="020E0502030308020204" pitchFamily="34" charset="0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9FFB8"/>
          </a:solidFill>
          <a:latin typeface="Maiandra GD" panose="020E0502030308020204" pitchFamily="34" charset="0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9FFB8"/>
          </a:solidFill>
          <a:latin typeface="Maiandra GD" panose="020E0502030308020204" pitchFamily="34" charset="0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9FFB8"/>
          </a:solidFill>
          <a:latin typeface="Maiandra GD" panose="020E0502030308020204" pitchFamily="34" charset="0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9FFB8"/>
          </a:solidFill>
          <a:latin typeface="Maiandra GD" panose="020E0502030308020204" pitchFamily="34" charset="0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9FFB8"/>
          </a:solidFill>
          <a:latin typeface="Maiandra GD" panose="020E0502030308020204" pitchFamily="34" charset="0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Korszerű háttértárolók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Floppy lemez és a szupersebességű </a:t>
            </a:r>
            <a:r>
              <a:rPr lang="hu-HU" dirty="0" err="1" smtClean="0"/>
              <a:t>NAND-chip</a:t>
            </a:r>
            <a:r>
              <a:rPr lang="hu-HU" dirty="0" smtClean="0"/>
              <a:t> története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5976594"/>
            <a:ext cx="3516198" cy="839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prstClr val="white">
                    <a:tint val="75000"/>
                  </a:prstClr>
                </a:solidFill>
                <a:latin typeface="Tw Cen MT" panose="020B0602020104020603"/>
              </a:rPr>
              <a:t>Készítette</a:t>
            </a:r>
            <a:r>
              <a:rPr lang="en-US" sz="1200" dirty="0">
                <a:solidFill>
                  <a:prstClr val="white">
                    <a:tint val="75000"/>
                  </a:prstClr>
                </a:solidFill>
                <a:latin typeface="Tw Cen MT" panose="020B0602020104020603"/>
              </a:rPr>
              <a:t>: Majzik Bendegúz</a:t>
            </a:r>
          </a:p>
          <a:p>
            <a:r>
              <a:rPr lang="en-US" sz="1200" dirty="0" err="1">
                <a:solidFill>
                  <a:prstClr val="white">
                    <a:tint val="75000"/>
                  </a:prstClr>
                </a:solidFill>
                <a:latin typeface="Tw Cen MT" panose="020B0602020104020603"/>
              </a:rPr>
              <a:t>Felkészítő</a:t>
            </a:r>
            <a:r>
              <a:rPr lang="en-US" sz="1200" dirty="0">
                <a:solidFill>
                  <a:prstClr val="white">
                    <a:tint val="75000"/>
                  </a:prstClr>
                </a:solidFill>
                <a:latin typeface="Tw Cen MT" panose="020B0602020104020603"/>
              </a:rPr>
              <a:t> </a:t>
            </a:r>
            <a:r>
              <a:rPr lang="en-US" sz="1200" dirty="0" err="1">
                <a:solidFill>
                  <a:prstClr val="white">
                    <a:tint val="75000"/>
                  </a:prstClr>
                </a:solidFill>
                <a:latin typeface="Tw Cen MT" panose="020B0602020104020603"/>
              </a:rPr>
              <a:t>tanár</a:t>
            </a:r>
            <a:r>
              <a:rPr lang="en-US" sz="1200" dirty="0">
                <a:solidFill>
                  <a:prstClr val="white">
                    <a:tint val="75000"/>
                  </a:prstClr>
                </a:solidFill>
                <a:latin typeface="Tw Cen MT" panose="020B0602020104020603"/>
              </a:rPr>
              <a:t>: </a:t>
            </a:r>
            <a:r>
              <a:rPr lang="en-US" sz="1200" dirty="0" err="1">
                <a:solidFill>
                  <a:prstClr val="white">
                    <a:tint val="75000"/>
                  </a:prstClr>
                </a:solidFill>
                <a:latin typeface="Tw Cen MT" panose="020B0602020104020603"/>
              </a:rPr>
              <a:t>Komoróczy</a:t>
            </a:r>
            <a:r>
              <a:rPr lang="en-US" sz="1200" dirty="0">
                <a:solidFill>
                  <a:prstClr val="white">
                    <a:tint val="75000"/>
                  </a:prstClr>
                </a:solidFill>
                <a:latin typeface="Tw Cen MT" panose="020B0602020104020603"/>
              </a:rPr>
              <a:t> </a:t>
            </a:r>
            <a:r>
              <a:rPr lang="en-US" sz="1200" dirty="0" err="1">
                <a:solidFill>
                  <a:prstClr val="white">
                    <a:tint val="75000"/>
                  </a:prstClr>
                </a:solidFill>
                <a:latin typeface="Tw Cen MT" panose="020B0602020104020603"/>
              </a:rPr>
              <a:t>Tamásné</a:t>
            </a:r>
            <a:endParaRPr lang="en-US" sz="1200" dirty="0">
              <a:solidFill>
                <a:prstClr val="white">
                  <a:tint val="75000"/>
                </a:prstClr>
              </a:solidFill>
              <a:latin typeface="Tw Cen MT" panose="020B0602020104020603"/>
            </a:endParaRPr>
          </a:p>
          <a:p>
            <a:r>
              <a:rPr lang="en-US" sz="1200" dirty="0" err="1">
                <a:solidFill>
                  <a:prstClr val="white">
                    <a:tint val="75000"/>
                  </a:prstClr>
                </a:solidFill>
                <a:latin typeface="Tw Cen MT" panose="020B0602020104020603"/>
              </a:rPr>
              <a:t>Intézmény</a:t>
            </a:r>
            <a:r>
              <a:rPr lang="en-US" sz="1200" dirty="0">
                <a:solidFill>
                  <a:prstClr val="white">
                    <a:tint val="75000"/>
                  </a:prstClr>
                </a:solidFill>
                <a:latin typeface="Tw Cen MT" panose="020B0602020104020603"/>
              </a:rPr>
              <a:t>: </a:t>
            </a:r>
            <a:r>
              <a:rPr lang="en-US" sz="1200" dirty="0" err="1">
                <a:solidFill>
                  <a:prstClr val="white">
                    <a:tint val="75000"/>
                  </a:prstClr>
                </a:solidFill>
                <a:latin typeface="Tw Cen MT" panose="020B0602020104020603"/>
              </a:rPr>
              <a:t>Nyíregyházi</a:t>
            </a:r>
            <a:r>
              <a:rPr lang="en-US" sz="1200" dirty="0">
                <a:solidFill>
                  <a:prstClr val="white">
                    <a:tint val="75000"/>
                  </a:prstClr>
                </a:solidFill>
                <a:latin typeface="Tw Cen MT" panose="020B0602020104020603"/>
              </a:rPr>
              <a:t> </a:t>
            </a:r>
            <a:r>
              <a:rPr lang="en-US" sz="1200" dirty="0" err="1">
                <a:solidFill>
                  <a:prstClr val="white">
                    <a:tint val="75000"/>
                  </a:prstClr>
                </a:solidFill>
                <a:latin typeface="Tw Cen MT" panose="020B0602020104020603"/>
              </a:rPr>
              <a:t>Vasvári</a:t>
            </a:r>
            <a:r>
              <a:rPr lang="en-US" sz="1200" dirty="0">
                <a:solidFill>
                  <a:prstClr val="white">
                    <a:tint val="75000"/>
                  </a:prstClr>
                </a:solidFill>
                <a:latin typeface="Tw Cen MT" panose="020B0602020104020603"/>
              </a:rPr>
              <a:t> </a:t>
            </a:r>
            <a:r>
              <a:rPr lang="en-US" sz="1200" dirty="0" err="1">
                <a:solidFill>
                  <a:prstClr val="white">
                    <a:tint val="75000"/>
                  </a:prstClr>
                </a:solidFill>
                <a:latin typeface="Tw Cen MT" panose="020B0602020104020603"/>
              </a:rPr>
              <a:t>Pál</a:t>
            </a:r>
            <a:r>
              <a:rPr lang="en-US" sz="1200" dirty="0">
                <a:solidFill>
                  <a:prstClr val="white">
                    <a:tint val="75000"/>
                  </a:prstClr>
                </a:solidFill>
                <a:latin typeface="Tw Cen MT" panose="020B0602020104020603"/>
              </a:rPr>
              <a:t> </a:t>
            </a:r>
            <a:r>
              <a:rPr lang="en-US" sz="1200" dirty="0" err="1">
                <a:solidFill>
                  <a:prstClr val="white">
                    <a:tint val="75000"/>
                  </a:prstClr>
                </a:solidFill>
                <a:latin typeface="Tw Cen MT" panose="020B0602020104020603"/>
              </a:rPr>
              <a:t>Gimnázium</a:t>
            </a:r>
            <a:endParaRPr lang="en-US" sz="1200" dirty="0">
              <a:solidFill>
                <a:prstClr val="white">
                  <a:tint val="75000"/>
                </a:prstClr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180136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/>
    </mc:Choice>
    <mc:Fallback xmlns="">
      <p:transition advTm="1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815971"/>
          </a:xfrm>
        </p:spPr>
        <p:txBody>
          <a:bodyPr>
            <a:normAutofit/>
          </a:bodyPr>
          <a:lstStyle/>
          <a:p>
            <a:r>
              <a:rPr lang="en-US" sz="3800" dirty="0" err="1"/>
              <a:t>Lassan</a:t>
            </a:r>
            <a:r>
              <a:rPr lang="en-US" sz="3800" dirty="0"/>
              <a:t> </a:t>
            </a:r>
            <a:r>
              <a:rPr lang="en-US" sz="3800" dirty="0" err="1"/>
              <a:t>járj</a:t>
            </a:r>
            <a:r>
              <a:rPr lang="en-US" sz="3800" dirty="0"/>
              <a:t>, </a:t>
            </a:r>
            <a:r>
              <a:rPr lang="en-US" sz="3800" dirty="0" err="1"/>
              <a:t>tovább</a:t>
            </a:r>
            <a:r>
              <a:rPr lang="en-US" sz="3800" dirty="0"/>
              <a:t> </a:t>
            </a:r>
            <a:r>
              <a:rPr lang="en-US" sz="3800" dirty="0" err="1"/>
              <a:t>élsz</a:t>
            </a:r>
            <a:r>
              <a:rPr lang="en-US" sz="3800" dirty="0"/>
              <a:t> (</a:t>
            </a:r>
            <a:r>
              <a:rPr lang="en-US" sz="3800" dirty="0" err="1"/>
              <a:t>és</a:t>
            </a:r>
            <a:r>
              <a:rPr lang="en-US" sz="3800" dirty="0"/>
              <a:t> </a:t>
            </a:r>
            <a:r>
              <a:rPr lang="en-US" sz="3800" dirty="0" err="1"/>
              <a:t>lesz</a:t>
            </a:r>
            <a:r>
              <a:rPr lang="en-US" sz="3800" dirty="0"/>
              <a:t> </a:t>
            </a:r>
            <a:r>
              <a:rPr lang="en-US" sz="3800" dirty="0" err="1"/>
              <a:t>sok</a:t>
            </a:r>
            <a:r>
              <a:rPr lang="en-US" sz="3800" dirty="0"/>
              <a:t> </a:t>
            </a:r>
            <a:r>
              <a:rPr lang="en-US" sz="3800" dirty="0" err="1"/>
              <a:t>tárhelyed</a:t>
            </a:r>
            <a:r>
              <a:rPr lang="en-US" sz="3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1100"/>
            <a:ext cx="10515600" cy="4543425"/>
          </a:xfrm>
        </p:spPr>
        <p:txBody>
          <a:bodyPr>
            <a:normAutofit/>
          </a:bodyPr>
          <a:lstStyle/>
          <a:p>
            <a:pPr algn="just"/>
            <a:r>
              <a:rPr lang="hu-HU" dirty="0"/>
              <a:t>A merevlemezek “véletlen” helyekről való írási/olvasási </a:t>
            </a:r>
            <a:r>
              <a:rPr lang="hu-HU" dirty="0" smtClean="0"/>
              <a:t>sebessé</a:t>
            </a:r>
            <a:r>
              <a:rPr lang="en-US" dirty="0" smtClean="0"/>
              <a:t>-</a:t>
            </a:r>
            <a:r>
              <a:rPr lang="hu-HU" dirty="0" err="1" smtClean="0"/>
              <a:t>ge</a:t>
            </a:r>
            <a:r>
              <a:rPr lang="hu-HU" dirty="0" smtClean="0"/>
              <a:t> </a:t>
            </a:r>
            <a:r>
              <a:rPr lang="hu-HU" dirty="0"/>
              <a:t>alacsony, ennek oka, hogy adott időbe telik a fejet a </a:t>
            </a:r>
            <a:r>
              <a:rPr lang="hu-HU" dirty="0" smtClean="0"/>
              <a:t>szükséges helyre </a:t>
            </a:r>
            <a:r>
              <a:rPr lang="hu-HU" dirty="0"/>
              <a:t>pozícionálni. </a:t>
            </a:r>
          </a:p>
          <a:p>
            <a:pPr algn="just"/>
            <a:r>
              <a:rPr lang="hu-HU" dirty="0"/>
              <a:t>Ebből következik, hogy kis méretű fájlokat (jellemzően az </a:t>
            </a:r>
            <a:r>
              <a:rPr lang="hu-HU" dirty="0" err="1" smtClean="0"/>
              <a:t>oper</a:t>
            </a:r>
            <a:r>
              <a:rPr lang="en-US" dirty="0" smtClean="0"/>
              <a:t>á-</a:t>
            </a:r>
            <a:r>
              <a:rPr lang="hu-HU" dirty="0" err="1" smtClean="0"/>
              <a:t>ciós</a:t>
            </a:r>
            <a:r>
              <a:rPr lang="hu-HU" dirty="0" smtClean="0"/>
              <a:t> </a:t>
            </a:r>
            <a:r>
              <a:rPr lang="hu-HU" dirty="0"/>
              <a:t>rendszer és a programok </a:t>
            </a:r>
            <a:r>
              <a:rPr lang="hu-HU" dirty="0" smtClean="0"/>
              <a:t>állományai</a:t>
            </a:r>
            <a:r>
              <a:rPr lang="en-US" dirty="0" smtClean="0"/>
              <a:t>t</a:t>
            </a:r>
            <a:r>
              <a:rPr lang="hu-HU" dirty="0" smtClean="0"/>
              <a:t>) </a:t>
            </a:r>
            <a:r>
              <a:rPr lang="hu-HU" dirty="0"/>
              <a:t>“nagyon lassan” </a:t>
            </a:r>
            <a:r>
              <a:rPr lang="hu-HU" dirty="0" smtClean="0"/>
              <a:t>olvas</a:t>
            </a:r>
            <a:r>
              <a:rPr lang="en-US" dirty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hu-HU" dirty="0" smtClean="0"/>
              <a:t>ír</a:t>
            </a:r>
            <a:r>
              <a:rPr lang="hu-HU" dirty="0"/>
              <a:t>, ezért ez a típusú adattároló nagyobb fájlok (filmek, zenék, </a:t>
            </a:r>
            <a:r>
              <a:rPr lang="hu-HU" dirty="0" smtClean="0"/>
              <a:t>képek) </a:t>
            </a:r>
            <a:r>
              <a:rPr lang="hu-HU" dirty="0"/>
              <a:t>tárolására ideális. </a:t>
            </a:r>
          </a:p>
          <a:p>
            <a:pPr algn="just"/>
            <a:r>
              <a:rPr lang="hu-HU" dirty="0"/>
              <a:t>Továbbá ennek a tárolónak a legkedvezőbb az </a:t>
            </a:r>
            <a:r>
              <a:rPr lang="hu-HU" dirty="0" smtClean="0"/>
              <a:t>ár/</a:t>
            </a:r>
            <a:r>
              <a:rPr lang="en-US" dirty="0" err="1" smtClean="0"/>
              <a:t>érték</a:t>
            </a:r>
            <a:r>
              <a:rPr lang="hu-HU" dirty="0" smtClean="0"/>
              <a:t> aránya </a:t>
            </a:r>
            <a:r>
              <a:rPr lang="hu-HU" dirty="0"/>
              <a:t>és élettartama. (A legolcsóbbak 8 </a:t>
            </a:r>
            <a:r>
              <a:rPr lang="hu-HU" dirty="0" err="1"/>
              <a:t>TB-os</a:t>
            </a:r>
            <a:r>
              <a:rPr lang="hu-HU" dirty="0"/>
              <a:t> méretig </a:t>
            </a:r>
            <a:r>
              <a:rPr lang="hu-HU" dirty="0" err="1" smtClean="0"/>
              <a:t>terabyte</a:t>
            </a:r>
            <a:r>
              <a:rPr lang="en-US" dirty="0" smtClean="0"/>
              <a:t>-</a:t>
            </a:r>
            <a:r>
              <a:rPr lang="hu-HU" dirty="0" err="1" smtClean="0"/>
              <a:t>onként</a:t>
            </a:r>
            <a:r>
              <a:rPr lang="hu-HU" dirty="0" smtClean="0"/>
              <a:t> </a:t>
            </a:r>
            <a:r>
              <a:rPr lang="hu-HU" dirty="0"/>
              <a:t>10-15.000 forintért megvásárolhatók 2015-ben</a:t>
            </a:r>
            <a:r>
              <a:rPr lang="hu-HU" dirty="0" smtClean="0"/>
              <a:t>.)</a:t>
            </a:r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380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0">
        <p14:switch dir="r"/>
      </p:transition>
    </mc:Choice>
    <mc:Fallback xmlns="">
      <p:transition spd="slow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Lemeztöredezettség</a:t>
            </a:r>
            <a:r>
              <a:rPr lang="en-US" dirty="0" smtClean="0"/>
              <a:t>!?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6" y="1577975"/>
            <a:ext cx="6238879" cy="4670425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Egyik</a:t>
            </a:r>
            <a:r>
              <a:rPr lang="en-US" dirty="0"/>
              <a:t> </a:t>
            </a:r>
            <a:r>
              <a:rPr lang="en-US" dirty="0" err="1"/>
              <a:t>hátránya</a:t>
            </a:r>
            <a:r>
              <a:rPr lang="en-US" dirty="0"/>
              <a:t> a </a:t>
            </a:r>
            <a:r>
              <a:rPr lang="en-US" dirty="0" err="1"/>
              <a:t>Windowsnak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a </a:t>
            </a:r>
            <a:r>
              <a:rPr lang="en-US" dirty="0" err="1" smtClean="0"/>
              <a:t>lemezen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fájlokat</a:t>
            </a:r>
            <a:r>
              <a:rPr lang="en-US" dirty="0"/>
              <a:t> “</a:t>
            </a:r>
            <a:r>
              <a:rPr lang="en-US" dirty="0" err="1"/>
              <a:t>ahol</a:t>
            </a:r>
            <a:r>
              <a:rPr lang="en-US" dirty="0"/>
              <a:t> </a:t>
            </a:r>
            <a:r>
              <a:rPr lang="en-US" dirty="0" err="1"/>
              <a:t>szabad</a:t>
            </a:r>
            <a:r>
              <a:rPr lang="en-US" dirty="0"/>
              <a:t> </a:t>
            </a:r>
            <a:r>
              <a:rPr lang="en-US" dirty="0" err="1"/>
              <a:t>hely</a:t>
            </a:r>
            <a:r>
              <a:rPr lang="en-US" dirty="0"/>
              <a:t> van” </a:t>
            </a:r>
            <a:r>
              <a:rPr lang="en-US" dirty="0" err="1" smtClean="0"/>
              <a:t>alapon</a:t>
            </a:r>
            <a:r>
              <a:rPr lang="en-US" dirty="0" smtClean="0"/>
              <a:t> </a:t>
            </a:r>
            <a:r>
              <a:rPr lang="en-US" dirty="0" err="1"/>
              <a:t>helyezi</a:t>
            </a:r>
            <a:r>
              <a:rPr lang="en-US" dirty="0"/>
              <a:t> el, “</a:t>
            </a:r>
            <a:r>
              <a:rPr lang="en-US" dirty="0" err="1"/>
              <a:t>belülről</a:t>
            </a:r>
            <a:r>
              <a:rPr lang="en-US" dirty="0"/>
              <a:t> </a:t>
            </a:r>
            <a:r>
              <a:rPr lang="en-US" dirty="0" err="1" smtClean="0"/>
              <a:t>kifelé</a:t>
            </a:r>
            <a:r>
              <a:rPr lang="en-US" dirty="0" smtClean="0"/>
              <a:t> </a:t>
            </a:r>
            <a:r>
              <a:rPr lang="en-US" dirty="0" err="1"/>
              <a:t>haladva</a:t>
            </a:r>
            <a:r>
              <a:rPr lang="en-US" dirty="0"/>
              <a:t>”. Ha </a:t>
            </a:r>
            <a:r>
              <a:rPr lang="en-US" dirty="0" err="1"/>
              <a:t>nincs</a:t>
            </a:r>
            <a:r>
              <a:rPr lang="en-US" dirty="0"/>
              <a:t> </a:t>
            </a:r>
            <a:r>
              <a:rPr lang="en-US" dirty="0" err="1"/>
              <a:t>elég</a:t>
            </a:r>
            <a:r>
              <a:rPr lang="en-US" dirty="0"/>
              <a:t> </a:t>
            </a:r>
            <a:r>
              <a:rPr lang="en-US" dirty="0" err="1"/>
              <a:t>szabad</a:t>
            </a:r>
            <a:r>
              <a:rPr lang="en-US" dirty="0"/>
              <a:t> </a:t>
            </a:r>
            <a:r>
              <a:rPr lang="en-US" dirty="0" err="1"/>
              <a:t>hely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adott</a:t>
            </a:r>
            <a:r>
              <a:rPr lang="en-US" dirty="0"/>
              <a:t> </a:t>
            </a:r>
            <a:r>
              <a:rPr lang="en-US" dirty="0" err="1" smtClean="0"/>
              <a:t>állománynak</a:t>
            </a:r>
            <a:r>
              <a:rPr lang="en-US" dirty="0"/>
              <a:t>, </a:t>
            </a:r>
            <a:r>
              <a:rPr lang="en-US" dirty="0" err="1"/>
              <a:t>azt</a:t>
            </a:r>
            <a:r>
              <a:rPr lang="en-US" dirty="0"/>
              <a:t> </a:t>
            </a:r>
            <a:r>
              <a:rPr lang="en-US" dirty="0" err="1" smtClean="0"/>
              <a:t>szét-darabolva</a:t>
            </a:r>
            <a:r>
              <a:rPr lang="en-US" dirty="0" smtClean="0"/>
              <a:t> </a:t>
            </a:r>
            <a:r>
              <a:rPr lang="en-US" dirty="0" err="1"/>
              <a:t>helyzi</a:t>
            </a:r>
            <a:r>
              <a:rPr lang="en-US" dirty="0"/>
              <a:t> el, </a:t>
            </a:r>
            <a:r>
              <a:rPr lang="en-US" dirty="0" err="1"/>
              <a:t>így</a:t>
            </a:r>
            <a:r>
              <a:rPr lang="en-US" dirty="0"/>
              <a:t> a </a:t>
            </a:r>
            <a:r>
              <a:rPr lang="en-US" dirty="0" err="1"/>
              <a:t>meghajtón</a:t>
            </a:r>
            <a:r>
              <a:rPr lang="en-US" dirty="0"/>
              <a:t> </a:t>
            </a:r>
            <a:r>
              <a:rPr lang="en-US" dirty="0" err="1" smtClean="0"/>
              <a:t>található</a:t>
            </a:r>
            <a:r>
              <a:rPr lang="en-US" dirty="0" smtClean="0"/>
              <a:t> </a:t>
            </a:r>
            <a:r>
              <a:rPr lang="en-US" dirty="0" err="1"/>
              <a:t>állományok</a:t>
            </a:r>
            <a:r>
              <a:rPr lang="en-US" dirty="0"/>
              <a:t> </a:t>
            </a:r>
            <a:r>
              <a:rPr lang="en-US" dirty="0" err="1" smtClean="0"/>
              <a:t>töredezetté</a:t>
            </a:r>
            <a:r>
              <a:rPr lang="en-US" dirty="0" smtClean="0"/>
              <a:t> </a:t>
            </a:r>
            <a:r>
              <a:rPr lang="en-US" dirty="0" err="1" smtClean="0"/>
              <a:t>válnak</a:t>
            </a:r>
            <a:r>
              <a:rPr lang="en-US" dirty="0"/>
              <a:t>, </a:t>
            </a:r>
            <a:r>
              <a:rPr lang="en-US" dirty="0" err="1"/>
              <a:t>ezzel</a:t>
            </a:r>
            <a:r>
              <a:rPr lang="en-US" dirty="0"/>
              <a:t> </a:t>
            </a:r>
            <a:r>
              <a:rPr lang="en-US" dirty="0" err="1"/>
              <a:t>jelentősen</a:t>
            </a:r>
            <a:r>
              <a:rPr lang="en-US" dirty="0"/>
              <a:t> </a:t>
            </a:r>
            <a:r>
              <a:rPr lang="en-US" dirty="0" err="1"/>
              <a:t>megnövelve</a:t>
            </a:r>
            <a:r>
              <a:rPr lang="en-US" dirty="0"/>
              <a:t> a </a:t>
            </a:r>
            <a:r>
              <a:rPr lang="en-US" dirty="0" err="1"/>
              <a:t>fej</a:t>
            </a:r>
            <a:r>
              <a:rPr lang="en-US" dirty="0"/>
              <a:t> “</a:t>
            </a:r>
            <a:r>
              <a:rPr lang="en-US" dirty="0" err="1"/>
              <a:t>ugrásainak</a:t>
            </a:r>
            <a:r>
              <a:rPr lang="en-US" dirty="0"/>
              <a:t>” </a:t>
            </a:r>
            <a:r>
              <a:rPr lang="en-US" dirty="0" err="1"/>
              <a:t>számát</a:t>
            </a:r>
            <a:r>
              <a:rPr lang="en-US" dirty="0"/>
              <a:t>, </a:t>
            </a:r>
            <a:r>
              <a:rPr lang="en-US" dirty="0" err="1"/>
              <a:t>illetve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adatok</a:t>
            </a:r>
            <a:r>
              <a:rPr lang="en-US" dirty="0"/>
              <a:t> </a:t>
            </a:r>
            <a:r>
              <a:rPr lang="en-US" dirty="0" err="1" smtClean="0"/>
              <a:t>olvasásának</a:t>
            </a:r>
            <a:r>
              <a:rPr lang="en-US" dirty="0" smtClean="0"/>
              <a:t> </a:t>
            </a:r>
            <a:r>
              <a:rPr lang="en-US" dirty="0" err="1"/>
              <a:t>idejét</a:t>
            </a:r>
            <a:r>
              <a:rPr lang="en-US" dirty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099" y="1577975"/>
            <a:ext cx="4662484" cy="3093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277100" y="4671670"/>
            <a:ext cx="4662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Na </a:t>
            </a:r>
            <a:r>
              <a:rPr lang="en-US" dirty="0" err="1" smtClean="0">
                <a:solidFill>
                  <a:schemeClr val="bg1"/>
                </a:solidFill>
              </a:rPr>
              <a:t>nem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erről</a:t>
            </a:r>
            <a:r>
              <a:rPr lang="en-US" dirty="0" smtClean="0">
                <a:solidFill>
                  <a:schemeClr val="bg1"/>
                </a:solidFill>
              </a:rPr>
              <a:t> van </a:t>
            </a:r>
            <a:r>
              <a:rPr lang="en-US" dirty="0" err="1" smtClean="0">
                <a:solidFill>
                  <a:schemeClr val="bg1"/>
                </a:solidFill>
              </a:rPr>
              <a:t>szó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0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5000">
        <p14:switch dir="r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190625"/>
            <a:ext cx="4843462" cy="4238625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Ez</a:t>
            </a:r>
            <a:r>
              <a:rPr lang="en-US" dirty="0" smtClean="0"/>
              <a:t> </a:t>
            </a:r>
            <a:r>
              <a:rPr lang="en-US" dirty="0" err="1"/>
              <a:t>teljesítménycsökkenéshez</a:t>
            </a:r>
            <a:r>
              <a:rPr lang="en-US" dirty="0"/>
              <a:t>, </a:t>
            </a:r>
            <a:r>
              <a:rPr lang="en-US" dirty="0" err="1"/>
              <a:t>illetve</a:t>
            </a:r>
            <a:r>
              <a:rPr lang="en-US" dirty="0"/>
              <a:t> a </a:t>
            </a:r>
            <a:r>
              <a:rPr lang="en-US" dirty="0" err="1"/>
              <a:t>meghajtó</a:t>
            </a:r>
            <a:r>
              <a:rPr lang="en-US" dirty="0"/>
              <a:t> </a:t>
            </a:r>
            <a:r>
              <a:rPr lang="en-US" dirty="0" err="1" smtClean="0"/>
              <a:t>élettarta-mának</a:t>
            </a:r>
            <a:r>
              <a:rPr lang="en-US" dirty="0" smtClean="0"/>
              <a:t> </a:t>
            </a:r>
            <a:r>
              <a:rPr lang="en-US" dirty="0" err="1"/>
              <a:t>rövidüléséhez</a:t>
            </a:r>
            <a:r>
              <a:rPr lang="en-US" dirty="0"/>
              <a:t> </a:t>
            </a:r>
            <a:r>
              <a:rPr lang="en-US" dirty="0" err="1" smtClean="0"/>
              <a:t>vezet</a:t>
            </a:r>
            <a:r>
              <a:rPr lang="en-US" dirty="0"/>
              <a:t>. </a:t>
            </a:r>
          </a:p>
          <a:p>
            <a:pPr algn="just"/>
            <a:r>
              <a:rPr lang="en-US" dirty="0" err="1" smtClean="0"/>
              <a:t>Éppen</a:t>
            </a:r>
            <a:r>
              <a:rPr lang="en-US" dirty="0" smtClean="0"/>
              <a:t> </a:t>
            </a:r>
            <a:r>
              <a:rPr lang="en-US" dirty="0" err="1"/>
              <a:t>ezért</a:t>
            </a:r>
            <a:r>
              <a:rPr lang="en-US" dirty="0"/>
              <a:t> </a:t>
            </a:r>
            <a:r>
              <a:rPr lang="en-US" dirty="0" err="1"/>
              <a:t>szükséges</a:t>
            </a:r>
            <a:r>
              <a:rPr lang="en-US" dirty="0"/>
              <a:t> a </a:t>
            </a:r>
            <a:r>
              <a:rPr lang="en-US" dirty="0" smtClean="0"/>
              <a:t>me-</a:t>
            </a:r>
            <a:r>
              <a:rPr lang="en-US" dirty="0" err="1" smtClean="0"/>
              <a:t>revlemezek</a:t>
            </a:r>
            <a:r>
              <a:rPr lang="en-US" dirty="0" smtClean="0"/>
              <a:t> </a:t>
            </a:r>
            <a:r>
              <a:rPr lang="en-US" dirty="0" err="1" smtClean="0"/>
              <a:t>töredezettség-mentesítése</a:t>
            </a:r>
            <a:r>
              <a:rPr lang="en-US" dirty="0" smtClean="0"/>
              <a:t>. </a:t>
            </a:r>
            <a:r>
              <a:rPr lang="en-US" dirty="0" err="1" smtClean="0"/>
              <a:t>Ehhez</a:t>
            </a:r>
            <a:r>
              <a:rPr lang="en-US" dirty="0" smtClean="0"/>
              <a:t> </a:t>
            </a:r>
            <a:r>
              <a:rPr lang="en-US" dirty="0" err="1" smtClean="0"/>
              <a:t>számta-lan</a:t>
            </a:r>
            <a:r>
              <a:rPr lang="en-US" dirty="0" smtClean="0"/>
              <a:t> </a:t>
            </a:r>
            <a:r>
              <a:rPr lang="en-US" dirty="0"/>
              <a:t>program (pl.: </a:t>
            </a:r>
            <a:r>
              <a:rPr lang="en-US" dirty="0" err="1" smtClean="0"/>
              <a:t>MyDefrag</a:t>
            </a:r>
            <a:r>
              <a:rPr lang="en-US" dirty="0" smtClean="0"/>
              <a:t>) </a:t>
            </a:r>
            <a:r>
              <a:rPr lang="en-US" dirty="0" err="1"/>
              <a:t>közül</a:t>
            </a:r>
            <a:r>
              <a:rPr lang="en-US" dirty="0"/>
              <a:t> </a:t>
            </a:r>
            <a:r>
              <a:rPr lang="en-US" dirty="0" err="1" smtClean="0"/>
              <a:t>választhatunk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04535" y="5524500"/>
            <a:ext cx="614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 Windows </a:t>
            </a:r>
            <a:r>
              <a:rPr lang="en-US" dirty="0" err="1">
                <a:solidFill>
                  <a:schemeClr val="bg1"/>
                </a:solidFill>
              </a:rPr>
              <a:t>b</a:t>
            </a:r>
            <a:r>
              <a:rPr lang="en-US" dirty="0" err="1" smtClean="0">
                <a:solidFill>
                  <a:schemeClr val="bg1"/>
                </a:solidFill>
              </a:rPr>
              <a:t>eépített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megoldása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535" y="676275"/>
            <a:ext cx="614362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4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5000">
        <p14:switch dir="r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762250"/>
            <a:ext cx="10515600" cy="21431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NAND chip, a </a:t>
            </a:r>
            <a:r>
              <a:rPr lang="en-US" sz="5400" dirty="0" err="1" smtClean="0"/>
              <a:t>szilárdtest-meghajtók</a:t>
            </a:r>
            <a:r>
              <a:rPr lang="en-US" sz="5400" dirty="0" smtClean="0"/>
              <a:t> </a:t>
            </a:r>
            <a:r>
              <a:rPr lang="en-US" sz="5400" dirty="0" err="1" smtClean="0"/>
              <a:t>lelke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905375"/>
            <a:ext cx="10515600" cy="1184281"/>
          </a:xfrm>
        </p:spPr>
        <p:txBody>
          <a:bodyPr/>
          <a:lstStyle/>
          <a:p>
            <a:r>
              <a:rPr lang="en-US" dirty="0" err="1"/>
              <a:t>Egyre</a:t>
            </a:r>
            <a:r>
              <a:rPr lang="en-US" dirty="0"/>
              <a:t> </a:t>
            </a:r>
            <a:r>
              <a:rPr lang="en-US" dirty="0" err="1"/>
              <a:t>olcsóbb</a:t>
            </a:r>
            <a:r>
              <a:rPr lang="en-US" dirty="0"/>
              <a:t>, </a:t>
            </a:r>
            <a:r>
              <a:rPr lang="en-US" dirty="0" err="1"/>
              <a:t>egyre</a:t>
            </a:r>
            <a:r>
              <a:rPr lang="en-US" dirty="0"/>
              <a:t> </a:t>
            </a:r>
            <a:r>
              <a:rPr lang="en-US" dirty="0" err="1"/>
              <a:t>gyorsabb</a:t>
            </a:r>
            <a:r>
              <a:rPr lang="en-US" dirty="0"/>
              <a:t>, </a:t>
            </a:r>
            <a:r>
              <a:rPr lang="en-US" dirty="0" err="1"/>
              <a:t>egyre</a:t>
            </a:r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dirty="0" err="1" smtClean="0"/>
              <a:t>artósabb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2" t="22361" r="23750" b="16389"/>
          <a:stretch/>
        </p:blipFill>
        <p:spPr>
          <a:xfrm>
            <a:off x="7829550" y="260905"/>
            <a:ext cx="4238624" cy="3168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858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2000">
        <p14:switch dir="r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996946"/>
          </a:xfrm>
        </p:spPr>
        <p:txBody>
          <a:bodyPr/>
          <a:lstStyle/>
          <a:p>
            <a:r>
              <a:rPr lang="en-US" dirty="0" err="1" smtClean="0"/>
              <a:t>Működési</a:t>
            </a:r>
            <a:r>
              <a:rPr lang="en-US" dirty="0" smtClean="0"/>
              <a:t> </a:t>
            </a:r>
            <a:r>
              <a:rPr lang="en-US" dirty="0" err="1" smtClean="0"/>
              <a:t>elvük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076"/>
            <a:ext cx="10515600" cy="4814887"/>
          </a:xfrm>
        </p:spPr>
        <p:txBody>
          <a:bodyPr/>
          <a:lstStyle/>
          <a:p>
            <a:pPr algn="just"/>
            <a:r>
              <a:rPr lang="en-US" dirty="0" err="1" smtClean="0"/>
              <a:t>Maga</a:t>
            </a:r>
            <a:r>
              <a:rPr lang="en-US" dirty="0" smtClean="0"/>
              <a:t> a NAND-chip </a:t>
            </a:r>
            <a:r>
              <a:rPr lang="en-US" dirty="0" err="1" smtClean="0"/>
              <a:t>több</a:t>
            </a:r>
            <a:r>
              <a:rPr lang="en-US" dirty="0" smtClean="0"/>
              <a:t> </a:t>
            </a:r>
            <a:r>
              <a:rPr lang="en-US" dirty="0" err="1" smtClean="0"/>
              <a:t>millió</a:t>
            </a:r>
            <a:r>
              <a:rPr lang="en-US" dirty="0" smtClean="0"/>
              <a:t> </a:t>
            </a:r>
            <a:r>
              <a:rPr lang="en-US" dirty="0" err="1" smtClean="0"/>
              <a:t>tranzisztort</a:t>
            </a:r>
            <a:r>
              <a:rPr lang="en-US" dirty="0"/>
              <a:t> </a:t>
            </a:r>
            <a:r>
              <a:rPr lang="en-US" dirty="0" err="1"/>
              <a:t>tartalmaz</a:t>
            </a:r>
            <a:r>
              <a:rPr lang="en-US" dirty="0" smtClean="0"/>
              <a:t>, </a:t>
            </a:r>
            <a:r>
              <a:rPr lang="en-US" dirty="0" err="1" smtClean="0"/>
              <a:t>ezek</a:t>
            </a:r>
            <a:r>
              <a:rPr lang="en-US" dirty="0" smtClean="0"/>
              <a:t> min-</a:t>
            </a:r>
            <a:r>
              <a:rPr lang="en-US" dirty="0" err="1" smtClean="0"/>
              <a:t>degyike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bit </a:t>
            </a:r>
            <a:r>
              <a:rPr lang="en-US" dirty="0" err="1" smtClean="0"/>
              <a:t>adatot</a:t>
            </a:r>
            <a:r>
              <a:rPr lang="en-US" dirty="0" smtClean="0"/>
              <a:t> </a:t>
            </a:r>
            <a:r>
              <a:rPr lang="en-US" dirty="0" err="1" smtClean="0"/>
              <a:t>tárol</a:t>
            </a:r>
            <a:r>
              <a:rPr lang="en-US" dirty="0" smtClean="0"/>
              <a:t> el. (</a:t>
            </a:r>
            <a:r>
              <a:rPr lang="en-US" dirty="0" err="1"/>
              <a:t>Tranzisztor</a:t>
            </a:r>
            <a:r>
              <a:rPr lang="en-US" dirty="0"/>
              <a:t>: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félvezető</a:t>
            </a:r>
            <a:r>
              <a:rPr lang="en-US" dirty="0"/>
              <a:t>, </a:t>
            </a:r>
            <a:r>
              <a:rPr lang="en-US" dirty="0" err="1" smtClean="0"/>
              <a:t>ame-lyet</a:t>
            </a:r>
            <a:r>
              <a:rPr lang="en-US" dirty="0" smtClean="0"/>
              <a:t> </a:t>
            </a:r>
            <a:r>
              <a:rPr lang="en-US" dirty="0" err="1"/>
              <a:t>elektromos</a:t>
            </a:r>
            <a:r>
              <a:rPr lang="en-US" dirty="0"/>
              <a:t> </a:t>
            </a:r>
            <a:r>
              <a:rPr lang="en-US" dirty="0" err="1"/>
              <a:t>áramkörökben</a:t>
            </a:r>
            <a:r>
              <a:rPr lang="en-US" dirty="0"/>
              <a:t> </a:t>
            </a:r>
            <a:r>
              <a:rPr lang="en-US" dirty="0" err="1"/>
              <a:t>használnak</a:t>
            </a:r>
            <a:r>
              <a:rPr lang="en-US" dirty="0"/>
              <a:t> </a:t>
            </a:r>
            <a:r>
              <a:rPr lang="en-US" dirty="0" err="1"/>
              <a:t>erősítésre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 smtClean="0"/>
              <a:t>kapcso-lásra</a:t>
            </a:r>
            <a:r>
              <a:rPr lang="en-US" dirty="0" smtClean="0"/>
              <a:t>.)</a:t>
            </a:r>
            <a:endParaRPr lang="en-US" dirty="0"/>
          </a:p>
          <a:p>
            <a:pPr algn="just"/>
            <a:r>
              <a:rPr lang="en-US" dirty="0" err="1" smtClean="0"/>
              <a:t>Ezekben</a:t>
            </a:r>
            <a:r>
              <a:rPr lang="en-US" dirty="0" smtClean="0"/>
              <a:t> a </a:t>
            </a:r>
            <a:r>
              <a:rPr lang="en-US" dirty="0" err="1" smtClean="0"/>
              <a:t>tranzisztorokban</a:t>
            </a:r>
            <a:r>
              <a:rPr lang="en-US" dirty="0" smtClean="0"/>
              <a:t> </a:t>
            </a:r>
            <a:r>
              <a:rPr lang="en-US" dirty="0" err="1" smtClean="0"/>
              <a:t>található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ún</a:t>
            </a:r>
            <a:r>
              <a:rPr lang="en-US" dirty="0" smtClean="0"/>
              <a:t>. </a:t>
            </a:r>
            <a:r>
              <a:rPr lang="en-US" dirty="0" err="1" smtClean="0"/>
              <a:t>vezérlő</a:t>
            </a:r>
            <a:r>
              <a:rPr lang="en-US" dirty="0" smtClean="0"/>
              <a:t>-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kö-vetőkapu</a:t>
            </a:r>
            <a:r>
              <a:rPr lang="en-US" dirty="0" smtClean="0"/>
              <a:t>. Ha a </a:t>
            </a:r>
            <a:r>
              <a:rPr lang="en-US" dirty="0" err="1" smtClean="0"/>
              <a:t>vezérlőkapuval</a:t>
            </a:r>
            <a:r>
              <a:rPr lang="en-US" dirty="0" smtClean="0"/>
              <a:t> </a:t>
            </a:r>
            <a:r>
              <a:rPr lang="en-US" dirty="0" err="1" smtClean="0"/>
              <a:t>elektromos</a:t>
            </a:r>
            <a:r>
              <a:rPr lang="en-US" dirty="0" smtClean="0"/>
              <a:t> </a:t>
            </a:r>
            <a:r>
              <a:rPr lang="en-US" dirty="0" err="1" smtClean="0"/>
              <a:t>energiát</a:t>
            </a:r>
            <a:r>
              <a:rPr lang="en-US" dirty="0" smtClean="0"/>
              <a:t> </a:t>
            </a:r>
            <a:r>
              <a:rPr lang="en-US" dirty="0" err="1" smtClean="0"/>
              <a:t>közlünk</a:t>
            </a:r>
            <a:r>
              <a:rPr lang="en-US" dirty="0" smtClean="0"/>
              <a:t>, an-</a:t>
            </a:r>
            <a:r>
              <a:rPr lang="en-US" dirty="0" err="1" smtClean="0"/>
              <a:t>nak</a:t>
            </a:r>
            <a:r>
              <a:rPr lang="en-US" dirty="0" smtClean="0"/>
              <a:t> </a:t>
            </a:r>
            <a:r>
              <a:rPr lang="en-US" dirty="0" err="1" smtClean="0"/>
              <a:t>elektronjai</a:t>
            </a:r>
            <a:r>
              <a:rPr lang="en-US" dirty="0" smtClean="0"/>
              <a:t> “</a:t>
            </a:r>
            <a:r>
              <a:rPr lang="en-US" dirty="0" err="1" smtClean="0"/>
              <a:t>átvándorolnak</a:t>
            </a:r>
            <a:r>
              <a:rPr lang="en-US" dirty="0" smtClean="0"/>
              <a:t>” a </a:t>
            </a:r>
            <a:r>
              <a:rPr lang="en-US" dirty="0" err="1" smtClean="0"/>
              <a:t>követőkapura</a:t>
            </a:r>
            <a:r>
              <a:rPr lang="en-US" dirty="0" smtClean="0"/>
              <a:t>, </a:t>
            </a:r>
            <a:r>
              <a:rPr lang="en-US" dirty="0" err="1" smtClean="0"/>
              <a:t>így</a:t>
            </a:r>
            <a:r>
              <a:rPr lang="en-US" dirty="0" smtClean="0"/>
              <a:t> </a:t>
            </a:r>
            <a:r>
              <a:rPr lang="en-US" dirty="0" err="1" smtClean="0"/>
              <a:t>annak</a:t>
            </a:r>
            <a:r>
              <a:rPr lang="en-US" dirty="0" smtClean="0"/>
              <a:t> </a:t>
            </a:r>
            <a:r>
              <a:rPr lang="en-US" dirty="0" err="1" smtClean="0"/>
              <a:t>fe-szültsége</a:t>
            </a:r>
            <a:r>
              <a:rPr lang="en-US" dirty="0" smtClean="0"/>
              <a:t> </a:t>
            </a:r>
            <a:r>
              <a:rPr lang="en-US" dirty="0" err="1" smtClean="0"/>
              <a:t>megnő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ezt</a:t>
            </a:r>
            <a:r>
              <a:rPr lang="en-US" dirty="0" smtClean="0"/>
              <a:t> a </a:t>
            </a:r>
            <a:r>
              <a:rPr lang="en-US" dirty="0" err="1" smtClean="0"/>
              <a:t>töltést</a:t>
            </a:r>
            <a:r>
              <a:rPr lang="en-US" dirty="0" smtClean="0"/>
              <a:t> </a:t>
            </a:r>
            <a:r>
              <a:rPr lang="en-US" dirty="0" err="1" smtClean="0"/>
              <a:t>megtartsa</a:t>
            </a:r>
            <a:r>
              <a:rPr lang="en-US" dirty="0" smtClean="0"/>
              <a:t> a </a:t>
            </a:r>
            <a:r>
              <a:rPr lang="en-US" dirty="0" err="1" smtClean="0"/>
              <a:t>feszültség</a:t>
            </a:r>
            <a:r>
              <a:rPr lang="en-US" dirty="0" smtClean="0"/>
              <a:t> </a:t>
            </a:r>
            <a:r>
              <a:rPr lang="en-US" dirty="0" err="1" smtClean="0"/>
              <a:t>megszűnése</a:t>
            </a:r>
            <a:r>
              <a:rPr lang="en-US" dirty="0" smtClean="0"/>
              <a:t> </a:t>
            </a:r>
            <a:r>
              <a:rPr lang="en-US" dirty="0" err="1" smtClean="0"/>
              <a:t>után</a:t>
            </a:r>
            <a:r>
              <a:rPr lang="en-US" dirty="0" smtClean="0"/>
              <a:t> is, a </a:t>
            </a:r>
            <a:r>
              <a:rPr lang="en-US" dirty="0" err="1" smtClean="0"/>
              <a:t>két</a:t>
            </a:r>
            <a:r>
              <a:rPr lang="en-US" dirty="0" smtClean="0"/>
              <a:t> </a:t>
            </a:r>
            <a:r>
              <a:rPr lang="en-US" dirty="0" err="1" smtClean="0"/>
              <a:t>kapu</a:t>
            </a:r>
            <a:r>
              <a:rPr lang="en-US" dirty="0" smtClean="0"/>
              <a:t> </a:t>
            </a:r>
            <a:r>
              <a:rPr lang="en-US" dirty="0" err="1" smtClean="0"/>
              <a:t>között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oxidréteg</a:t>
            </a:r>
            <a:r>
              <a:rPr lang="en-US" dirty="0" smtClean="0"/>
              <a:t> </a:t>
            </a:r>
            <a:r>
              <a:rPr lang="en-US" dirty="0" err="1" smtClean="0"/>
              <a:t>helyezkedik</a:t>
            </a:r>
            <a:r>
              <a:rPr lang="en-US" dirty="0" smtClean="0"/>
              <a:t> el.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25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2000">
        <p14:switch dir="r"/>
      </p:transition>
    </mc:Choice>
    <mc:Fallback xmlns="">
      <p:transition spd="slow" advTm="4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49" y="1219200"/>
            <a:ext cx="4442493" cy="5496645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elekronika</a:t>
            </a:r>
            <a:r>
              <a:rPr lang="en-US" dirty="0" smtClean="0"/>
              <a:t> a </a:t>
            </a:r>
            <a:r>
              <a:rPr lang="en-US" dirty="0" err="1" smtClean="0"/>
              <a:t>követőkapun</a:t>
            </a:r>
            <a:r>
              <a:rPr lang="en-US" dirty="0" smtClean="0"/>
              <a:t> </a:t>
            </a:r>
            <a:r>
              <a:rPr lang="en-US" dirty="0" err="1" smtClean="0"/>
              <a:t>áthaladó</a:t>
            </a:r>
            <a:r>
              <a:rPr lang="en-US" dirty="0" smtClean="0"/>
              <a:t> </a:t>
            </a:r>
            <a:r>
              <a:rPr lang="en-US" dirty="0" err="1" smtClean="0"/>
              <a:t>feszültséget</a:t>
            </a:r>
            <a:r>
              <a:rPr lang="en-US" dirty="0" smtClean="0"/>
              <a:t> </a:t>
            </a:r>
            <a:r>
              <a:rPr lang="en-US" dirty="0" err="1" smtClean="0"/>
              <a:t>méri</a:t>
            </a:r>
            <a:r>
              <a:rPr lang="en-US" dirty="0" smtClean="0"/>
              <a:t>, ha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bizonyos</a:t>
            </a:r>
            <a:r>
              <a:rPr lang="en-US" dirty="0" smtClean="0"/>
              <a:t> </a:t>
            </a:r>
            <a:r>
              <a:rPr lang="en-US" dirty="0" err="1" smtClean="0"/>
              <a:t>határérték</a:t>
            </a:r>
            <a:r>
              <a:rPr lang="en-US" dirty="0" smtClean="0"/>
              <a:t> </a:t>
            </a:r>
            <a:r>
              <a:rPr lang="en-US" dirty="0" err="1" smtClean="0"/>
              <a:t>alatt</a:t>
            </a:r>
            <a:r>
              <a:rPr lang="en-US" dirty="0" smtClean="0"/>
              <a:t> van, a bit </a:t>
            </a:r>
            <a:r>
              <a:rPr lang="en-US" dirty="0" err="1" smtClean="0"/>
              <a:t>értéke</a:t>
            </a:r>
            <a:r>
              <a:rPr lang="en-US" dirty="0" smtClean="0"/>
              <a:t> 1, </a:t>
            </a:r>
            <a:r>
              <a:rPr lang="en-US" dirty="0" err="1" smtClean="0"/>
              <a:t>más-különben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A </a:t>
            </a:r>
            <a:r>
              <a:rPr lang="en-US" dirty="0" err="1" smtClean="0"/>
              <a:t>cellát</a:t>
            </a:r>
            <a:r>
              <a:rPr lang="en-US" dirty="0" smtClean="0"/>
              <a:t> </a:t>
            </a:r>
            <a:r>
              <a:rPr lang="en-US" dirty="0" err="1" smtClean="0"/>
              <a:t>törölni</a:t>
            </a:r>
            <a:r>
              <a:rPr lang="en-US" dirty="0" smtClean="0"/>
              <a:t> a </a:t>
            </a:r>
            <a:r>
              <a:rPr lang="en-US" dirty="0" err="1" smtClean="0"/>
              <a:t>követő-kapun</a:t>
            </a:r>
            <a:r>
              <a:rPr lang="en-US" dirty="0" smtClean="0"/>
              <a:t> </a:t>
            </a:r>
            <a:r>
              <a:rPr lang="en-US" dirty="0" err="1" smtClean="0"/>
              <a:t>áthaladó</a:t>
            </a:r>
            <a:r>
              <a:rPr lang="en-US" dirty="0" smtClean="0"/>
              <a:t> </a:t>
            </a:r>
            <a:r>
              <a:rPr lang="en-US" dirty="0" err="1" smtClean="0"/>
              <a:t>nagyobb</a:t>
            </a:r>
            <a:r>
              <a:rPr lang="en-US" dirty="0" smtClean="0"/>
              <a:t> </a:t>
            </a:r>
            <a:r>
              <a:rPr lang="en-US" dirty="0" err="1" smtClean="0"/>
              <a:t>feszültséggel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, </a:t>
            </a:r>
            <a:r>
              <a:rPr lang="en-US" dirty="0" err="1" smtClean="0"/>
              <a:t>mely</a:t>
            </a:r>
            <a:r>
              <a:rPr lang="en-US" dirty="0" smtClean="0"/>
              <a:t> </a:t>
            </a:r>
            <a:r>
              <a:rPr lang="en-US" dirty="0" err="1" smtClean="0"/>
              <a:t>megfordítja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előbbi</a:t>
            </a:r>
            <a:r>
              <a:rPr lang="en-US" dirty="0" smtClean="0"/>
              <a:t> </a:t>
            </a:r>
            <a:r>
              <a:rPr lang="en-US" dirty="0" err="1" smtClean="0"/>
              <a:t>folyamatot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643" y="1648078"/>
            <a:ext cx="5888957" cy="23817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8643" y="4353515"/>
            <a:ext cx="588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Működési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alapelve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egyszerű</a:t>
            </a:r>
            <a:r>
              <a:rPr lang="en-US" dirty="0" smtClean="0">
                <a:solidFill>
                  <a:schemeClr val="bg1"/>
                </a:solidFill>
              </a:rPr>
              <a:t>, de </a:t>
            </a:r>
            <a:r>
              <a:rPr lang="en-US" dirty="0" err="1" smtClean="0">
                <a:solidFill>
                  <a:schemeClr val="bg1"/>
                </a:solidFill>
              </a:rPr>
              <a:t>nagyszerű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5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0">
        <p14:switch dir="r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Előnyei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hátrányai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Előnyök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n-US" dirty="0" smtClean="0"/>
              <a:t>Nagy </a:t>
            </a:r>
            <a:r>
              <a:rPr lang="en-US" dirty="0" err="1" smtClean="0"/>
              <a:t>írási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olvasási</a:t>
            </a:r>
            <a:r>
              <a:rPr lang="en-US" dirty="0" smtClean="0"/>
              <a:t> </a:t>
            </a:r>
            <a:r>
              <a:rPr lang="en-US" dirty="0" err="1" smtClean="0"/>
              <a:t>sebesség</a:t>
            </a:r>
            <a:r>
              <a:rPr lang="en-US" dirty="0" smtClean="0"/>
              <a:t>, </a:t>
            </a:r>
            <a:r>
              <a:rPr lang="en-US" dirty="0" err="1" smtClean="0"/>
              <a:t>bármely</a:t>
            </a:r>
            <a:r>
              <a:rPr lang="en-US" dirty="0" smtClean="0"/>
              <a:t> </a:t>
            </a:r>
            <a:r>
              <a:rPr lang="en-US" dirty="0" err="1" smtClean="0"/>
              <a:t>helyről</a:t>
            </a:r>
            <a:r>
              <a:rPr lang="en-US" dirty="0" smtClean="0"/>
              <a:t> (random read and write speed)</a:t>
            </a:r>
            <a:endParaRPr lang="en-US" dirty="0"/>
          </a:p>
          <a:p>
            <a:pPr algn="just"/>
            <a:r>
              <a:rPr lang="en-US" dirty="0" err="1" smtClean="0"/>
              <a:t>Mozgó</a:t>
            </a:r>
            <a:r>
              <a:rPr lang="en-US" dirty="0" smtClean="0"/>
              <a:t> </a:t>
            </a:r>
            <a:r>
              <a:rPr lang="en-US" dirty="0" err="1" smtClean="0"/>
              <a:t>alkatrészek</a:t>
            </a:r>
            <a:r>
              <a:rPr lang="en-US" dirty="0" smtClean="0"/>
              <a:t> </a:t>
            </a:r>
            <a:r>
              <a:rPr lang="en-US" dirty="0" err="1" smtClean="0"/>
              <a:t>hiányában</a:t>
            </a:r>
            <a:r>
              <a:rPr lang="en-US" dirty="0" smtClean="0"/>
              <a:t> </a:t>
            </a:r>
            <a:r>
              <a:rPr lang="en-US" dirty="0" err="1" smtClean="0"/>
              <a:t>sokkal</a:t>
            </a:r>
            <a:r>
              <a:rPr lang="en-US" dirty="0" smtClean="0"/>
              <a:t> </a:t>
            </a:r>
            <a:r>
              <a:rPr lang="en-US" dirty="0" err="1" smtClean="0"/>
              <a:t>rákódás</a:t>
            </a:r>
            <a:r>
              <a:rPr lang="en-US" dirty="0" smtClean="0"/>
              <a:t>-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ütésállóbb</a:t>
            </a:r>
            <a:r>
              <a:rPr lang="en-US" dirty="0" smtClean="0"/>
              <a:t> a HDD-</a:t>
            </a:r>
            <a:r>
              <a:rPr lang="en-US" dirty="0" err="1" smtClean="0"/>
              <a:t>hez</a:t>
            </a:r>
            <a:r>
              <a:rPr lang="en-US" dirty="0" smtClean="0"/>
              <a:t> </a:t>
            </a:r>
            <a:r>
              <a:rPr lang="en-US" dirty="0" err="1" smtClean="0"/>
              <a:t>képest</a:t>
            </a:r>
            <a:endParaRPr lang="en-US" dirty="0" smtClean="0"/>
          </a:p>
          <a:p>
            <a:pPr algn="just"/>
            <a:r>
              <a:rPr lang="en-US" dirty="0" err="1" smtClean="0"/>
              <a:t>Kisebb</a:t>
            </a:r>
            <a:r>
              <a:rPr lang="en-US" dirty="0" smtClean="0"/>
              <a:t> </a:t>
            </a:r>
            <a:r>
              <a:rPr lang="en-US" dirty="0" err="1" smtClean="0"/>
              <a:t>energiafogyasztás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Hátrányok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r>
              <a:rPr lang="en-US" dirty="0" smtClean="0"/>
              <a:t>Magas a GB-</a:t>
            </a:r>
            <a:r>
              <a:rPr lang="en-US" dirty="0" err="1" smtClean="0"/>
              <a:t>onkénti</a:t>
            </a:r>
            <a:r>
              <a:rPr lang="en-US" dirty="0" smtClean="0"/>
              <a:t> </a:t>
            </a:r>
            <a:r>
              <a:rPr lang="en-US" dirty="0" err="1" smtClean="0"/>
              <a:t>ára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tárolókoz</a:t>
            </a:r>
            <a:r>
              <a:rPr lang="en-US" dirty="0" smtClean="0"/>
              <a:t> </a:t>
            </a:r>
            <a:r>
              <a:rPr lang="en-US" dirty="0" err="1" smtClean="0"/>
              <a:t>képest</a:t>
            </a:r>
            <a:r>
              <a:rPr lang="en-US" dirty="0" smtClean="0"/>
              <a:t> (</a:t>
            </a:r>
            <a:r>
              <a:rPr lang="en-US" dirty="0" err="1" smtClean="0"/>
              <a:t>egy</a:t>
            </a:r>
            <a:r>
              <a:rPr lang="en-US" dirty="0" smtClean="0"/>
              <a:t> 120GB-os SSD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1TB-os HDD </a:t>
            </a:r>
            <a:r>
              <a:rPr lang="en-US" dirty="0" err="1" smtClean="0"/>
              <a:t>kö-rülbelül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árban</a:t>
            </a:r>
            <a:r>
              <a:rPr lang="en-US" dirty="0" smtClean="0"/>
              <a:t> van.)</a:t>
            </a:r>
          </a:p>
          <a:p>
            <a:pPr algn="just"/>
            <a:r>
              <a:rPr lang="en-US" dirty="0" err="1" smtClean="0"/>
              <a:t>Cellák</a:t>
            </a:r>
            <a:r>
              <a:rPr lang="en-US" dirty="0" smtClean="0"/>
              <a:t> </a:t>
            </a:r>
            <a:r>
              <a:rPr lang="en-US" dirty="0" err="1" smtClean="0"/>
              <a:t>gyors</a:t>
            </a:r>
            <a:r>
              <a:rPr lang="en-US" dirty="0" smtClean="0"/>
              <a:t> </a:t>
            </a:r>
            <a:r>
              <a:rPr lang="en-US" dirty="0" err="1" smtClean="0"/>
              <a:t>elhasználódása</a:t>
            </a:r>
            <a:r>
              <a:rPr lang="en-US" dirty="0" smtClean="0"/>
              <a:t> (ma </a:t>
            </a:r>
            <a:r>
              <a:rPr lang="en-US" dirty="0" err="1" smtClean="0"/>
              <a:t>már</a:t>
            </a:r>
            <a:r>
              <a:rPr lang="en-US" dirty="0" smtClean="0"/>
              <a:t> </a:t>
            </a:r>
            <a:r>
              <a:rPr lang="en-US" dirty="0" err="1" smtClean="0"/>
              <a:t>hamarabb</a:t>
            </a:r>
            <a:r>
              <a:rPr lang="en-US" dirty="0" smtClean="0"/>
              <a:t> </a:t>
            </a:r>
            <a:r>
              <a:rPr lang="en-US" dirty="0" err="1" smtClean="0"/>
              <a:t>cserélünk</a:t>
            </a:r>
            <a:r>
              <a:rPr lang="en-US" dirty="0" smtClean="0"/>
              <a:t> </a:t>
            </a:r>
            <a:r>
              <a:rPr lang="en-US" dirty="0" err="1" smtClean="0"/>
              <a:t>háttértárat</a:t>
            </a:r>
            <a:r>
              <a:rPr lang="en-US" dirty="0" smtClean="0"/>
              <a:t>, mint </a:t>
            </a:r>
            <a:r>
              <a:rPr lang="en-US" dirty="0" err="1" smtClean="0"/>
              <a:t>ez</a:t>
            </a:r>
            <a:r>
              <a:rPr lang="en-US" dirty="0" smtClean="0"/>
              <a:t> a </a:t>
            </a:r>
            <a:r>
              <a:rPr lang="en-US" dirty="0" err="1" smtClean="0"/>
              <a:t>gond</a:t>
            </a:r>
            <a:r>
              <a:rPr lang="en-US" dirty="0" smtClean="0"/>
              <a:t> je-</a:t>
            </a:r>
            <a:r>
              <a:rPr lang="en-US" dirty="0" err="1" smtClean="0"/>
              <a:t>lentkezne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2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5000">
        <p14:switch dir="r"/>
      </p:transition>
    </mc:Choice>
    <mc:Fallback xmlns=""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139821"/>
          </a:xfrm>
        </p:spPr>
        <p:txBody>
          <a:bodyPr/>
          <a:lstStyle/>
          <a:p>
            <a:r>
              <a:rPr lang="en-US" dirty="0" smtClean="0"/>
              <a:t>Mire </a:t>
            </a:r>
            <a:r>
              <a:rPr lang="en-US" dirty="0" err="1" smtClean="0"/>
              <a:t>használjuk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3549"/>
            <a:ext cx="10515600" cy="4443413"/>
          </a:xfrm>
        </p:spPr>
        <p:txBody>
          <a:bodyPr/>
          <a:lstStyle/>
          <a:p>
            <a:pPr algn="just"/>
            <a:r>
              <a:rPr lang="en-US" dirty="0" err="1" smtClean="0"/>
              <a:t>Ezek</a:t>
            </a:r>
            <a:r>
              <a:rPr lang="en-US" dirty="0" smtClean="0"/>
              <a:t> a </a:t>
            </a:r>
            <a:r>
              <a:rPr lang="en-US" dirty="0" err="1" smtClean="0"/>
              <a:t>meghajtók</a:t>
            </a:r>
            <a:r>
              <a:rPr lang="en-US" dirty="0" smtClean="0"/>
              <a:t> </a:t>
            </a:r>
            <a:r>
              <a:rPr lang="en-US" dirty="0" err="1" smtClean="0"/>
              <a:t>elsődlegesen</a:t>
            </a:r>
            <a:r>
              <a:rPr lang="en-US" dirty="0" smtClean="0"/>
              <a:t> a </a:t>
            </a:r>
            <a:r>
              <a:rPr lang="en-US" dirty="0" err="1" smtClean="0"/>
              <a:t>rendszer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a </a:t>
            </a:r>
            <a:r>
              <a:rPr lang="en-US" dirty="0" err="1" smtClean="0"/>
              <a:t>programok</a:t>
            </a:r>
            <a:r>
              <a:rPr lang="en-US" dirty="0" smtClean="0"/>
              <a:t> </a:t>
            </a:r>
            <a:r>
              <a:rPr lang="en-US" dirty="0" err="1" smtClean="0"/>
              <a:t>fájljai-nak</a:t>
            </a:r>
            <a:r>
              <a:rPr lang="en-US" dirty="0" smtClean="0"/>
              <a:t> </a:t>
            </a:r>
            <a:r>
              <a:rPr lang="en-US" dirty="0" err="1" smtClean="0"/>
              <a:t>tárolására</a:t>
            </a:r>
            <a:r>
              <a:rPr lang="en-US" dirty="0" smtClean="0"/>
              <a:t> </a:t>
            </a:r>
            <a:r>
              <a:rPr lang="en-US" dirty="0" err="1" smtClean="0"/>
              <a:t>alkalmas</a:t>
            </a:r>
            <a:r>
              <a:rPr lang="en-US" dirty="0"/>
              <a:t> </a:t>
            </a:r>
            <a:r>
              <a:rPr lang="en-US" dirty="0" err="1" smtClean="0"/>
              <a:t>nagy</a:t>
            </a:r>
            <a:r>
              <a:rPr lang="en-US" dirty="0" smtClean="0"/>
              <a:t> </a:t>
            </a:r>
            <a:r>
              <a:rPr lang="en-US" dirty="0" err="1" smtClean="0"/>
              <a:t>olvasási</a:t>
            </a:r>
            <a:r>
              <a:rPr lang="en-US" dirty="0" smtClean="0"/>
              <a:t> </a:t>
            </a:r>
            <a:r>
              <a:rPr lang="en-US" dirty="0" err="1" smtClean="0"/>
              <a:t>sebessége</a:t>
            </a:r>
            <a:r>
              <a:rPr lang="en-US" dirty="0" smtClean="0"/>
              <a:t> </a:t>
            </a:r>
            <a:r>
              <a:rPr lang="en-US" dirty="0" err="1" smtClean="0"/>
              <a:t>miatt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/>
              <a:t>Másrészt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ára</a:t>
            </a:r>
            <a:r>
              <a:rPr lang="en-US" dirty="0" smtClean="0"/>
              <a:t> </a:t>
            </a:r>
            <a:r>
              <a:rPr lang="en-US" dirty="0" err="1" smtClean="0"/>
              <a:t>miatt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éri</a:t>
            </a:r>
            <a:r>
              <a:rPr lang="en-US" dirty="0" smtClean="0"/>
              <a:t> meg </a:t>
            </a:r>
            <a:r>
              <a:rPr lang="en-US" dirty="0" err="1" smtClean="0"/>
              <a:t>filmeket</a:t>
            </a:r>
            <a:r>
              <a:rPr lang="en-US" dirty="0" smtClean="0"/>
              <a:t>/</a:t>
            </a:r>
            <a:r>
              <a:rPr lang="en-US" dirty="0" err="1" smtClean="0"/>
              <a:t>képeket</a:t>
            </a:r>
            <a:r>
              <a:rPr lang="en-US" dirty="0" smtClean="0"/>
              <a:t> </a:t>
            </a:r>
            <a:r>
              <a:rPr lang="en-US" dirty="0" err="1" smtClean="0"/>
              <a:t>tárolni</a:t>
            </a:r>
            <a:r>
              <a:rPr lang="en-US" dirty="0" smtClean="0"/>
              <a:t> </a:t>
            </a:r>
            <a:r>
              <a:rPr lang="en-US" dirty="0" err="1" smtClean="0"/>
              <a:t>rajta</a:t>
            </a:r>
            <a:r>
              <a:rPr lang="en-US" dirty="0" smtClean="0"/>
              <a:t>, </a:t>
            </a:r>
            <a:r>
              <a:rPr lang="en-US" dirty="0" err="1" smtClean="0"/>
              <a:t>arra</a:t>
            </a:r>
            <a:r>
              <a:rPr lang="en-US" dirty="0" smtClean="0"/>
              <a:t> </a:t>
            </a:r>
            <a:r>
              <a:rPr lang="en-US" dirty="0" err="1" smtClean="0"/>
              <a:t>tökéletesen</a:t>
            </a:r>
            <a:r>
              <a:rPr lang="en-US" dirty="0" smtClean="0"/>
              <a:t> </a:t>
            </a:r>
            <a:r>
              <a:rPr lang="en-US" dirty="0" err="1" smtClean="0"/>
              <a:t>elég</a:t>
            </a:r>
            <a:r>
              <a:rPr lang="en-US" dirty="0" smtClean="0"/>
              <a:t> a </a:t>
            </a:r>
            <a:r>
              <a:rPr lang="en-US" dirty="0" err="1" smtClean="0"/>
              <a:t>hagyományos</a:t>
            </a:r>
            <a:r>
              <a:rPr lang="en-US" dirty="0" smtClean="0"/>
              <a:t> </a:t>
            </a:r>
            <a:r>
              <a:rPr lang="en-US" dirty="0" err="1" smtClean="0"/>
              <a:t>merevlemez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/>
              <a:t>Akik</a:t>
            </a:r>
            <a:r>
              <a:rPr lang="en-US" dirty="0" smtClean="0"/>
              <a:t> </a:t>
            </a:r>
            <a:r>
              <a:rPr lang="en-US" dirty="0" err="1" smtClean="0"/>
              <a:t>grafikai</a:t>
            </a:r>
            <a:r>
              <a:rPr lang="en-US" dirty="0" smtClean="0"/>
              <a:t> </a:t>
            </a:r>
            <a:r>
              <a:rPr lang="en-US" dirty="0" err="1" smtClean="0"/>
              <a:t>munkát</a:t>
            </a:r>
            <a:r>
              <a:rPr lang="en-US" dirty="0" smtClean="0"/>
              <a:t> </a:t>
            </a:r>
            <a:r>
              <a:rPr lang="en-US" dirty="0" err="1" smtClean="0"/>
              <a:t>végeznek</a:t>
            </a:r>
            <a:r>
              <a:rPr lang="en-US" dirty="0" smtClean="0"/>
              <a:t> (</a:t>
            </a:r>
            <a:r>
              <a:rPr lang="en-US" dirty="0" err="1"/>
              <a:t>k</a:t>
            </a:r>
            <a:r>
              <a:rPr lang="en-US" dirty="0" err="1" smtClean="0"/>
              <a:t>épszerkesztés</a:t>
            </a:r>
            <a:r>
              <a:rPr lang="en-US" dirty="0" smtClean="0"/>
              <a:t>, </a:t>
            </a:r>
            <a:r>
              <a:rPr lang="en-US" dirty="0" err="1" smtClean="0"/>
              <a:t>modellezés</a:t>
            </a:r>
            <a:r>
              <a:rPr lang="en-US" dirty="0" smtClean="0"/>
              <a:t>, vide-</a:t>
            </a:r>
            <a:r>
              <a:rPr lang="en-US" dirty="0" err="1" smtClean="0"/>
              <a:t>ószerkesztés</a:t>
            </a:r>
            <a:r>
              <a:rPr lang="en-US" dirty="0" smtClean="0"/>
              <a:t>) </a:t>
            </a:r>
            <a:r>
              <a:rPr lang="en-US" dirty="0" err="1" smtClean="0"/>
              <a:t>azoknak</a:t>
            </a:r>
            <a:r>
              <a:rPr lang="en-US" dirty="0" smtClean="0"/>
              <a:t> </a:t>
            </a:r>
            <a:r>
              <a:rPr lang="en-US" dirty="0" err="1" smtClean="0"/>
              <a:t>megéri</a:t>
            </a:r>
            <a:r>
              <a:rPr lang="en-US" dirty="0" smtClean="0"/>
              <a:t> a </a:t>
            </a:r>
            <a:r>
              <a:rPr lang="en-US" dirty="0" err="1" smtClean="0"/>
              <a:t>plusz</a:t>
            </a:r>
            <a:r>
              <a:rPr lang="en-US" dirty="0" smtClean="0"/>
              <a:t> </a:t>
            </a:r>
            <a:r>
              <a:rPr lang="en-US" dirty="0" err="1" smtClean="0"/>
              <a:t>sebességet</a:t>
            </a:r>
            <a:r>
              <a:rPr lang="en-US" dirty="0" smtClean="0"/>
              <a:t>, </a:t>
            </a:r>
            <a:r>
              <a:rPr lang="en-US" dirty="0" err="1" smtClean="0"/>
              <a:t>még</a:t>
            </a:r>
            <a:r>
              <a:rPr lang="en-US" dirty="0" smtClean="0"/>
              <a:t> ha </a:t>
            </a:r>
            <a:r>
              <a:rPr lang="en-US" dirty="0" err="1" smtClean="0"/>
              <a:t>ez</a:t>
            </a:r>
            <a:r>
              <a:rPr lang="en-US" dirty="0" smtClean="0"/>
              <a:t> </a:t>
            </a:r>
            <a:r>
              <a:rPr lang="en-US" dirty="0" err="1" smtClean="0"/>
              <a:t>további</a:t>
            </a:r>
            <a:r>
              <a:rPr lang="en-US" dirty="0" smtClean="0"/>
              <a:t> 50-60 </a:t>
            </a:r>
            <a:r>
              <a:rPr lang="en-US" dirty="0" err="1" smtClean="0"/>
              <a:t>ezer</a:t>
            </a:r>
            <a:r>
              <a:rPr lang="en-US" dirty="0" smtClean="0"/>
              <a:t> forint is.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27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1000">
        <p14:switch dir="r"/>
      </p:transition>
    </mc:Choice>
    <mc:Fallback xmlns="">
      <p:transition spd="slow" advTm="3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HDD, SSD, de </a:t>
            </a:r>
            <a:r>
              <a:rPr lang="en-US" dirty="0" err="1" smtClean="0"/>
              <a:t>melyik</a:t>
            </a:r>
            <a:r>
              <a:rPr lang="en-US" dirty="0" smtClean="0"/>
              <a:t> </a:t>
            </a:r>
            <a:r>
              <a:rPr lang="en-US" dirty="0" err="1" smtClean="0"/>
              <a:t>lenne</a:t>
            </a:r>
            <a:r>
              <a:rPr lang="en-US" dirty="0" smtClean="0"/>
              <a:t> </a:t>
            </a:r>
            <a:r>
              <a:rPr lang="en-US" dirty="0" err="1" smtClean="0"/>
              <a:t>jó</a:t>
            </a:r>
            <a:r>
              <a:rPr lang="en-US" dirty="0" smtClean="0"/>
              <a:t> </a:t>
            </a:r>
            <a:r>
              <a:rPr lang="en-US" dirty="0" err="1" smtClean="0"/>
              <a:t>nekem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Összegezve</a:t>
            </a:r>
            <a:r>
              <a:rPr lang="en-US" dirty="0" smtClean="0"/>
              <a:t>, </a:t>
            </a:r>
            <a:r>
              <a:rPr lang="en-US" dirty="0" err="1" smtClean="0"/>
              <a:t>míg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SSD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nagy</a:t>
            </a:r>
            <a:r>
              <a:rPr lang="en-US" dirty="0" smtClean="0"/>
              <a:t> </a:t>
            </a:r>
            <a:r>
              <a:rPr lang="en-US" dirty="0" err="1" smtClean="0"/>
              <a:t>teljesítményű</a:t>
            </a:r>
            <a:r>
              <a:rPr lang="en-US" dirty="0" smtClean="0"/>
              <a:t>, de </a:t>
            </a:r>
            <a:r>
              <a:rPr lang="en-US" dirty="0" err="1" smtClean="0"/>
              <a:t>még</a:t>
            </a:r>
            <a:r>
              <a:rPr lang="en-US" dirty="0" smtClean="0"/>
              <a:t> </a:t>
            </a:r>
            <a:r>
              <a:rPr lang="en-US" dirty="0" err="1" smtClean="0"/>
              <a:t>viszony</a:t>
            </a:r>
            <a:r>
              <a:rPr lang="en-US" dirty="0" smtClean="0"/>
              <a:t>-lag </a:t>
            </a:r>
            <a:r>
              <a:rPr lang="en-US" dirty="0" err="1" smtClean="0"/>
              <a:t>magas</a:t>
            </a:r>
            <a:r>
              <a:rPr lang="en-US" dirty="0" smtClean="0"/>
              <a:t> </a:t>
            </a:r>
            <a:r>
              <a:rPr lang="en-US" dirty="0" err="1" smtClean="0"/>
              <a:t>árú</a:t>
            </a:r>
            <a:r>
              <a:rPr lang="en-US" dirty="0" smtClean="0"/>
              <a:t> </a:t>
            </a:r>
            <a:r>
              <a:rPr lang="en-US" dirty="0" err="1" smtClean="0"/>
              <a:t>tároló</a:t>
            </a:r>
            <a:r>
              <a:rPr lang="en-US" dirty="0" smtClean="0"/>
              <a:t>, </a:t>
            </a:r>
            <a:r>
              <a:rPr lang="en-US" dirty="0" err="1" smtClean="0"/>
              <a:t>akinek</a:t>
            </a:r>
            <a:r>
              <a:rPr lang="en-US" dirty="0" smtClean="0"/>
              <a:t> a </a:t>
            </a:r>
            <a:r>
              <a:rPr lang="en-US" dirty="0" err="1" smtClean="0"/>
              <a:t>teljesítmény</a:t>
            </a:r>
            <a:r>
              <a:rPr lang="en-US" dirty="0" smtClean="0"/>
              <a:t> a </a:t>
            </a:r>
            <a:r>
              <a:rPr lang="en-US" dirty="0" err="1" smtClean="0"/>
              <a:t>fontos</a:t>
            </a:r>
            <a:r>
              <a:rPr lang="en-US" dirty="0" smtClean="0"/>
              <a:t>, de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sze-retne</a:t>
            </a:r>
            <a:r>
              <a:rPr lang="en-US" dirty="0" smtClean="0"/>
              <a:t> </a:t>
            </a:r>
            <a:r>
              <a:rPr lang="en-US" dirty="0" err="1" smtClean="0"/>
              <a:t>nagy</a:t>
            </a:r>
            <a:r>
              <a:rPr lang="en-US" dirty="0" smtClean="0"/>
              <a:t> </a:t>
            </a:r>
            <a:r>
              <a:rPr lang="en-US" dirty="0" err="1" smtClean="0"/>
              <a:t>méretű</a:t>
            </a:r>
            <a:r>
              <a:rPr lang="en-US" dirty="0" smtClean="0"/>
              <a:t> </a:t>
            </a:r>
            <a:r>
              <a:rPr lang="en-US" dirty="0" err="1" smtClean="0"/>
              <a:t>filmeket</a:t>
            </a:r>
            <a:r>
              <a:rPr lang="en-US" dirty="0" smtClean="0"/>
              <a:t>, </a:t>
            </a:r>
            <a:r>
              <a:rPr lang="en-US" dirty="0" err="1" smtClean="0"/>
              <a:t>zenéket</a:t>
            </a:r>
            <a:r>
              <a:rPr lang="en-US" dirty="0" smtClean="0"/>
              <a:t> </a:t>
            </a:r>
            <a:r>
              <a:rPr lang="en-US" dirty="0" err="1" smtClean="0"/>
              <a:t>tárolni</a:t>
            </a:r>
            <a:r>
              <a:rPr lang="en-US" dirty="0" smtClean="0"/>
              <a:t>, </a:t>
            </a:r>
            <a:r>
              <a:rPr lang="en-US" dirty="0" err="1" smtClean="0"/>
              <a:t>azoknak</a:t>
            </a:r>
            <a:r>
              <a:rPr lang="en-US" dirty="0" smtClean="0"/>
              <a:t> </a:t>
            </a:r>
            <a:r>
              <a:rPr lang="en-US" dirty="0" err="1" smtClean="0"/>
              <a:t>minden-képpen</a:t>
            </a:r>
            <a:r>
              <a:rPr lang="en-US" dirty="0" smtClean="0"/>
              <a:t> </a:t>
            </a:r>
            <a:r>
              <a:rPr lang="en-US" dirty="0" err="1" smtClean="0"/>
              <a:t>jó</a:t>
            </a:r>
            <a:r>
              <a:rPr lang="en-US" dirty="0" smtClean="0"/>
              <a:t> </a:t>
            </a:r>
            <a:r>
              <a:rPr lang="en-US" dirty="0" err="1" smtClean="0"/>
              <a:t>megoldás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128 </a:t>
            </a:r>
            <a:r>
              <a:rPr lang="en-US" dirty="0" err="1" smtClean="0"/>
              <a:t>esetleg</a:t>
            </a:r>
            <a:r>
              <a:rPr lang="en-US" dirty="0" smtClean="0"/>
              <a:t> 256 GB-</a:t>
            </a:r>
            <a:r>
              <a:rPr lang="en-US" dirty="0" err="1" smtClean="0"/>
              <a:t>os</a:t>
            </a:r>
            <a:r>
              <a:rPr lang="en-US" dirty="0" smtClean="0"/>
              <a:t> SSD </a:t>
            </a:r>
            <a:r>
              <a:rPr lang="en-US" dirty="0" err="1" smtClean="0"/>
              <a:t>megvá-sárlása</a:t>
            </a:r>
            <a:r>
              <a:rPr lang="en-US" dirty="0" smtClean="0"/>
              <a:t>, </a:t>
            </a:r>
            <a:r>
              <a:rPr lang="en-US" dirty="0" err="1" smtClean="0"/>
              <a:t>már</a:t>
            </a:r>
            <a:r>
              <a:rPr lang="en-US" dirty="0" smtClean="0"/>
              <a:t> 20-40 </a:t>
            </a:r>
            <a:r>
              <a:rPr lang="en-US" dirty="0" err="1" smtClean="0"/>
              <a:t>ezer</a:t>
            </a:r>
            <a:r>
              <a:rPr lang="en-US" dirty="0" smtClean="0"/>
              <a:t> </a:t>
            </a:r>
            <a:r>
              <a:rPr lang="en-US" dirty="0" err="1" smtClean="0"/>
              <a:t>forintért</a:t>
            </a:r>
            <a:r>
              <a:rPr lang="en-US" dirty="0" smtClean="0"/>
              <a:t> </a:t>
            </a:r>
            <a:r>
              <a:rPr lang="en-US" dirty="0" err="1" smtClean="0"/>
              <a:t>beszerezhetők</a:t>
            </a:r>
            <a:r>
              <a:rPr lang="en-US" dirty="0" smtClean="0"/>
              <a:t> (2015-ben)</a:t>
            </a:r>
          </a:p>
          <a:p>
            <a:pPr algn="just"/>
            <a:r>
              <a:rPr lang="en-US" dirty="0" err="1" smtClean="0"/>
              <a:t>Akiknek</a:t>
            </a:r>
            <a:r>
              <a:rPr lang="en-US" dirty="0" smtClean="0"/>
              <a:t> a </a:t>
            </a:r>
            <a:r>
              <a:rPr lang="en-US" dirty="0" err="1" smtClean="0"/>
              <a:t>nagy</a:t>
            </a:r>
            <a:r>
              <a:rPr lang="en-US" dirty="0" smtClean="0"/>
              <a:t> </a:t>
            </a:r>
            <a:r>
              <a:rPr lang="en-US" dirty="0" err="1" smtClean="0"/>
              <a:t>tárhely</a:t>
            </a:r>
            <a:r>
              <a:rPr lang="en-US" dirty="0" smtClean="0"/>
              <a:t> a </a:t>
            </a:r>
            <a:r>
              <a:rPr lang="en-US" dirty="0" err="1" smtClean="0"/>
              <a:t>fontos</a:t>
            </a:r>
            <a:r>
              <a:rPr lang="en-US" dirty="0" smtClean="0"/>
              <a:t>, </a:t>
            </a:r>
            <a:r>
              <a:rPr lang="en-US" dirty="0" err="1" smtClean="0"/>
              <a:t>annak</a:t>
            </a:r>
            <a:r>
              <a:rPr lang="en-US" dirty="0" smtClean="0"/>
              <a:t> </a:t>
            </a:r>
            <a:r>
              <a:rPr lang="en-US" dirty="0" err="1" smtClean="0"/>
              <a:t>emellé</a:t>
            </a:r>
            <a:r>
              <a:rPr lang="en-US" dirty="0" smtClean="0"/>
              <a:t> </a:t>
            </a:r>
            <a:r>
              <a:rPr lang="en-US" dirty="0" err="1" smtClean="0"/>
              <a:t>több</a:t>
            </a:r>
            <a:r>
              <a:rPr lang="en-US" dirty="0" smtClean="0"/>
              <a:t> TB-</a:t>
            </a:r>
            <a:r>
              <a:rPr lang="en-US" dirty="0" err="1" smtClean="0"/>
              <a:t>os</a:t>
            </a:r>
            <a:r>
              <a:rPr lang="en-US" dirty="0" smtClean="0"/>
              <a:t> Win-</a:t>
            </a:r>
            <a:r>
              <a:rPr lang="en-US" dirty="0" err="1" smtClean="0"/>
              <a:t>chestereket</a:t>
            </a:r>
            <a:r>
              <a:rPr lang="en-US" dirty="0" smtClean="0"/>
              <a:t> is </a:t>
            </a:r>
            <a:r>
              <a:rPr lang="en-US" dirty="0" err="1" smtClean="0"/>
              <a:t>lehetősége</a:t>
            </a:r>
            <a:r>
              <a:rPr lang="en-US" dirty="0" smtClean="0"/>
              <a:t> van </a:t>
            </a:r>
            <a:r>
              <a:rPr lang="en-US" dirty="0" err="1" smtClean="0"/>
              <a:t>beszerezni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Korlátozottság</a:t>
            </a:r>
            <a:r>
              <a:rPr lang="en-US" dirty="0" smtClean="0"/>
              <a:t> </a:t>
            </a:r>
            <a:r>
              <a:rPr lang="en-US" dirty="0" err="1" smtClean="0"/>
              <a:t>esetén</a:t>
            </a:r>
            <a:r>
              <a:rPr lang="en-US" dirty="0" smtClean="0"/>
              <a:t> (pl.: </a:t>
            </a:r>
            <a:r>
              <a:rPr lang="en-US" dirty="0" err="1" smtClean="0"/>
              <a:t>laptopok</a:t>
            </a:r>
            <a:r>
              <a:rPr lang="en-US" dirty="0" smtClean="0"/>
              <a:t>/</a:t>
            </a:r>
            <a:r>
              <a:rPr lang="en-US" dirty="0" err="1" smtClean="0"/>
              <a:t>netbookok</a:t>
            </a:r>
            <a:r>
              <a:rPr lang="en-US" dirty="0" smtClean="0"/>
              <a:t>/</a:t>
            </a:r>
            <a:r>
              <a:rPr lang="en-US" dirty="0" err="1" smtClean="0"/>
              <a:t>ultrabookok</a:t>
            </a:r>
            <a:r>
              <a:rPr lang="en-US" dirty="0" smtClean="0"/>
              <a:t>) a </a:t>
            </a:r>
            <a:r>
              <a:rPr lang="en-US" dirty="0" err="1" smtClean="0"/>
              <a:t>következő</a:t>
            </a:r>
            <a:r>
              <a:rPr lang="en-US" dirty="0" smtClean="0"/>
              <a:t> </a:t>
            </a:r>
            <a:r>
              <a:rPr lang="en-US" dirty="0" err="1" smtClean="0"/>
              <a:t>megoldás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arany</a:t>
            </a:r>
            <a:r>
              <a:rPr lang="en-US" dirty="0" smtClean="0"/>
              <a:t> </a:t>
            </a:r>
            <a:r>
              <a:rPr lang="en-US" dirty="0" err="1" smtClean="0"/>
              <a:t>középút</a:t>
            </a:r>
            <a:r>
              <a:rPr lang="en-US" dirty="0"/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494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7000">
        <p14:switch dir="r"/>
      </p:transition>
    </mc:Choice>
    <mc:Fallback xmlns="">
      <p:transition spd="slow" advTm="4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Hibrid</a:t>
            </a:r>
            <a:r>
              <a:rPr lang="en-US" dirty="0" smtClean="0"/>
              <a:t> drive-ok, </a:t>
            </a:r>
            <a:r>
              <a:rPr lang="en-US" dirty="0" err="1" smtClean="0"/>
              <a:t>gyors</a:t>
            </a:r>
            <a:r>
              <a:rPr lang="en-US" dirty="0" smtClean="0"/>
              <a:t> is, meg </a:t>
            </a:r>
            <a:r>
              <a:rPr lang="en-US" dirty="0" err="1" smtClean="0"/>
              <a:t>nagy</a:t>
            </a:r>
            <a:r>
              <a:rPr lang="en-US" dirty="0" smtClean="0"/>
              <a:t> 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Ezek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ún</a:t>
            </a:r>
            <a:r>
              <a:rPr lang="en-US" dirty="0" smtClean="0"/>
              <a:t>. SSHD-k </a:t>
            </a:r>
            <a:r>
              <a:rPr lang="en-US" dirty="0" err="1" smtClean="0"/>
              <a:t>hagyományos</a:t>
            </a:r>
            <a:r>
              <a:rPr lang="en-US" dirty="0" smtClean="0"/>
              <a:t> </a:t>
            </a:r>
            <a:r>
              <a:rPr lang="en-US" dirty="0" err="1" smtClean="0"/>
              <a:t>merevlemezek</a:t>
            </a:r>
            <a:r>
              <a:rPr lang="en-US" dirty="0" smtClean="0"/>
              <a:t>,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különb-séggel</a:t>
            </a:r>
            <a:r>
              <a:rPr lang="en-US" dirty="0" smtClean="0"/>
              <a:t>: </a:t>
            </a:r>
          </a:p>
          <a:p>
            <a:pPr algn="just"/>
            <a:r>
              <a:rPr lang="en-US" dirty="0" smtClean="0"/>
              <a:t>Van </a:t>
            </a:r>
            <a:r>
              <a:rPr lang="en-US" dirty="0" err="1" smtClean="0"/>
              <a:t>bennük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(</a:t>
            </a:r>
            <a:r>
              <a:rPr lang="en-US" dirty="0" err="1" smtClean="0"/>
              <a:t>legtöbbször</a:t>
            </a:r>
            <a:r>
              <a:rPr lang="en-US" dirty="0" smtClean="0"/>
              <a:t> 8GB-os) NAND-chip, </a:t>
            </a:r>
            <a:r>
              <a:rPr lang="en-US" dirty="0" err="1" smtClean="0"/>
              <a:t>amit</a:t>
            </a:r>
            <a:r>
              <a:rPr lang="en-US" dirty="0" smtClean="0"/>
              <a:t> </a:t>
            </a:r>
            <a:r>
              <a:rPr lang="en-US" dirty="0" err="1" smtClean="0"/>
              <a:t>egyfajta</a:t>
            </a:r>
            <a:r>
              <a:rPr lang="en-US" dirty="0" smtClean="0"/>
              <a:t> </a:t>
            </a:r>
            <a:r>
              <a:rPr lang="en-US" dirty="0" err="1" smtClean="0"/>
              <a:t>gyorsítótárként</a:t>
            </a:r>
            <a:r>
              <a:rPr lang="en-US" dirty="0" smtClean="0"/>
              <a:t> </a:t>
            </a:r>
            <a:r>
              <a:rPr lang="en-US" dirty="0" err="1" smtClean="0"/>
              <a:t>kezel</a:t>
            </a:r>
            <a:r>
              <a:rPr lang="en-US" dirty="0" smtClean="0"/>
              <a:t> a </a:t>
            </a:r>
            <a:r>
              <a:rPr lang="en-US" dirty="0" err="1" smtClean="0"/>
              <a:t>lemez</a:t>
            </a:r>
            <a:r>
              <a:rPr lang="en-US" dirty="0" smtClean="0"/>
              <a:t>, a </a:t>
            </a:r>
            <a:r>
              <a:rPr lang="en-US" dirty="0" err="1" smtClean="0"/>
              <a:t>gyakran</a:t>
            </a:r>
            <a:r>
              <a:rPr lang="en-US" dirty="0" smtClean="0"/>
              <a:t> </a:t>
            </a:r>
            <a:r>
              <a:rPr lang="en-US" dirty="0" err="1" smtClean="0"/>
              <a:t>használt</a:t>
            </a:r>
            <a:r>
              <a:rPr lang="en-US" dirty="0" smtClean="0"/>
              <a:t> </a:t>
            </a:r>
            <a:r>
              <a:rPr lang="en-US" dirty="0" err="1" smtClean="0"/>
              <a:t>fájlokat</a:t>
            </a:r>
            <a:r>
              <a:rPr lang="en-US" dirty="0" smtClean="0"/>
              <a:t> </a:t>
            </a:r>
            <a:r>
              <a:rPr lang="en-US" dirty="0" err="1" smtClean="0"/>
              <a:t>oda-másolja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onnan</a:t>
            </a:r>
            <a:r>
              <a:rPr lang="en-US" dirty="0" smtClean="0"/>
              <a:t> </a:t>
            </a:r>
            <a:r>
              <a:rPr lang="en-US" dirty="0" err="1" smtClean="0"/>
              <a:t>olvassa</a:t>
            </a:r>
            <a:r>
              <a:rPr lang="en-US" dirty="0" smtClean="0"/>
              <a:t> be, ha </a:t>
            </a:r>
            <a:r>
              <a:rPr lang="en-US" dirty="0" err="1" smtClean="0"/>
              <a:t>szükségesek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Ez</a:t>
            </a:r>
            <a:r>
              <a:rPr lang="en-US" dirty="0" smtClean="0"/>
              <a:t> </a:t>
            </a:r>
            <a:r>
              <a:rPr lang="en-US" dirty="0" err="1" smtClean="0"/>
              <a:t>akkor</a:t>
            </a:r>
            <a:r>
              <a:rPr lang="en-US" dirty="0" smtClean="0"/>
              <a:t> </a:t>
            </a:r>
            <a:r>
              <a:rPr lang="en-US" dirty="0" err="1" smtClean="0"/>
              <a:t>jó</a:t>
            </a:r>
            <a:r>
              <a:rPr lang="en-US" dirty="0" smtClean="0"/>
              <a:t> </a:t>
            </a:r>
            <a:r>
              <a:rPr lang="en-US" dirty="0" err="1" smtClean="0"/>
              <a:t>választás</a:t>
            </a:r>
            <a:r>
              <a:rPr lang="en-US" dirty="0" smtClean="0"/>
              <a:t>, ha:</a:t>
            </a:r>
          </a:p>
          <a:p>
            <a:pPr lvl="1" algn="just"/>
            <a:r>
              <a:rPr lang="en-US" dirty="0" smtClean="0"/>
              <a:t>A laptop </a:t>
            </a:r>
            <a:r>
              <a:rPr lang="en-US" dirty="0" err="1" smtClean="0"/>
              <a:t>további</a:t>
            </a:r>
            <a:r>
              <a:rPr lang="en-US" dirty="0" smtClean="0"/>
              <a:t> </a:t>
            </a:r>
            <a:r>
              <a:rPr lang="en-US" dirty="0" err="1" smtClean="0"/>
              <a:t>tárhellyel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bővíthető</a:t>
            </a:r>
            <a:endParaRPr lang="en-US" dirty="0" smtClean="0"/>
          </a:p>
          <a:p>
            <a:pPr lvl="1" algn="just"/>
            <a:r>
              <a:rPr lang="en-US" dirty="0" err="1" smtClean="0"/>
              <a:t>Nincs</a:t>
            </a:r>
            <a:r>
              <a:rPr lang="en-US" dirty="0" smtClean="0"/>
              <a:t> </a:t>
            </a:r>
            <a:r>
              <a:rPr lang="en-US" dirty="0" err="1" smtClean="0"/>
              <a:t>keretünk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SSD </a:t>
            </a:r>
            <a:r>
              <a:rPr lang="en-US" dirty="0" err="1" smtClean="0"/>
              <a:t>beszerzésére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424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5000">
        <p14:switch dir="r"/>
      </p:transition>
    </mc:Choice>
    <mc:Fallback xmlns="">
      <p:transition spd="slow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407027"/>
          </a:xfrm>
        </p:spPr>
        <p:txBody>
          <a:bodyPr/>
          <a:lstStyle/>
          <a:p>
            <a:r>
              <a:rPr lang="en-US" dirty="0" err="1" smtClean="0"/>
              <a:t>Bevezető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8665"/>
            <a:ext cx="10515600" cy="4008298"/>
          </a:xfrm>
        </p:spPr>
        <p:txBody>
          <a:bodyPr/>
          <a:lstStyle/>
          <a:p>
            <a:r>
              <a:rPr lang="en-US" dirty="0" err="1" smtClean="0"/>
              <a:t>Miként</a:t>
            </a:r>
            <a:r>
              <a:rPr lang="en-US" dirty="0" smtClean="0"/>
              <a:t> </a:t>
            </a:r>
            <a:r>
              <a:rPr lang="en-US" dirty="0" err="1" smtClean="0"/>
              <a:t>funkcionál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alaplap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tudunk</a:t>
            </a:r>
            <a:r>
              <a:rPr lang="en-US" dirty="0" smtClean="0"/>
              <a:t> a </a:t>
            </a:r>
            <a:r>
              <a:rPr lang="en-US" dirty="0" err="1" smtClean="0"/>
              <a:t>processzorról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Mi</a:t>
            </a:r>
            <a:r>
              <a:rPr lang="en-US" dirty="0" smtClean="0"/>
              <a:t> a RAM?</a:t>
            </a:r>
          </a:p>
          <a:p>
            <a:r>
              <a:rPr lang="en-US" dirty="0" err="1" smtClean="0"/>
              <a:t>Milyen</a:t>
            </a:r>
            <a:r>
              <a:rPr lang="en-US" dirty="0" smtClean="0"/>
              <a:t> </a:t>
            </a:r>
            <a:r>
              <a:rPr lang="en-US" dirty="0" err="1" smtClean="0"/>
              <a:t>tulajdonságait</a:t>
            </a:r>
            <a:r>
              <a:rPr lang="en-US" dirty="0" smtClean="0"/>
              <a:t> </a:t>
            </a:r>
            <a:r>
              <a:rPr lang="en-US" dirty="0" err="1" smtClean="0"/>
              <a:t>ismerjük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állandó</a:t>
            </a:r>
            <a:r>
              <a:rPr lang="en-US" dirty="0" smtClean="0"/>
              <a:t> </a:t>
            </a:r>
            <a:r>
              <a:rPr lang="en-US" dirty="0" err="1" smtClean="0"/>
              <a:t>mágnesnek</a:t>
            </a:r>
            <a:r>
              <a:rPr lang="en-US" dirty="0" smtClean="0"/>
              <a:t>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832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000">
        <p14:switch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Amit meg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még</a:t>
            </a:r>
            <a:r>
              <a:rPr lang="en-US" dirty="0" smtClean="0"/>
              <a:t> </a:t>
            </a:r>
            <a:r>
              <a:rPr lang="en-US" dirty="0" err="1" smtClean="0"/>
              <a:t>említeni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72050" cy="4351338"/>
          </a:xfrm>
        </p:spPr>
        <p:txBody>
          <a:bodyPr/>
          <a:lstStyle/>
          <a:p>
            <a:pPr algn="just"/>
            <a:r>
              <a:rPr lang="en-US" dirty="0" err="1" smtClean="0"/>
              <a:t>Általánosan</a:t>
            </a:r>
            <a:r>
              <a:rPr lang="en-US" dirty="0" smtClean="0"/>
              <a:t> </a:t>
            </a:r>
            <a:r>
              <a:rPr lang="en-US" dirty="0" err="1" smtClean="0"/>
              <a:t>igaz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adattároló</a:t>
            </a:r>
            <a:r>
              <a:rPr lang="en-US" dirty="0" smtClean="0"/>
              <a:t> </a:t>
            </a:r>
            <a:r>
              <a:rPr lang="en-US" dirty="0" err="1" smtClean="0"/>
              <a:t>minél</a:t>
            </a:r>
            <a:r>
              <a:rPr lang="en-US" dirty="0" smtClean="0"/>
              <a:t> </a:t>
            </a:r>
            <a:r>
              <a:rPr lang="en-US" dirty="0" err="1" smtClean="0"/>
              <a:t>gyorsabb</a:t>
            </a:r>
            <a:r>
              <a:rPr lang="en-US" dirty="0" smtClean="0"/>
              <a:t>, </a:t>
            </a:r>
            <a:r>
              <a:rPr lang="en-US" dirty="0" err="1" smtClean="0"/>
              <a:t>annál</a:t>
            </a:r>
            <a:r>
              <a:rPr lang="en-US" dirty="0" smtClean="0"/>
              <a:t> </a:t>
            </a:r>
            <a:r>
              <a:rPr lang="en-US" dirty="0" err="1" smtClean="0"/>
              <a:t>magasabb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ára</a:t>
            </a:r>
            <a:r>
              <a:rPr lang="en-US" dirty="0" smtClean="0"/>
              <a:t>, </a:t>
            </a:r>
            <a:r>
              <a:rPr lang="en-US" dirty="0" err="1" smtClean="0"/>
              <a:t>így</a:t>
            </a:r>
            <a:r>
              <a:rPr lang="en-US" dirty="0" smtClean="0"/>
              <a:t> a </a:t>
            </a:r>
            <a:r>
              <a:rPr lang="en-US" dirty="0" err="1" smtClean="0"/>
              <a:t>legdrágábbak</a:t>
            </a:r>
            <a:r>
              <a:rPr lang="en-US" dirty="0" smtClean="0"/>
              <a:t> a </a:t>
            </a:r>
            <a:r>
              <a:rPr lang="en-US" dirty="0" err="1" smtClean="0"/>
              <a:t>regiszterek</a:t>
            </a:r>
            <a:r>
              <a:rPr lang="en-US" dirty="0" smtClean="0"/>
              <a:t>, </a:t>
            </a:r>
            <a:r>
              <a:rPr lang="en-US" dirty="0" err="1" smtClean="0"/>
              <a:t>majd</a:t>
            </a:r>
            <a:r>
              <a:rPr lang="en-US" dirty="0" smtClean="0"/>
              <a:t> a RAM-</a:t>
            </a:r>
            <a:r>
              <a:rPr lang="en-US" dirty="0" err="1" smtClean="0"/>
              <a:t>modulok</a:t>
            </a:r>
            <a:r>
              <a:rPr lang="en-US" dirty="0" smtClean="0"/>
              <a:t>, </a:t>
            </a:r>
            <a:r>
              <a:rPr lang="en-US" dirty="0" err="1" smtClean="0"/>
              <a:t>ezután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SSD-k, </a:t>
            </a:r>
            <a:r>
              <a:rPr lang="en-US" dirty="0" err="1" smtClean="0"/>
              <a:t>BluRay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DVD </a:t>
            </a:r>
            <a:r>
              <a:rPr lang="en-US" dirty="0" err="1" smtClean="0"/>
              <a:t>lemezek</a:t>
            </a:r>
            <a:r>
              <a:rPr lang="en-US" dirty="0" smtClean="0"/>
              <a:t>, </a:t>
            </a:r>
            <a:r>
              <a:rPr lang="en-US" dirty="0" err="1" smtClean="0"/>
              <a:t>majd</a:t>
            </a:r>
            <a:r>
              <a:rPr lang="en-US" dirty="0" smtClean="0"/>
              <a:t> a HDD-k.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447" y="1690692"/>
            <a:ext cx="5779827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1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5000">
        <p14:switch dir="r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30"/>
            <a:ext cx="5191126" cy="901696"/>
          </a:xfrm>
        </p:spPr>
        <p:txBody>
          <a:bodyPr/>
          <a:lstStyle/>
          <a:p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kis</a:t>
            </a:r>
            <a:r>
              <a:rPr lang="en-US" dirty="0" smtClean="0"/>
              <a:t> </a:t>
            </a:r>
            <a:r>
              <a:rPr lang="en-US" dirty="0" err="1" smtClean="0"/>
              <a:t>időutazás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38176" y="1266826"/>
            <a:ext cx="5391150" cy="5200649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első</a:t>
            </a:r>
            <a:r>
              <a:rPr lang="en-US" dirty="0"/>
              <a:t> </a:t>
            </a:r>
            <a:r>
              <a:rPr lang="en-US" dirty="0" err="1"/>
              <a:t>igazán</a:t>
            </a:r>
            <a:r>
              <a:rPr lang="en-US" dirty="0"/>
              <a:t> </a:t>
            </a:r>
            <a:r>
              <a:rPr lang="en-US" dirty="0" err="1"/>
              <a:t>hordozható</a:t>
            </a:r>
            <a:r>
              <a:rPr lang="en-US" dirty="0"/>
              <a:t> </a:t>
            </a:r>
            <a:r>
              <a:rPr lang="en-US" dirty="0" err="1" smtClean="0"/>
              <a:t>digitális</a:t>
            </a:r>
            <a:r>
              <a:rPr lang="en-US" dirty="0" smtClean="0"/>
              <a:t> </a:t>
            </a:r>
            <a:r>
              <a:rPr lang="en-US" dirty="0" err="1"/>
              <a:t>adattároló</a:t>
            </a:r>
            <a:r>
              <a:rPr lang="en-US" dirty="0"/>
              <a:t> a </a:t>
            </a:r>
            <a:r>
              <a:rPr lang="en-US" dirty="0" err="1" smtClean="0"/>
              <a:t>hajlékony-lemez</a:t>
            </a:r>
            <a:r>
              <a:rPr lang="en-US" dirty="0" smtClean="0"/>
              <a:t> </a:t>
            </a:r>
            <a:r>
              <a:rPr lang="en-US" dirty="0"/>
              <a:t>(floppy) volt. </a:t>
            </a:r>
          </a:p>
          <a:p>
            <a:pPr algn="just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elsők</a:t>
            </a:r>
            <a:r>
              <a:rPr lang="en-US" dirty="0"/>
              <a:t> 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IBM </a:t>
            </a:r>
            <a:r>
              <a:rPr lang="en-US" dirty="0" err="1"/>
              <a:t>által</a:t>
            </a:r>
            <a:r>
              <a:rPr lang="en-US" dirty="0"/>
              <a:t> </a:t>
            </a:r>
            <a:r>
              <a:rPr lang="en-US" dirty="0" err="1" smtClean="0"/>
              <a:t>gyár-tott</a:t>
            </a:r>
            <a:r>
              <a:rPr lang="en-US" dirty="0" smtClean="0"/>
              <a:t> </a:t>
            </a:r>
            <a:r>
              <a:rPr lang="en-US" dirty="0" err="1"/>
              <a:t>és</a:t>
            </a:r>
            <a:r>
              <a:rPr lang="en-US" dirty="0"/>
              <a:t> 1967-ben </a:t>
            </a:r>
            <a:r>
              <a:rPr lang="en-US" dirty="0" err="1"/>
              <a:t>fejlesztett</a:t>
            </a:r>
            <a:r>
              <a:rPr lang="en-US" dirty="0"/>
              <a:t> 8 </a:t>
            </a:r>
            <a:r>
              <a:rPr lang="en-US" dirty="0" err="1" smtClean="0"/>
              <a:t>hü-velykes</a:t>
            </a:r>
            <a:r>
              <a:rPr lang="en-US" dirty="0"/>
              <a:t>, </a:t>
            </a:r>
            <a:r>
              <a:rPr lang="en-US" dirty="0" err="1"/>
              <a:t>sérülékeny</a:t>
            </a:r>
            <a:r>
              <a:rPr lang="en-US" dirty="0"/>
              <a:t> </a:t>
            </a:r>
            <a:r>
              <a:rPr lang="en-US" dirty="0" err="1"/>
              <a:t>lemezek</a:t>
            </a:r>
            <a:r>
              <a:rPr lang="en-US" dirty="0"/>
              <a:t> </a:t>
            </a:r>
            <a:r>
              <a:rPr lang="en-US" dirty="0" err="1" smtClean="0"/>
              <a:t>voltak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r>
              <a:rPr lang="en-US" dirty="0"/>
              <a:t>A </a:t>
            </a:r>
            <a:r>
              <a:rPr lang="en-US" dirty="0" err="1"/>
              <a:t>magyar</a:t>
            </a:r>
            <a:r>
              <a:rPr lang="en-US" dirty="0"/>
              <a:t> </a:t>
            </a:r>
            <a:r>
              <a:rPr lang="en-US" dirty="0" err="1"/>
              <a:t>Jánosi</a:t>
            </a:r>
            <a:r>
              <a:rPr lang="en-US" dirty="0"/>
              <a:t> </a:t>
            </a:r>
            <a:r>
              <a:rPr lang="en-US" dirty="0" err="1"/>
              <a:t>Marcell</a:t>
            </a:r>
            <a:r>
              <a:rPr lang="en-US" dirty="0"/>
              <a:t> 1974-ben </a:t>
            </a:r>
            <a:r>
              <a:rPr lang="en-US" dirty="0" err="1"/>
              <a:t>szabadalmaztatott</a:t>
            </a:r>
            <a:r>
              <a:rPr lang="en-US" dirty="0"/>
              <a:t> </a:t>
            </a:r>
            <a:r>
              <a:rPr lang="en-US" dirty="0" err="1" smtClean="0"/>
              <a:t>találmá-nya</a:t>
            </a:r>
            <a:r>
              <a:rPr lang="en-US" dirty="0"/>
              <a:t>, a 3 inches </a:t>
            </a:r>
            <a:r>
              <a:rPr lang="en-US" dirty="0" err="1"/>
              <a:t>lemez</a:t>
            </a:r>
            <a:r>
              <a:rPr lang="en-US" dirty="0"/>
              <a:t> </a:t>
            </a:r>
            <a:r>
              <a:rPr lang="en-US" dirty="0" err="1"/>
              <a:t>már</a:t>
            </a:r>
            <a:r>
              <a:rPr lang="en-US" dirty="0"/>
              <a:t> </a:t>
            </a:r>
            <a:r>
              <a:rPr lang="en-US" dirty="0" err="1" smtClean="0"/>
              <a:t>erő-sebb</a:t>
            </a:r>
            <a:r>
              <a:rPr lang="en-US" dirty="0" smtClean="0"/>
              <a:t> </a:t>
            </a:r>
            <a:r>
              <a:rPr lang="en-US" dirty="0" err="1"/>
              <a:t>borítást</a:t>
            </a:r>
            <a:r>
              <a:rPr lang="en-US" dirty="0"/>
              <a:t> </a:t>
            </a:r>
            <a:r>
              <a:rPr lang="en-US" dirty="0" err="1" smtClean="0"/>
              <a:t>kapott</a:t>
            </a:r>
            <a:r>
              <a:rPr lang="en-US" dirty="0" smtClean="0"/>
              <a:t>, </a:t>
            </a:r>
            <a:r>
              <a:rPr lang="en-US" dirty="0" err="1" smtClean="0"/>
              <a:t>mégsem</a:t>
            </a:r>
            <a:r>
              <a:rPr lang="en-US" dirty="0" smtClean="0"/>
              <a:t> </a:t>
            </a:r>
            <a:r>
              <a:rPr lang="en-US" dirty="0" err="1" smtClean="0"/>
              <a:t>terjedt</a:t>
            </a:r>
            <a:r>
              <a:rPr lang="en-US" dirty="0" smtClean="0"/>
              <a:t> el </a:t>
            </a:r>
            <a:r>
              <a:rPr lang="en-US" dirty="0" err="1" smtClean="0"/>
              <a:t>igazán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6390" r="25521" b="10694"/>
          <a:stretch/>
        </p:blipFill>
        <p:spPr>
          <a:xfrm>
            <a:off x="6715125" y="921782"/>
            <a:ext cx="5095875" cy="500062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715124" y="5922408"/>
            <a:ext cx="509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Ő a </a:t>
            </a:r>
            <a:r>
              <a:rPr lang="en-US" dirty="0" err="1" smtClean="0">
                <a:solidFill>
                  <a:schemeClr val="bg1"/>
                </a:solidFill>
              </a:rPr>
              <a:t>népszerű</a:t>
            </a:r>
            <a:r>
              <a:rPr lang="en-US" dirty="0" smtClean="0">
                <a:solidFill>
                  <a:schemeClr val="bg1"/>
                </a:solidFill>
              </a:rPr>
              <a:t> 5,25”-es floppy, </a:t>
            </a:r>
            <a:r>
              <a:rPr lang="en-US" dirty="0" err="1" smtClean="0">
                <a:solidFill>
                  <a:schemeClr val="bg1"/>
                </a:solidFill>
              </a:rPr>
              <a:t>ami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szintén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sérülékeny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5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3000">
        <p14:switch dir="r"/>
      </p:transition>
    </mc:Choice>
    <mc:Fallback xmlns="">
      <p:transition spd="slow" advTm="4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636338"/>
            <a:ext cx="5124450" cy="573405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A ma </a:t>
            </a:r>
            <a:r>
              <a:rPr lang="en-US" dirty="0" err="1"/>
              <a:t>ismert</a:t>
            </a:r>
            <a:r>
              <a:rPr lang="en-US" dirty="0"/>
              <a:t> 3,5 inches </a:t>
            </a:r>
            <a:r>
              <a:rPr lang="en-US" dirty="0" smtClean="0"/>
              <a:t>meg-</a:t>
            </a:r>
            <a:r>
              <a:rPr lang="en-US" dirty="0" err="1" smtClean="0"/>
              <a:t>hajtót</a:t>
            </a:r>
            <a:r>
              <a:rPr lang="en-US" dirty="0" smtClean="0"/>
              <a:t> </a:t>
            </a:r>
            <a:r>
              <a:rPr lang="en-US" dirty="0"/>
              <a:t>a Hitachi, a Matsushita </a:t>
            </a:r>
            <a:r>
              <a:rPr lang="en-US" dirty="0" err="1"/>
              <a:t>és</a:t>
            </a:r>
            <a:r>
              <a:rPr lang="en-US" dirty="0"/>
              <a:t> a Maxell </a:t>
            </a:r>
            <a:r>
              <a:rPr lang="en-US" dirty="0" err="1"/>
              <a:t>közösen</a:t>
            </a:r>
            <a:r>
              <a:rPr lang="en-US" dirty="0"/>
              <a:t> </a:t>
            </a:r>
            <a:r>
              <a:rPr lang="en-US" dirty="0" err="1" smtClean="0"/>
              <a:t>fejlesz-tette</a:t>
            </a:r>
            <a:r>
              <a:rPr lang="en-US" dirty="0" smtClean="0"/>
              <a:t> </a:t>
            </a:r>
            <a:r>
              <a:rPr lang="en-US" dirty="0" err="1"/>
              <a:t>ki</a:t>
            </a:r>
            <a:r>
              <a:rPr lang="en-US" dirty="0"/>
              <a:t>, </a:t>
            </a:r>
            <a:r>
              <a:rPr lang="en-US" dirty="0" err="1"/>
              <a:t>ami</a:t>
            </a:r>
            <a:r>
              <a:rPr lang="en-US" dirty="0"/>
              <a:t> 1,44 MB </a:t>
            </a:r>
            <a:r>
              <a:rPr lang="en-US" dirty="0" err="1"/>
              <a:t>adatot</a:t>
            </a:r>
            <a:r>
              <a:rPr lang="en-US" dirty="0"/>
              <a:t> </a:t>
            </a:r>
            <a:r>
              <a:rPr lang="en-US" dirty="0" err="1" smtClean="0"/>
              <a:t>tudott</a:t>
            </a:r>
            <a:r>
              <a:rPr lang="en-US" dirty="0" smtClean="0"/>
              <a:t> </a:t>
            </a:r>
            <a:r>
              <a:rPr lang="en-US" dirty="0" err="1"/>
              <a:t>tárolni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A </a:t>
            </a:r>
            <a:r>
              <a:rPr lang="en-US" dirty="0" err="1"/>
              <a:t>kis</a:t>
            </a:r>
            <a:r>
              <a:rPr lang="en-US" dirty="0"/>
              <a:t> </a:t>
            </a:r>
            <a:r>
              <a:rPr lang="en-US" dirty="0" err="1"/>
              <a:t>mágneslemezeket</a:t>
            </a:r>
            <a:r>
              <a:rPr lang="en-US" dirty="0"/>
              <a:t> a </a:t>
            </a:r>
            <a:r>
              <a:rPr lang="en-US" dirty="0" smtClean="0"/>
              <a:t>meg-</a:t>
            </a:r>
            <a:r>
              <a:rPr lang="en-US" dirty="0" err="1" smtClean="0"/>
              <a:t>jelenő</a:t>
            </a:r>
            <a:r>
              <a:rPr lang="en-US" dirty="0" smtClean="0"/>
              <a:t> </a:t>
            </a:r>
            <a:r>
              <a:rPr lang="en-US" dirty="0"/>
              <a:t>CD, DVD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BluRay</a:t>
            </a:r>
            <a:r>
              <a:rPr lang="en-US" dirty="0"/>
              <a:t> </a:t>
            </a:r>
            <a:r>
              <a:rPr lang="en-US" dirty="0" smtClean="0"/>
              <a:t>las-san </a:t>
            </a:r>
            <a:r>
              <a:rPr lang="en-US" dirty="0" err="1"/>
              <a:t>kiszorította</a:t>
            </a:r>
            <a:r>
              <a:rPr lang="en-US" dirty="0"/>
              <a:t> a </a:t>
            </a:r>
            <a:r>
              <a:rPr lang="en-US" dirty="0" err="1" smtClean="0"/>
              <a:t>mindenna-pokból</a:t>
            </a:r>
            <a:r>
              <a:rPr lang="en-US" dirty="0"/>
              <a:t>, </a:t>
            </a:r>
            <a:r>
              <a:rPr lang="en-US" dirty="0" err="1"/>
              <a:t>annak</a:t>
            </a:r>
            <a:r>
              <a:rPr lang="en-US" dirty="0"/>
              <a:t> </a:t>
            </a:r>
            <a:r>
              <a:rPr lang="en-US" dirty="0" err="1"/>
              <a:t>ellenére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optikai</a:t>
            </a:r>
            <a:r>
              <a:rPr lang="en-US" dirty="0"/>
              <a:t> </a:t>
            </a:r>
            <a:r>
              <a:rPr lang="en-US" dirty="0" err="1"/>
              <a:t>lemezek</a:t>
            </a:r>
            <a:r>
              <a:rPr lang="en-US" dirty="0"/>
              <a:t> – a </a:t>
            </a:r>
            <a:r>
              <a:rPr lang="en-US" dirty="0" smtClean="0"/>
              <a:t>floppy-</a:t>
            </a:r>
            <a:r>
              <a:rPr lang="en-US" dirty="0" err="1" smtClean="0"/>
              <a:t>val</a:t>
            </a:r>
            <a:r>
              <a:rPr lang="en-US" dirty="0" smtClean="0"/>
              <a:t> </a:t>
            </a:r>
            <a:r>
              <a:rPr lang="en-US" dirty="0" err="1"/>
              <a:t>ellentétben</a:t>
            </a:r>
            <a:r>
              <a:rPr lang="en-US" dirty="0"/>
              <a:t> –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kevésszer</a:t>
            </a:r>
            <a:r>
              <a:rPr lang="en-US" dirty="0"/>
              <a:t> </a:t>
            </a:r>
            <a:r>
              <a:rPr lang="en-US" dirty="0" err="1"/>
              <a:t>újraírhatók</a:t>
            </a:r>
            <a:r>
              <a:rPr lang="en-US" dirty="0"/>
              <a:t>, de </a:t>
            </a:r>
            <a:r>
              <a:rPr lang="en-US" dirty="0" err="1"/>
              <a:t>mégis</a:t>
            </a:r>
            <a:r>
              <a:rPr lang="en-US" dirty="0"/>
              <a:t>: </a:t>
            </a:r>
            <a:r>
              <a:rPr lang="en-US" dirty="0" err="1"/>
              <a:t>kapacitásuk</a:t>
            </a:r>
            <a:r>
              <a:rPr lang="en-US" dirty="0"/>
              <a:t> </a:t>
            </a:r>
            <a:r>
              <a:rPr lang="en-US" dirty="0" err="1"/>
              <a:t>jelentősen</a:t>
            </a:r>
            <a:r>
              <a:rPr lang="en-US" dirty="0"/>
              <a:t> </a:t>
            </a:r>
            <a:r>
              <a:rPr lang="en-US" dirty="0" err="1" smtClean="0"/>
              <a:t>nagyobb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8" t="9706" r="15805" b="8301"/>
          <a:stretch/>
        </p:blipFill>
        <p:spPr>
          <a:xfrm>
            <a:off x="6344303" y="638175"/>
            <a:ext cx="2971147" cy="2952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6" t="14377" r="9218" b="9101"/>
          <a:stretch/>
        </p:blipFill>
        <p:spPr>
          <a:xfrm>
            <a:off x="6857999" y="3590925"/>
            <a:ext cx="4057651" cy="2917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8" t="32222" r="36666" b="18472"/>
          <a:stretch/>
        </p:blipFill>
        <p:spPr>
          <a:xfrm>
            <a:off x="9315450" y="1005671"/>
            <a:ext cx="2876550" cy="25852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15450" y="636338"/>
            <a:ext cx="287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Ő </a:t>
            </a:r>
            <a:r>
              <a:rPr lang="en-US" dirty="0" err="1" smtClean="0">
                <a:solidFill>
                  <a:schemeClr val="bg1"/>
                </a:solidFill>
              </a:rPr>
              <a:t>pedig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 3,5”-es “</a:t>
            </a:r>
            <a:r>
              <a:rPr lang="en-US" dirty="0" err="1" smtClean="0">
                <a:solidFill>
                  <a:schemeClr val="bg1"/>
                </a:solidFill>
              </a:rPr>
              <a:t>kislemez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6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000">
        <p14:switch dir="r"/>
      </p:transition>
    </mc:Choice>
    <mc:Fallback xmlns="">
      <p:transition spd="slow" advTm="5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Források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http://</a:t>
            </a:r>
            <a:r>
              <a:rPr lang="en-US" sz="1800" dirty="0" smtClean="0"/>
              <a:t>supersonicit.com.au/wp-content/uploads/2014/12/data-backup.jpg </a:t>
            </a:r>
          </a:p>
          <a:p>
            <a:r>
              <a:rPr lang="en-US" sz="1800" dirty="0"/>
              <a:t>http://</a:t>
            </a:r>
            <a:r>
              <a:rPr lang="en-US" sz="1800" dirty="0" smtClean="0"/>
              <a:t>images.pcworld.com/reviews/graphics/206072-goflex_1tb_usb3_leftangle_hres_original.jpg</a:t>
            </a:r>
          </a:p>
          <a:p>
            <a:r>
              <a:rPr lang="en-US" sz="1800" dirty="0"/>
              <a:t>http://</a:t>
            </a:r>
            <a:r>
              <a:rPr lang="en-US" sz="1800" dirty="0" smtClean="0"/>
              <a:t>www.thecus.com/upload_new/N3200XXX_ANGLE_LARGE2.png</a:t>
            </a:r>
          </a:p>
          <a:p>
            <a:r>
              <a:rPr lang="en-US" sz="1800" dirty="0"/>
              <a:t>http://</a:t>
            </a:r>
            <a:r>
              <a:rPr lang="en-US" sz="1800" dirty="0" smtClean="0"/>
              <a:t>www.wnd.com/files/2014/07/stock-photo-12632606-broken-hard-disk-drive.jpg</a:t>
            </a:r>
          </a:p>
          <a:p>
            <a:r>
              <a:rPr lang="en-US" sz="1800" dirty="0"/>
              <a:t>http://</a:t>
            </a:r>
            <a:r>
              <a:rPr lang="en-US" sz="1800" dirty="0" smtClean="0"/>
              <a:t>www.geeks.hu/technologiak/090525_hogyan_mukodik_az_ssd</a:t>
            </a:r>
          </a:p>
          <a:p>
            <a:r>
              <a:rPr lang="en-US" sz="1800" dirty="0"/>
              <a:t>http://m.rgbimg.com/cache1sAUMR/users/k/kr/krzysiuc/600/nzdpUxO.jpg</a:t>
            </a:r>
          </a:p>
        </p:txBody>
      </p:sp>
    </p:spTree>
    <p:extLst>
      <p:ext uri="{BB962C8B-B14F-4D97-AF65-F5344CB8AC3E}">
        <p14:creationId xmlns:p14="http://schemas.microsoft.com/office/powerpoint/2010/main" val="323676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0">
        <p14:switch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81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000">
        <p14:flash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790825"/>
            <a:ext cx="10515600" cy="1771656"/>
          </a:xfrm>
        </p:spPr>
        <p:txBody>
          <a:bodyPr>
            <a:normAutofit/>
          </a:bodyPr>
          <a:lstStyle/>
          <a:p>
            <a:r>
              <a:rPr lang="en-US" sz="5400" dirty="0"/>
              <a:t>Winchester </a:t>
            </a:r>
            <a:r>
              <a:rPr lang="en-US" sz="5400" dirty="0" err="1"/>
              <a:t>avagy</a:t>
            </a:r>
            <a:r>
              <a:rPr lang="en-US" sz="5400" dirty="0"/>
              <a:t> a </a:t>
            </a:r>
            <a:r>
              <a:rPr lang="en-US" sz="5400" dirty="0" err="1"/>
              <a:t>merevlemez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Ötven</a:t>
            </a:r>
            <a:r>
              <a:rPr lang="en-US" dirty="0"/>
              <a:t> </a:t>
            </a:r>
            <a:r>
              <a:rPr lang="en-US" dirty="0" err="1"/>
              <a:t>évnyi</a:t>
            </a:r>
            <a:r>
              <a:rPr lang="en-US" dirty="0"/>
              <a:t> </a:t>
            </a:r>
            <a:r>
              <a:rPr lang="en-US" dirty="0" err="1"/>
              <a:t>töretlen</a:t>
            </a:r>
            <a:r>
              <a:rPr lang="en-US" dirty="0"/>
              <a:t> </a:t>
            </a:r>
            <a:r>
              <a:rPr lang="en-US" dirty="0" err="1"/>
              <a:t>népszerűség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nincs</a:t>
            </a:r>
            <a:r>
              <a:rPr lang="en-US" dirty="0"/>
              <a:t> </a:t>
            </a:r>
            <a:r>
              <a:rPr lang="en-US" dirty="0" err="1"/>
              <a:t>vége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15278" r="42187" b="34722"/>
          <a:stretch/>
        </p:blipFill>
        <p:spPr>
          <a:xfrm>
            <a:off x="1219200" y="180975"/>
            <a:ext cx="5019675" cy="3429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334125" y="428625"/>
            <a:ext cx="3086100" cy="971549"/>
            <a:chOff x="6334125" y="428625"/>
            <a:chExt cx="3086100" cy="971549"/>
          </a:xfrm>
        </p:grpSpPr>
        <p:sp>
          <p:nvSpPr>
            <p:cNvPr id="5" name="TextBox 4"/>
            <p:cNvSpPr txBox="1"/>
            <p:nvPr/>
          </p:nvSpPr>
          <p:spPr>
            <a:xfrm>
              <a:off x="7419975" y="591233"/>
              <a:ext cx="2000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Ő </a:t>
              </a:r>
              <a:r>
                <a:rPr lang="en-US" dirty="0" err="1" smtClean="0">
                  <a:solidFill>
                    <a:schemeClr val="bg1"/>
                  </a:solidFill>
                </a:rPr>
                <a:t>már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nem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annyira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működik</a:t>
              </a:r>
              <a:r>
                <a:rPr lang="en-US" dirty="0" smtClean="0">
                  <a:solidFill>
                    <a:schemeClr val="bg1"/>
                  </a:solidFill>
                </a:rPr>
                <a:t>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Left Arrow 5"/>
            <p:cNvSpPr/>
            <p:nvPr/>
          </p:nvSpPr>
          <p:spPr>
            <a:xfrm>
              <a:off x="6334125" y="428625"/>
              <a:ext cx="1085850" cy="971549"/>
            </a:xfrm>
            <a:prstGeom prst="lef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4" t="31086" r="13958" b="32639"/>
          <a:stretch/>
        </p:blipFill>
        <p:spPr>
          <a:xfrm>
            <a:off x="6626224" y="1636712"/>
            <a:ext cx="5144926" cy="188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1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4000">
        <p14:switch dir="r"/>
      </p:transition>
    </mc:Choice>
    <mc:Fallback xmlns="">
      <p:transition spd="slow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A </a:t>
            </a:r>
            <a:r>
              <a:rPr lang="en-US" sz="4200" dirty="0" err="1"/>
              <a:t>merevlemez</a:t>
            </a:r>
            <a:r>
              <a:rPr lang="en-US" sz="4200" dirty="0"/>
              <a:t> </a:t>
            </a:r>
            <a:r>
              <a:rPr lang="en-US" sz="4200" dirty="0" err="1"/>
              <a:t>felépítése</a:t>
            </a:r>
            <a:r>
              <a:rPr lang="en-US" sz="4200" dirty="0"/>
              <a:t>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Sematikus</a:t>
            </a:r>
            <a:r>
              <a:rPr lang="en-US" sz="2400" dirty="0"/>
              <a:t> </a:t>
            </a:r>
            <a:r>
              <a:rPr lang="en-US" sz="2400" dirty="0" err="1"/>
              <a:t>felülnézeti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oldalnézeti</a:t>
            </a:r>
            <a:r>
              <a:rPr lang="en-US" sz="2400" dirty="0"/>
              <a:t> </a:t>
            </a:r>
            <a:r>
              <a:rPr lang="en-US" sz="2400" dirty="0" err="1" smtClean="0"/>
              <a:t>ábra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658" y="457200"/>
            <a:ext cx="4621436" cy="61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1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1000">
        <p14:switch dir="r"/>
      </p:transition>
    </mc:Choice>
    <mc:Fallback xmlns="">
      <p:transition spd="slow" advTm="2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200" dirty="0"/>
              <a:t>A mai merevlemezek </a:t>
            </a:r>
            <a:r>
              <a:rPr lang="hu-HU" sz="4200" dirty="0" smtClean="0"/>
              <a:t>felépítése</a:t>
            </a:r>
            <a:r>
              <a:rPr lang="en-US" sz="4200" dirty="0" smtClean="0"/>
              <a:t> </a:t>
            </a:r>
            <a:r>
              <a:rPr lang="en-US" sz="4200" dirty="0" err="1" smtClean="0"/>
              <a:t>és</a:t>
            </a:r>
            <a:r>
              <a:rPr lang="en-US" sz="4200" dirty="0" smtClean="0"/>
              <a:t> </a:t>
            </a:r>
            <a:r>
              <a:rPr lang="hu-HU" sz="4200" dirty="0" smtClean="0"/>
              <a:t>működése</a:t>
            </a:r>
            <a:endParaRPr lang="en-US" sz="4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 </a:t>
            </a:r>
            <a:r>
              <a:rPr lang="en-US" dirty="0" err="1" smtClean="0"/>
              <a:t>merevlemez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adatot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/>
              <a:t>körgyűrű</a:t>
            </a:r>
            <a:r>
              <a:rPr lang="en-US" dirty="0"/>
              <a:t> </a:t>
            </a:r>
            <a:r>
              <a:rPr lang="en-US" dirty="0" err="1"/>
              <a:t>alakú</a:t>
            </a:r>
            <a:r>
              <a:rPr lang="en-US" dirty="0"/>
              <a:t> </a:t>
            </a:r>
            <a:r>
              <a:rPr lang="en-US" dirty="0" err="1" smtClean="0"/>
              <a:t>mágnesezhető</a:t>
            </a:r>
            <a:r>
              <a:rPr lang="en-US" dirty="0" smtClean="0"/>
              <a:t> </a:t>
            </a:r>
            <a:r>
              <a:rPr lang="en-US" dirty="0" err="1" smtClean="0"/>
              <a:t>réteggel</a:t>
            </a:r>
            <a:r>
              <a:rPr lang="en-US" dirty="0" smtClean="0"/>
              <a:t> </a:t>
            </a:r>
            <a:r>
              <a:rPr lang="en-US" dirty="0" err="1" smtClean="0"/>
              <a:t>bevont</a:t>
            </a:r>
            <a:r>
              <a:rPr lang="en-US" dirty="0" smtClean="0"/>
              <a:t> </a:t>
            </a:r>
            <a:r>
              <a:rPr lang="en-US" dirty="0" err="1" smtClean="0"/>
              <a:t>üvegen</a:t>
            </a:r>
            <a:r>
              <a:rPr lang="en-US" dirty="0" smtClean="0"/>
              <a:t> 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alumíniumon</a:t>
            </a:r>
            <a:r>
              <a:rPr lang="en-US" dirty="0" smtClean="0"/>
              <a:t> </a:t>
            </a:r>
            <a:r>
              <a:rPr lang="en-US" dirty="0" err="1" smtClean="0"/>
              <a:t>tárolja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adatok</a:t>
            </a:r>
            <a:r>
              <a:rPr lang="en-US" dirty="0" smtClean="0"/>
              <a:t> </a:t>
            </a:r>
            <a:r>
              <a:rPr lang="en-US" dirty="0" err="1" smtClean="0"/>
              <a:t>koncentrikus</a:t>
            </a:r>
            <a:r>
              <a:rPr lang="en-US" dirty="0" smtClean="0"/>
              <a:t> </a:t>
            </a:r>
            <a:r>
              <a:rPr lang="en-US" dirty="0" err="1" smtClean="0"/>
              <a:t>körök</a:t>
            </a:r>
            <a:r>
              <a:rPr lang="en-US" dirty="0" smtClean="0"/>
              <a:t> </a:t>
            </a:r>
            <a:r>
              <a:rPr lang="en-US" dirty="0" err="1" smtClean="0"/>
              <a:t>mentén</a:t>
            </a:r>
            <a:r>
              <a:rPr lang="en-US" dirty="0" smtClean="0"/>
              <a:t> (</a:t>
            </a:r>
            <a:r>
              <a:rPr lang="en-US" dirty="0" err="1" smtClean="0"/>
              <a:t>ezek</a:t>
            </a:r>
            <a:r>
              <a:rPr lang="en-US" dirty="0" smtClean="0"/>
              <a:t> a </a:t>
            </a:r>
            <a:r>
              <a:rPr lang="en-US" dirty="0" err="1" smtClean="0"/>
              <a:t>sávok</a:t>
            </a:r>
            <a:r>
              <a:rPr lang="en-US" dirty="0" smtClean="0"/>
              <a:t>) </a:t>
            </a:r>
            <a:r>
              <a:rPr lang="en-US" dirty="0" err="1" smtClean="0"/>
              <a:t>helyezkednek</a:t>
            </a:r>
            <a:r>
              <a:rPr lang="en-US" dirty="0" smtClean="0"/>
              <a:t> el, a </a:t>
            </a:r>
            <a:r>
              <a:rPr lang="en-US" dirty="0" err="1" smtClean="0"/>
              <a:t>sávokat</a:t>
            </a:r>
            <a:r>
              <a:rPr lang="en-US" dirty="0" smtClean="0"/>
              <a:t> </a:t>
            </a:r>
            <a:r>
              <a:rPr lang="en-US" dirty="0" err="1" smtClean="0"/>
              <a:t>tovább</a:t>
            </a:r>
            <a:r>
              <a:rPr lang="en-US" dirty="0" smtClean="0"/>
              <a:t> </a:t>
            </a:r>
            <a:r>
              <a:rPr lang="en-US" dirty="0" err="1" smtClean="0"/>
              <a:t>bontva</a:t>
            </a:r>
            <a:r>
              <a:rPr lang="en-US" dirty="0" smtClean="0"/>
              <a:t> </a:t>
            </a:r>
            <a:r>
              <a:rPr lang="en-US" dirty="0" err="1" smtClean="0"/>
              <a:t>adott</a:t>
            </a:r>
            <a:r>
              <a:rPr lang="en-US" dirty="0" smtClean="0"/>
              <a:t> (</a:t>
            </a:r>
            <a:r>
              <a:rPr lang="en-US" dirty="0" err="1" smtClean="0"/>
              <a:t>általában</a:t>
            </a:r>
            <a:r>
              <a:rPr lang="en-US" dirty="0" smtClean="0"/>
              <a:t> 4MB) </a:t>
            </a:r>
            <a:r>
              <a:rPr lang="en-US" dirty="0" err="1" smtClean="0"/>
              <a:t>méretű</a:t>
            </a:r>
            <a:r>
              <a:rPr lang="en-US" dirty="0" smtClean="0"/>
              <a:t> </a:t>
            </a:r>
            <a:r>
              <a:rPr lang="en-US" dirty="0" err="1" smtClean="0"/>
              <a:t>szektorokat</a:t>
            </a:r>
            <a:r>
              <a:rPr lang="en-US" dirty="0" smtClean="0"/>
              <a:t> </a:t>
            </a:r>
            <a:r>
              <a:rPr lang="en-US" dirty="0" err="1" smtClean="0"/>
              <a:t>találunk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író</a:t>
            </a:r>
            <a:r>
              <a:rPr lang="en-US" dirty="0" smtClean="0"/>
              <a:t>/</a:t>
            </a:r>
            <a:r>
              <a:rPr lang="en-US" dirty="0" err="1" smtClean="0"/>
              <a:t>olvasó</a:t>
            </a:r>
            <a:r>
              <a:rPr lang="en-US" dirty="0" smtClean="0"/>
              <a:t> </a:t>
            </a:r>
            <a:r>
              <a:rPr lang="en-US" dirty="0" err="1" smtClean="0"/>
              <a:t>fej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nagyon</a:t>
            </a:r>
            <a:r>
              <a:rPr lang="en-US" dirty="0" smtClean="0"/>
              <a:t> </a:t>
            </a:r>
            <a:r>
              <a:rPr lang="en-US" dirty="0" err="1" smtClean="0"/>
              <a:t>vékony</a:t>
            </a:r>
            <a:r>
              <a:rPr lang="en-US" dirty="0" smtClean="0"/>
              <a:t> (1 nanometers,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emberi</a:t>
            </a:r>
            <a:r>
              <a:rPr lang="en-US" dirty="0" smtClean="0"/>
              <a:t> </a:t>
            </a:r>
            <a:r>
              <a:rPr lang="en-US" dirty="0" err="1" smtClean="0"/>
              <a:t>hajszálnál</a:t>
            </a:r>
            <a:r>
              <a:rPr lang="en-US" dirty="0" smtClean="0"/>
              <a:t> 500-szor </a:t>
            </a:r>
            <a:r>
              <a:rPr lang="en-US" dirty="0" err="1" smtClean="0"/>
              <a:t>vékonyabb</a:t>
            </a:r>
            <a:r>
              <a:rPr lang="en-US" dirty="0" smtClean="0"/>
              <a:t>) </a:t>
            </a:r>
            <a:r>
              <a:rPr lang="en-US" dirty="0" err="1" smtClean="0"/>
              <a:t>légpárnán</a:t>
            </a:r>
            <a:r>
              <a:rPr lang="en-US" dirty="0" smtClean="0"/>
              <a:t> </a:t>
            </a:r>
            <a:r>
              <a:rPr lang="en-US" dirty="0" err="1" smtClean="0"/>
              <a:t>siklik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viszi</a:t>
            </a:r>
            <a:r>
              <a:rPr lang="en-US" dirty="0" smtClean="0"/>
              <a:t> </a:t>
            </a:r>
            <a:r>
              <a:rPr lang="en-US" dirty="0" err="1" smtClean="0"/>
              <a:t>fel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adatokat</a:t>
            </a:r>
            <a:r>
              <a:rPr lang="en-US" dirty="0" smtClean="0"/>
              <a:t> a </a:t>
            </a:r>
            <a:r>
              <a:rPr lang="en-US" dirty="0" err="1" smtClean="0"/>
              <a:t>negatív</a:t>
            </a:r>
            <a:r>
              <a:rPr lang="en-US" dirty="0" smtClean="0"/>
              <a:t> </a:t>
            </a:r>
            <a:r>
              <a:rPr lang="en-US" dirty="0" err="1" smtClean="0"/>
              <a:t>illetve</a:t>
            </a:r>
            <a:r>
              <a:rPr lang="en-US" dirty="0" smtClean="0"/>
              <a:t> </a:t>
            </a:r>
            <a:r>
              <a:rPr lang="en-US" dirty="0" err="1" smtClean="0"/>
              <a:t>pozitív</a:t>
            </a:r>
            <a:r>
              <a:rPr lang="en-US" dirty="0" smtClean="0"/>
              <a:t> </a:t>
            </a:r>
            <a:r>
              <a:rPr lang="en-US" dirty="0" err="1" smtClean="0"/>
              <a:t>pólusokat</a:t>
            </a:r>
            <a:r>
              <a:rPr lang="en-US" dirty="0" smtClean="0"/>
              <a:t> </a:t>
            </a:r>
            <a:r>
              <a:rPr lang="en-US" dirty="0" err="1" smtClean="0"/>
              <a:t>beállítva</a:t>
            </a:r>
            <a:r>
              <a:rPr lang="en-US" dirty="0" smtClean="0"/>
              <a:t> a </a:t>
            </a:r>
            <a:r>
              <a:rPr lang="en-US" dirty="0" err="1" smtClean="0"/>
              <a:t>felületen</a:t>
            </a:r>
            <a:r>
              <a:rPr lang="en-US" dirty="0" smtClean="0"/>
              <a:t>. </a:t>
            </a:r>
            <a:r>
              <a:rPr lang="en-US" dirty="0" err="1" smtClean="0"/>
              <a:t>Ez</a:t>
            </a:r>
            <a:r>
              <a:rPr lang="en-US" dirty="0" smtClean="0"/>
              <a:t> </a:t>
            </a:r>
            <a:r>
              <a:rPr lang="en-US" dirty="0" err="1" smtClean="0"/>
              <a:t>jelöli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1 bit 2 </a:t>
            </a:r>
            <a:r>
              <a:rPr lang="en-US" dirty="0" err="1" smtClean="0"/>
              <a:t>lehetséges</a:t>
            </a:r>
            <a:r>
              <a:rPr lang="en-US" dirty="0" smtClean="0"/>
              <a:t> </a:t>
            </a:r>
            <a:r>
              <a:rPr lang="en-US" dirty="0" err="1" smtClean="0"/>
              <a:t>állapotát</a:t>
            </a:r>
            <a:r>
              <a:rPr lang="en-US" dirty="0" smtClean="0"/>
              <a:t>, </a:t>
            </a:r>
            <a:r>
              <a:rPr lang="en-US" dirty="0" err="1" smtClean="0"/>
              <a:t>amit</a:t>
            </a:r>
            <a:r>
              <a:rPr lang="en-US" dirty="0" smtClean="0"/>
              <a:t> 1-nek </a:t>
            </a:r>
            <a:r>
              <a:rPr lang="en-US" dirty="0" err="1" smtClean="0"/>
              <a:t>és</a:t>
            </a:r>
            <a:r>
              <a:rPr lang="en-US" dirty="0" smtClean="0"/>
              <a:t> 0-nak </a:t>
            </a:r>
            <a:r>
              <a:rPr lang="en-US" dirty="0" err="1" smtClean="0"/>
              <a:t>nevezünk</a:t>
            </a:r>
            <a:r>
              <a:rPr lang="en-US" dirty="0" smtClean="0"/>
              <a:t>.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253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2000">
        <p14:switch dir="r"/>
      </p:transition>
    </mc:Choice>
    <mc:Fallback xmlns="">
      <p:transition spd="slow" advTm="4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897229"/>
          </a:xfrm>
        </p:spPr>
        <p:txBody>
          <a:bodyPr/>
          <a:lstStyle/>
          <a:p>
            <a:r>
              <a:rPr lang="en-US" dirty="0" err="1" smtClean="0"/>
              <a:t>Prevenció</a:t>
            </a:r>
            <a:r>
              <a:rPr lang="en-US" dirty="0" smtClean="0"/>
              <a:t>. De </a:t>
            </a:r>
            <a:r>
              <a:rPr lang="en-US" dirty="0" err="1" smtClean="0"/>
              <a:t>hogyan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675" y="622299"/>
            <a:ext cx="4843462" cy="3228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3327951"/>
            <a:ext cx="4167187" cy="31150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1386183"/>
            <a:ext cx="4333875" cy="25425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2223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1000">
        <p14:switch dir="r"/>
      </p:transition>
    </mc:Choice>
    <mc:Fallback xmlns="">
      <p:transition spd="slow" advTm="3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38200" y="752559"/>
            <a:ext cx="10515600" cy="5648241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9FFB8"/>
                </a:solidFill>
                <a:latin typeface="Maiandra GD" panose="020E0502030308020204" pitchFamily="34" charset="0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9FFB8"/>
                </a:solidFill>
                <a:latin typeface="Maiandra GD" panose="020E0502030308020204" pitchFamily="34" charset="0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9FFB8"/>
                </a:solidFill>
                <a:latin typeface="Maiandra GD" panose="020E0502030308020204" pitchFamily="34" charset="0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9FFB8"/>
                </a:solidFill>
                <a:latin typeface="Maiandra GD" panose="020E0502030308020204" pitchFamily="34" charset="0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9FFB8"/>
                </a:solidFill>
                <a:latin typeface="Maiandra GD" panose="020E0502030308020204" pitchFamily="34" charset="0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 smtClean="0"/>
              <a:t>Mindenekelőtt</a:t>
            </a:r>
            <a:r>
              <a:rPr lang="en-US" dirty="0" smtClean="0"/>
              <a:t> a </a:t>
            </a:r>
            <a:r>
              <a:rPr lang="en-US" dirty="0" err="1" smtClean="0"/>
              <a:t>folyamatos</a:t>
            </a:r>
            <a:r>
              <a:rPr lang="en-US" dirty="0" smtClean="0"/>
              <a:t> </a:t>
            </a:r>
            <a:r>
              <a:rPr lang="en-US" dirty="0" err="1" smtClean="0"/>
              <a:t>biztonsági</a:t>
            </a:r>
            <a:r>
              <a:rPr lang="en-US" dirty="0" smtClean="0"/>
              <a:t> </a:t>
            </a:r>
            <a:r>
              <a:rPr lang="en-US" dirty="0" err="1" smtClean="0"/>
              <a:t>mentés</a:t>
            </a:r>
            <a:r>
              <a:rPr lang="en-US" dirty="0" smtClean="0"/>
              <a:t> a </a:t>
            </a:r>
            <a:r>
              <a:rPr lang="en-US" dirty="0" err="1" smtClean="0"/>
              <a:t>legfontosabb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/>
              <a:t>Ez</a:t>
            </a:r>
            <a:r>
              <a:rPr lang="en-US" dirty="0" smtClean="0"/>
              <a:t> </a:t>
            </a:r>
            <a:r>
              <a:rPr lang="en-US" dirty="0" err="1" smtClean="0"/>
              <a:t>történhet</a:t>
            </a:r>
            <a:r>
              <a:rPr lang="en-US" dirty="0" smtClean="0"/>
              <a:t>: </a:t>
            </a:r>
          </a:p>
          <a:p>
            <a:pPr lvl="1" algn="just"/>
            <a:r>
              <a:rPr lang="en-US" dirty="0" err="1" smtClean="0"/>
              <a:t>Felhőbe</a:t>
            </a:r>
            <a:r>
              <a:rPr lang="en-US" dirty="0" smtClean="0"/>
              <a:t> (OneDrive, Mega, Dropbox – </a:t>
            </a:r>
            <a:r>
              <a:rPr lang="en-US" dirty="0" err="1" smtClean="0"/>
              <a:t>ezek</a:t>
            </a:r>
            <a:r>
              <a:rPr lang="en-US" dirty="0" smtClean="0"/>
              <a:t> </a:t>
            </a:r>
            <a:r>
              <a:rPr lang="en-US" dirty="0" err="1" smtClean="0"/>
              <a:t>távoli</a:t>
            </a:r>
            <a:r>
              <a:rPr lang="en-US" dirty="0" smtClean="0"/>
              <a:t> </a:t>
            </a:r>
            <a:r>
              <a:rPr lang="en-US" dirty="0" err="1" smtClean="0"/>
              <a:t>szerverek</a:t>
            </a:r>
            <a:r>
              <a:rPr lang="en-US" dirty="0" smtClean="0"/>
              <a:t>, </a:t>
            </a:r>
            <a:r>
              <a:rPr lang="en-US" dirty="0" err="1" smtClean="0"/>
              <a:t>nagy</a:t>
            </a:r>
            <a:r>
              <a:rPr lang="en-US" dirty="0" smtClean="0"/>
              <a:t> </a:t>
            </a:r>
            <a:r>
              <a:rPr lang="en-US" dirty="0" err="1" smtClean="0"/>
              <a:t>méretű</a:t>
            </a:r>
            <a:r>
              <a:rPr lang="en-US" dirty="0" smtClean="0"/>
              <a:t> </a:t>
            </a:r>
            <a:r>
              <a:rPr lang="en-US" dirty="0" err="1" smtClean="0"/>
              <a:t>háttértárral</a:t>
            </a:r>
            <a:r>
              <a:rPr lang="en-US" dirty="0" smtClean="0"/>
              <a:t>)</a:t>
            </a:r>
          </a:p>
          <a:p>
            <a:pPr lvl="1" algn="just"/>
            <a:r>
              <a:rPr lang="en-US" dirty="0" smtClean="0"/>
              <a:t>NAS-</a:t>
            </a:r>
            <a:r>
              <a:rPr lang="en-US" dirty="0" err="1"/>
              <a:t>r</a:t>
            </a:r>
            <a:r>
              <a:rPr lang="en-US" dirty="0" err="1" smtClean="0"/>
              <a:t>a</a:t>
            </a:r>
            <a:r>
              <a:rPr lang="en-US" dirty="0" smtClean="0"/>
              <a:t> (Network Attached Storage –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adattároló</a:t>
            </a:r>
            <a:r>
              <a:rPr lang="en-US" dirty="0" smtClean="0"/>
              <a:t>) </a:t>
            </a:r>
          </a:p>
          <a:p>
            <a:pPr lvl="1" algn="just"/>
            <a:r>
              <a:rPr lang="en-US" dirty="0" err="1" smtClean="0"/>
              <a:t>Külső</a:t>
            </a:r>
            <a:r>
              <a:rPr lang="en-US" dirty="0" smtClean="0"/>
              <a:t> </a:t>
            </a:r>
            <a:r>
              <a:rPr lang="en-US" dirty="0" err="1" smtClean="0"/>
              <a:t>merevlemezre</a:t>
            </a:r>
            <a:endParaRPr lang="en-US" dirty="0" smtClean="0"/>
          </a:p>
          <a:p>
            <a:pPr lvl="1" algn="just"/>
            <a:r>
              <a:rPr lang="en-US" dirty="0" err="1" smtClean="0"/>
              <a:t>Belső</a:t>
            </a:r>
            <a:r>
              <a:rPr lang="en-US" dirty="0" smtClean="0"/>
              <a:t>, a </a:t>
            </a:r>
            <a:r>
              <a:rPr lang="en-US" dirty="0" err="1" smtClean="0"/>
              <a:t>gépre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csatolt</a:t>
            </a:r>
            <a:r>
              <a:rPr lang="en-US" dirty="0" smtClean="0"/>
              <a:t> HDD-re</a:t>
            </a:r>
          </a:p>
          <a:p>
            <a:pPr algn="just"/>
            <a:r>
              <a:rPr lang="en-US" dirty="0" err="1" smtClean="0"/>
              <a:t>Anyagiaktól</a:t>
            </a:r>
            <a:r>
              <a:rPr lang="en-US" dirty="0" smtClean="0"/>
              <a:t> </a:t>
            </a:r>
            <a:r>
              <a:rPr lang="en-US" dirty="0" err="1" smtClean="0"/>
              <a:t>függően</a:t>
            </a:r>
            <a:r>
              <a:rPr lang="en-US" dirty="0" smtClean="0"/>
              <a:t> </a:t>
            </a:r>
            <a:r>
              <a:rPr lang="en-US" dirty="0" err="1" smtClean="0"/>
              <a:t>akár</a:t>
            </a:r>
            <a:r>
              <a:rPr lang="en-US" dirty="0" smtClean="0"/>
              <a:t> 2-3 </a:t>
            </a:r>
            <a:r>
              <a:rPr lang="en-US" dirty="0" err="1" smtClean="0"/>
              <a:t>biztonsági</a:t>
            </a:r>
            <a:r>
              <a:rPr lang="en-US" dirty="0" smtClean="0"/>
              <a:t> </a:t>
            </a:r>
            <a:r>
              <a:rPr lang="en-US" dirty="0" err="1" smtClean="0"/>
              <a:t>másolatot</a:t>
            </a:r>
            <a:r>
              <a:rPr lang="en-US" dirty="0" smtClean="0"/>
              <a:t> </a:t>
            </a:r>
            <a:r>
              <a:rPr lang="en-US" dirty="0" err="1" smtClean="0"/>
              <a:t>érdemes</a:t>
            </a:r>
            <a:r>
              <a:rPr lang="en-US" dirty="0" smtClean="0"/>
              <a:t> </a:t>
            </a:r>
            <a:r>
              <a:rPr lang="en-US" dirty="0" err="1" smtClean="0"/>
              <a:t>ké-szíteni</a:t>
            </a:r>
            <a:r>
              <a:rPr lang="en-US" dirty="0" smtClean="0"/>
              <a:t>, </a:t>
            </a:r>
            <a:r>
              <a:rPr lang="en-US" dirty="0" err="1" smtClean="0"/>
              <a:t>adatok</a:t>
            </a:r>
            <a:r>
              <a:rPr lang="en-US" dirty="0" smtClean="0"/>
              <a:t> </a:t>
            </a:r>
            <a:r>
              <a:rPr lang="en-US" dirty="0" err="1" smtClean="0"/>
              <a:t>fontosságától</a:t>
            </a:r>
            <a:r>
              <a:rPr lang="en-US" dirty="0" smtClean="0"/>
              <a:t> </a:t>
            </a:r>
            <a:r>
              <a:rPr lang="en-US" dirty="0" err="1" smtClean="0"/>
              <a:t>függően</a:t>
            </a:r>
            <a:r>
              <a:rPr lang="en-US" dirty="0" smtClean="0"/>
              <a:t> </a:t>
            </a:r>
            <a:r>
              <a:rPr lang="en-US" dirty="0" err="1" smtClean="0"/>
              <a:t>azonnal</a:t>
            </a:r>
            <a:r>
              <a:rPr lang="en-US" dirty="0" smtClean="0"/>
              <a:t> (</a:t>
            </a:r>
            <a:r>
              <a:rPr lang="en-US" dirty="0" err="1" smtClean="0"/>
              <a:t>felhőbe</a:t>
            </a:r>
            <a:r>
              <a:rPr lang="en-US" dirty="0" smtClean="0"/>
              <a:t>), </a:t>
            </a:r>
            <a:r>
              <a:rPr lang="en-US" dirty="0" err="1" smtClean="0"/>
              <a:t>hetente</a:t>
            </a:r>
            <a:r>
              <a:rPr lang="en-US" dirty="0" smtClean="0"/>
              <a:t>, </a:t>
            </a:r>
            <a:r>
              <a:rPr lang="en-US" dirty="0" err="1" smtClean="0"/>
              <a:t>esetleg</a:t>
            </a:r>
            <a:r>
              <a:rPr lang="en-US" dirty="0" smtClean="0"/>
              <a:t> 1-2 </a:t>
            </a:r>
            <a:r>
              <a:rPr lang="en-US" dirty="0" err="1" smtClean="0"/>
              <a:t>havonta</a:t>
            </a:r>
            <a:r>
              <a:rPr lang="en-US" dirty="0" smtClean="0"/>
              <a:t>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711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7000">
        <p14:switch dir="r"/>
      </p:transition>
    </mc:Choice>
    <mc:Fallback xmlns="">
      <p:transition spd="slow" advTm="3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711196"/>
          </a:xfrm>
        </p:spPr>
        <p:txBody>
          <a:bodyPr/>
          <a:lstStyle/>
          <a:p>
            <a:r>
              <a:rPr lang="en-US" dirty="0" err="1" smtClean="0"/>
              <a:t>Tipikus</a:t>
            </a:r>
            <a:r>
              <a:rPr lang="en-US" dirty="0" smtClean="0"/>
              <a:t> </a:t>
            </a:r>
            <a:r>
              <a:rPr lang="en-US" dirty="0" err="1" smtClean="0"/>
              <a:t>hibák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6326"/>
            <a:ext cx="10515600" cy="5100637"/>
          </a:xfrm>
        </p:spPr>
        <p:txBody>
          <a:bodyPr/>
          <a:lstStyle/>
          <a:p>
            <a:pPr algn="just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egyik</a:t>
            </a:r>
            <a:r>
              <a:rPr lang="en-US" dirty="0"/>
              <a:t> </a:t>
            </a:r>
            <a:r>
              <a:rPr lang="en-US" dirty="0" err="1"/>
              <a:t>legkisebb</a:t>
            </a:r>
            <a:r>
              <a:rPr lang="en-US" dirty="0"/>
              <a:t>, </a:t>
            </a:r>
            <a:r>
              <a:rPr lang="en-US" dirty="0" err="1"/>
              <a:t>mégis</a:t>
            </a:r>
            <a:r>
              <a:rPr lang="en-US" dirty="0"/>
              <a:t> </a:t>
            </a:r>
            <a:r>
              <a:rPr lang="en-US" dirty="0" err="1"/>
              <a:t>végzetes</a:t>
            </a:r>
            <a:r>
              <a:rPr lang="en-US" dirty="0"/>
              <a:t> </a:t>
            </a:r>
            <a:r>
              <a:rPr lang="en-US" dirty="0" err="1"/>
              <a:t>hiba</a:t>
            </a:r>
            <a:r>
              <a:rPr lang="en-US" dirty="0"/>
              <a:t>, </a:t>
            </a:r>
            <a:r>
              <a:rPr lang="en-US" dirty="0" err="1"/>
              <a:t>ami</a:t>
            </a:r>
            <a:r>
              <a:rPr lang="en-US" dirty="0"/>
              <a:t> </a:t>
            </a:r>
            <a:r>
              <a:rPr lang="en-US" dirty="0" err="1"/>
              <a:t>bekövetkezhet</a:t>
            </a:r>
            <a:r>
              <a:rPr lang="en-US" dirty="0"/>
              <a:t>, </a:t>
            </a:r>
            <a:r>
              <a:rPr lang="en-US" dirty="0" smtClean="0"/>
              <a:t>mi-</a:t>
            </a:r>
            <a:r>
              <a:rPr lang="en-US" dirty="0" err="1" smtClean="0"/>
              <a:t>kor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fej</a:t>
            </a:r>
            <a:r>
              <a:rPr lang="en-US" dirty="0"/>
              <a:t> </a:t>
            </a:r>
            <a:r>
              <a:rPr lang="en-US" dirty="0" err="1"/>
              <a:t>meghibásodása</a:t>
            </a:r>
            <a:r>
              <a:rPr lang="en-US" dirty="0"/>
              <a:t> </a:t>
            </a:r>
            <a:r>
              <a:rPr lang="en-US" dirty="0" err="1"/>
              <a:t>következtében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hozzáér</a:t>
            </a:r>
            <a:r>
              <a:rPr lang="en-US" dirty="0"/>
              <a:t> a </a:t>
            </a:r>
            <a:r>
              <a:rPr lang="en-US" dirty="0" err="1" smtClean="0"/>
              <a:t>lemez</a:t>
            </a:r>
            <a:r>
              <a:rPr lang="en-US" dirty="0" smtClean="0"/>
              <a:t>-(</a:t>
            </a:r>
            <a:r>
              <a:rPr lang="en-US" dirty="0" err="1"/>
              <a:t>ek</a:t>
            </a:r>
            <a:r>
              <a:rPr lang="en-US" dirty="0"/>
              <a:t>)</a:t>
            </a:r>
            <a:r>
              <a:rPr lang="en-US" dirty="0" err="1"/>
              <a:t>hez</a:t>
            </a:r>
            <a:r>
              <a:rPr lang="en-US" dirty="0"/>
              <a:t>, </a:t>
            </a:r>
            <a:r>
              <a:rPr lang="en-US" dirty="0" err="1"/>
              <a:t>felsértve</a:t>
            </a:r>
            <a:r>
              <a:rPr lang="en-US" dirty="0"/>
              <a:t> </a:t>
            </a:r>
            <a:r>
              <a:rPr lang="en-US" dirty="0" err="1"/>
              <a:t>annak</a:t>
            </a:r>
            <a:r>
              <a:rPr lang="en-US" dirty="0"/>
              <a:t> </a:t>
            </a:r>
            <a:r>
              <a:rPr lang="en-US" dirty="0" err="1"/>
              <a:t>mágneses</a:t>
            </a:r>
            <a:r>
              <a:rPr lang="en-US" dirty="0"/>
              <a:t> </a:t>
            </a:r>
            <a:r>
              <a:rPr lang="en-US" dirty="0" err="1"/>
              <a:t>rétegét</a:t>
            </a:r>
            <a:r>
              <a:rPr lang="en-US" dirty="0"/>
              <a:t>. </a:t>
            </a:r>
            <a:r>
              <a:rPr lang="en-US" dirty="0" err="1"/>
              <a:t>Azonnali</a:t>
            </a:r>
            <a:r>
              <a:rPr lang="en-US" dirty="0"/>
              <a:t> </a:t>
            </a:r>
            <a:r>
              <a:rPr lang="en-US" dirty="0" err="1" smtClean="0"/>
              <a:t>adatvesz-téshez</a:t>
            </a:r>
            <a:r>
              <a:rPr lang="en-US" dirty="0" smtClean="0"/>
              <a:t> </a:t>
            </a:r>
            <a:r>
              <a:rPr lang="en-US" dirty="0" err="1"/>
              <a:t>vezet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Ennél</a:t>
            </a:r>
            <a:r>
              <a:rPr lang="en-US" dirty="0"/>
              <a:t> “</a:t>
            </a:r>
            <a:r>
              <a:rPr lang="en-US" dirty="0" err="1"/>
              <a:t>jelentéktelenebb</a:t>
            </a:r>
            <a:r>
              <a:rPr lang="en-US" dirty="0"/>
              <a:t>” </a:t>
            </a:r>
            <a:r>
              <a:rPr lang="en-US" dirty="0" err="1"/>
              <a:t>hiba</a:t>
            </a:r>
            <a:r>
              <a:rPr lang="en-US" dirty="0"/>
              <a:t> a </a:t>
            </a:r>
            <a:r>
              <a:rPr lang="en-US" dirty="0" err="1"/>
              <a:t>lemezeket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a </a:t>
            </a:r>
            <a:r>
              <a:rPr lang="en-US" dirty="0" err="1"/>
              <a:t>fejet</a:t>
            </a:r>
            <a:r>
              <a:rPr lang="en-US" dirty="0"/>
              <a:t> </a:t>
            </a:r>
            <a:r>
              <a:rPr lang="en-US" dirty="0" err="1"/>
              <a:t>mozgató</a:t>
            </a:r>
            <a:r>
              <a:rPr lang="en-US" dirty="0"/>
              <a:t> </a:t>
            </a:r>
            <a:r>
              <a:rPr lang="en-US" dirty="0" smtClean="0"/>
              <a:t>motor </a:t>
            </a:r>
            <a:r>
              <a:rPr lang="en-US" dirty="0" err="1"/>
              <a:t>meghibásodása</a:t>
            </a:r>
            <a:r>
              <a:rPr lang="en-US" dirty="0"/>
              <a:t>, </a:t>
            </a:r>
            <a:r>
              <a:rPr lang="en-US" dirty="0" err="1"/>
              <a:t>bár</a:t>
            </a:r>
            <a:r>
              <a:rPr lang="en-US" dirty="0"/>
              <a:t> </a:t>
            </a:r>
            <a:r>
              <a:rPr lang="en-US" dirty="0" err="1"/>
              <a:t>egy-egy</a:t>
            </a:r>
            <a:r>
              <a:rPr lang="en-US" dirty="0"/>
              <a:t> </a:t>
            </a:r>
            <a:r>
              <a:rPr lang="en-US" dirty="0" err="1"/>
              <a:t>adatmentés</a:t>
            </a:r>
            <a:r>
              <a:rPr lang="en-US" dirty="0"/>
              <a:t> </a:t>
            </a:r>
            <a:r>
              <a:rPr lang="en-US" dirty="0" err="1"/>
              <a:t>ilyen</a:t>
            </a:r>
            <a:r>
              <a:rPr lang="en-US" dirty="0"/>
              <a:t> </a:t>
            </a:r>
            <a:r>
              <a:rPr lang="en-US" dirty="0" err="1"/>
              <a:t>lemezről</a:t>
            </a:r>
            <a:r>
              <a:rPr lang="en-US" dirty="0"/>
              <a:t> is </a:t>
            </a:r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százezer</a:t>
            </a:r>
            <a:r>
              <a:rPr lang="en-US" dirty="0"/>
              <a:t> </a:t>
            </a:r>
            <a:r>
              <a:rPr lang="en-US" dirty="0" err="1"/>
              <a:t>forintba</a:t>
            </a:r>
            <a:r>
              <a:rPr lang="en-US" dirty="0"/>
              <a:t> </a:t>
            </a:r>
            <a:r>
              <a:rPr lang="en-US" dirty="0" err="1"/>
              <a:t>kerülhet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Lehetséges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is, </a:t>
            </a:r>
            <a:r>
              <a:rPr lang="en-US" dirty="0" err="1"/>
              <a:t>hogy</a:t>
            </a:r>
            <a:r>
              <a:rPr lang="en-US" dirty="0"/>
              <a:t> a </a:t>
            </a:r>
            <a:r>
              <a:rPr lang="en-US" dirty="0" err="1"/>
              <a:t>fej</a:t>
            </a:r>
            <a:r>
              <a:rPr lang="en-US" dirty="0"/>
              <a:t> </a:t>
            </a:r>
            <a:r>
              <a:rPr lang="en-US" dirty="0" err="1"/>
              <a:t>elcsúszik</a:t>
            </a:r>
            <a:r>
              <a:rPr lang="en-US" dirty="0"/>
              <a:t>,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pár</a:t>
            </a:r>
            <a:r>
              <a:rPr lang="en-US" dirty="0"/>
              <a:t> </a:t>
            </a:r>
            <a:r>
              <a:rPr lang="en-US" dirty="0" err="1"/>
              <a:t>nanométerrel</a:t>
            </a:r>
            <a:r>
              <a:rPr lang="en-US" dirty="0"/>
              <a:t> </a:t>
            </a:r>
            <a:r>
              <a:rPr lang="en-US" dirty="0" err="1"/>
              <a:t>arrébb</a:t>
            </a:r>
            <a:r>
              <a:rPr lang="en-US" dirty="0"/>
              <a:t> </a:t>
            </a:r>
            <a:r>
              <a:rPr lang="en-US" dirty="0" err="1" smtClean="0"/>
              <a:t>pozicionál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kelleténél</a:t>
            </a:r>
            <a:r>
              <a:rPr lang="en-US" dirty="0"/>
              <a:t>, a </a:t>
            </a:r>
            <a:r>
              <a:rPr lang="en-US" dirty="0" err="1"/>
              <a:t>lemez</a:t>
            </a:r>
            <a:r>
              <a:rPr lang="en-US" dirty="0"/>
              <a:t> </a:t>
            </a:r>
            <a:r>
              <a:rPr lang="en-US" dirty="0" err="1"/>
              <a:t>használhatatlanná</a:t>
            </a:r>
            <a:r>
              <a:rPr lang="en-US" dirty="0"/>
              <a:t> </a:t>
            </a:r>
            <a:r>
              <a:rPr lang="en-US" dirty="0" err="1"/>
              <a:t>válik</a:t>
            </a:r>
            <a:r>
              <a:rPr lang="en-US" dirty="0"/>
              <a:t>, </a:t>
            </a:r>
            <a:r>
              <a:rPr lang="en-US" dirty="0" err="1"/>
              <a:t>ekkor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olcsóbb</a:t>
            </a:r>
            <a:r>
              <a:rPr lang="en-US" dirty="0"/>
              <a:t> </a:t>
            </a:r>
            <a:r>
              <a:rPr lang="en-US" dirty="0" err="1"/>
              <a:t>állományaink</a:t>
            </a:r>
            <a:r>
              <a:rPr lang="en-US" dirty="0"/>
              <a:t> </a:t>
            </a:r>
            <a:r>
              <a:rPr lang="en-US" dirty="0" err="1"/>
              <a:t>visszaállítása</a:t>
            </a:r>
            <a:r>
              <a:rPr lang="en-US" dirty="0"/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11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1000">
        <p14:switch dir="r"/>
      </p:transition>
    </mc:Choice>
    <mc:Fallback xmlns="">
      <p:transition spd="slow" advTm="4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2975"/>
            <a:ext cx="5353050" cy="5233987"/>
          </a:xfrm>
        </p:spPr>
        <p:txBody>
          <a:bodyPr/>
          <a:lstStyle/>
          <a:p>
            <a:pPr algn="just"/>
            <a:r>
              <a:rPr lang="en-US" dirty="0"/>
              <a:t>A </a:t>
            </a:r>
            <a:r>
              <a:rPr lang="en-US" dirty="0" err="1"/>
              <a:t>merevlemezek</a:t>
            </a:r>
            <a:r>
              <a:rPr lang="en-US" dirty="0"/>
              <a:t> </a:t>
            </a:r>
            <a:r>
              <a:rPr lang="en-US" dirty="0" err="1"/>
              <a:t>azon</a:t>
            </a:r>
            <a:r>
              <a:rPr lang="en-US" dirty="0"/>
              <a:t> </a:t>
            </a:r>
            <a:r>
              <a:rPr lang="en-US" dirty="0" err="1"/>
              <a:t>túl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 smtClean="0"/>
              <a:t>idővel</a:t>
            </a:r>
            <a:r>
              <a:rPr lang="en-US" dirty="0" smtClean="0"/>
              <a:t> </a:t>
            </a:r>
            <a:r>
              <a:rPr lang="en-US" dirty="0" err="1"/>
              <a:t>elhasználódnak</a:t>
            </a:r>
            <a:r>
              <a:rPr lang="en-US" dirty="0"/>
              <a:t>, </a:t>
            </a:r>
            <a:r>
              <a:rPr lang="en-US" dirty="0" err="1"/>
              <a:t>külső</a:t>
            </a:r>
            <a:r>
              <a:rPr lang="en-US" dirty="0"/>
              <a:t>, </a:t>
            </a:r>
            <a:r>
              <a:rPr lang="en-US" dirty="0" smtClean="0"/>
              <a:t>fi-</a:t>
            </a:r>
            <a:r>
              <a:rPr lang="en-US" dirty="0" err="1" smtClean="0"/>
              <a:t>zikai</a:t>
            </a:r>
            <a:r>
              <a:rPr lang="en-US" dirty="0" smtClean="0"/>
              <a:t> </a:t>
            </a:r>
            <a:r>
              <a:rPr lang="en-US" dirty="0" err="1"/>
              <a:t>hatásoknak</a:t>
            </a:r>
            <a:r>
              <a:rPr lang="en-US" dirty="0"/>
              <a:t> </a:t>
            </a:r>
            <a:r>
              <a:rPr lang="en-US" dirty="0" err="1"/>
              <a:t>kitéve</a:t>
            </a:r>
            <a:r>
              <a:rPr lang="en-US" dirty="0"/>
              <a:t> (</a:t>
            </a:r>
            <a:r>
              <a:rPr lang="en-US" dirty="0" err="1"/>
              <a:t>leejtés</a:t>
            </a:r>
            <a:r>
              <a:rPr lang="en-US" dirty="0"/>
              <a:t>, </a:t>
            </a:r>
            <a:r>
              <a:rPr lang="en-US" dirty="0" err="1" smtClean="0"/>
              <a:t>rezonancia</a:t>
            </a:r>
            <a:r>
              <a:rPr lang="en-US" dirty="0"/>
              <a:t>, </a:t>
            </a:r>
            <a:r>
              <a:rPr lang="en-US" dirty="0" err="1"/>
              <a:t>kalapács</a:t>
            </a:r>
            <a:r>
              <a:rPr lang="en-US" dirty="0"/>
              <a:t>, </a:t>
            </a:r>
            <a:r>
              <a:rPr lang="en-US" dirty="0" err="1"/>
              <a:t>ütvefúró</a:t>
            </a:r>
            <a:r>
              <a:rPr lang="en-US" dirty="0"/>
              <a:t>) is </a:t>
            </a:r>
            <a:r>
              <a:rPr lang="en-US" dirty="0" err="1"/>
              <a:t>kockáztatjuk</a:t>
            </a:r>
            <a:r>
              <a:rPr lang="en-US" dirty="0"/>
              <a:t> </a:t>
            </a:r>
            <a:r>
              <a:rPr lang="en-US" dirty="0" err="1"/>
              <a:t>adataink</a:t>
            </a:r>
            <a:r>
              <a:rPr lang="en-US" dirty="0"/>
              <a:t> </a:t>
            </a:r>
            <a:r>
              <a:rPr lang="en-US" dirty="0" err="1" smtClean="0"/>
              <a:t>bizton-ságát</a:t>
            </a:r>
            <a:r>
              <a:rPr lang="en-US" dirty="0"/>
              <a:t>, </a:t>
            </a:r>
            <a:r>
              <a:rPr lang="en-US" dirty="0" err="1"/>
              <a:t>ezeket</a:t>
            </a:r>
            <a:r>
              <a:rPr lang="en-US" dirty="0"/>
              <a:t> a </a:t>
            </a:r>
            <a:r>
              <a:rPr lang="en-US" dirty="0" err="1"/>
              <a:t>mozgó</a:t>
            </a:r>
            <a:r>
              <a:rPr lang="en-US" dirty="0"/>
              <a:t> </a:t>
            </a:r>
            <a:r>
              <a:rPr lang="en-US" dirty="0" err="1" smtClean="0"/>
              <a:t>alkat-részek</a:t>
            </a:r>
            <a:r>
              <a:rPr lang="en-US" dirty="0" smtClean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tolerálják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A </a:t>
            </a:r>
            <a:r>
              <a:rPr lang="en-US" dirty="0" err="1"/>
              <a:t>túlmelegedés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tesz</a:t>
            </a:r>
            <a:r>
              <a:rPr lang="en-US" dirty="0"/>
              <a:t> </a:t>
            </a:r>
            <a:r>
              <a:rPr lang="en-US" dirty="0" err="1"/>
              <a:t>jót</a:t>
            </a:r>
            <a:r>
              <a:rPr lang="en-US" dirty="0"/>
              <a:t> </a:t>
            </a:r>
            <a:r>
              <a:rPr lang="en-US" dirty="0" smtClean="0"/>
              <a:t>ne-</a:t>
            </a:r>
            <a:r>
              <a:rPr lang="en-US" dirty="0" err="1" smtClean="0"/>
              <a:t>ki</a:t>
            </a:r>
            <a:r>
              <a:rPr lang="en-US" dirty="0"/>
              <a:t>, </a:t>
            </a:r>
            <a:r>
              <a:rPr lang="en-US" dirty="0" err="1"/>
              <a:t>igyekezzünk</a:t>
            </a:r>
            <a:r>
              <a:rPr lang="en-US" dirty="0"/>
              <a:t> </a:t>
            </a:r>
            <a:r>
              <a:rPr lang="en-US" dirty="0" err="1"/>
              <a:t>lehetőség</a:t>
            </a:r>
            <a:r>
              <a:rPr lang="en-US" dirty="0"/>
              <a:t> </a:t>
            </a:r>
            <a:r>
              <a:rPr lang="en-US" dirty="0" err="1" smtClean="0"/>
              <a:t>sze-rint</a:t>
            </a:r>
            <a:r>
              <a:rPr lang="en-US" dirty="0" smtClean="0"/>
              <a:t> 30-40 </a:t>
            </a:r>
            <a:r>
              <a:rPr lang="en-US" dirty="0"/>
              <a:t>Celsius-</a:t>
            </a:r>
            <a:r>
              <a:rPr lang="en-US" dirty="0" err="1"/>
              <a:t>fok</a:t>
            </a:r>
            <a:r>
              <a:rPr lang="en-US" dirty="0"/>
              <a:t> </a:t>
            </a:r>
            <a:r>
              <a:rPr lang="en-US" dirty="0" err="1"/>
              <a:t>között</a:t>
            </a:r>
            <a:r>
              <a:rPr lang="en-US" dirty="0"/>
              <a:t> (</a:t>
            </a:r>
            <a:r>
              <a:rPr lang="en-US" dirty="0" err="1" smtClean="0"/>
              <a:t>üzemi</a:t>
            </a:r>
            <a:r>
              <a:rPr lang="en-US" dirty="0" smtClean="0"/>
              <a:t> </a:t>
            </a:r>
            <a:r>
              <a:rPr lang="en-US" dirty="0" err="1"/>
              <a:t>hőmérsékleten</a:t>
            </a:r>
            <a:r>
              <a:rPr lang="en-US" dirty="0"/>
              <a:t>) </a:t>
            </a:r>
            <a:r>
              <a:rPr lang="en-US" dirty="0" err="1"/>
              <a:t>tartani</a:t>
            </a:r>
            <a:r>
              <a:rPr lang="en-US" dirty="0"/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6" y="1245632"/>
            <a:ext cx="4629150" cy="30629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948486" y="4705349"/>
            <a:ext cx="462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Ő </a:t>
            </a:r>
            <a:r>
              <a:rPr lang="en-US" dirty="0" err="1" smtClean="0">
                <a:solidFill>
                  <a:schemeClr val="bg1"/>
                </a:solidFill>
              </a:rPr>
              <a:t>már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menthetetlen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0">
        <p14:switch dir="r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1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.1|7.4|3.8|3.1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1.7|9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1.8|1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4|1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8.9|7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3.6|7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5.2|11.6|2.9|4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5145</TotalTime>
  <Words>1239</Words>
  <Application>Microsoft Office PowerPoint</Application>
  <PresentationFormat>Egyéni</PresentationFormat>
  <Paragraphs>92</Paragraphs>
  <Slides>24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Office Theme</vt:lpstr>
      <vt:lpstr>Korszerű háttértárolók</vt:lpstr>
      <vt:lpstr>Bevezető</vt:lpstr>
      <vt:lpstr>Winchester avagy a merevlemez</vt:lpstr>
      <vt:lpstr>A merevlemez felépítése:</vt:lpstr>
      <vt:lpstr>A mai merevlemezek felépítése és működése</vt:lpstr>
      <vt:lpstr>Prevenció. De hogyan?</vt:lpstr>
      <vt:lpstr>PowerPoint bemutató</vt:lpstr>
      <vt:lpstr>Tipikus hibák</vt:lpstr>
      <vt:lpstr>PowerPoint bemutató</vt:lpstr>
      <vt:lpstr>Lassan járj, tovább élsz (és lesz sok tárhelyed)</vt:lpstr>
      <vt:lpstr>Lemeztöredezettség!?</vt:lpstr>
      <vt:lpstr>PowerPoint bemutató</vt:lpstr>
      <vt:lpstr>NAND chip, a szilárdtest-meghajtók lelke</vt:lpstr>
      <vt:lpstr>Működési elvük</vt:lpstr>
      <vt:lpstr>PowerPoint bemutató</vt:lpstr>
      <vt:lpstr>Előnyei és hátrányai</vt:lpstr>
      <vt:lpstr>Mire használjuk?</vt:lpstr>
      <vt:lpstr>HDD, SSD, de melyik lenne jó nekem?</vt:lpstr>
      <vt:lpstr>Hibrid drive-ok, gyors is, meg nagy is.</vt:lpstr>
      <vt:lpstr>Amit meg kell még említeni</vt:lpstr>
      <vt:lpstr>Egy kis időutazás</vt:lpstr>
      <vt:lpstr>PowerPoint bemutató</vt:lpstr>
      <vt:lpstr>Források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Bendegúz Majzik</dc:creator>
  <cp:lastModifiedBy>vpg</cp:lastModifiedBy>
  <cp:revision>65</cp:revision>
  <dcterms:created xsi:type="dcterms:W3CDTF">2016-01-22T21:42:15Z</dcterms:created>
  <dcterms:modified xsi:type="dcterms:W3CDTF">2016-01-29T11:04:09Z</dcterms:modified>
</cp:coreProperties>
</file>