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71" r:id="rId11"/>
    <p:sldId id="269" r:id="rId12"/>
    <p:sldId id="264" r:id="rId13"/>
    <p:sldId id="265" r:id="rId14"/>
    <p:sldId id="266" r:id="rId15"/>
    <p:sldId id="267" r:id="rId16"/>
    <p:sldId id="270" r:id="rId17"/>
    <p:sldId id="268" r:id="rId18"/>
    <p:sldId id="273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D18B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1" d="100"/>
          <a:sy n="51" d="100"/>
        </p:scale>
        <p:origin x="-146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F15C-0B64-4596-A59E-0D458E611F60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58C4D-D263-4554-BF58-4AAC208185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014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háttértárolók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18269" y="3735173"/>
            <a:ext cx="7924800" cy="1905000"/>
          </a:xfrm>
        </p:spPr>
        <p:txBody>
          <a:bodyPr/>
          <a:lstStyle/>
          <a:p>
            <a:pPr algn="l"/>
            <a:r>
              <a:rPr lang="hu-HU" dirty="0" smtClean="0"/>
              <a:t>Készítette: Gulyás Előd</a:t>
            </a:r>
            <a:br>
              <a:rPr lang="hu-HU" dirty="0" smtClean="0"/>
            </a:br>
            <a:r>
              <a:rPr lang="hu-HU" dirty="0" smtClean="0"/>
              <a:t>Felkészítő tanár: </a:t>
            </a:r>
            <a:r>
              <a:rPr lang="hu-HU" dirty="0" err="1" smtClean="0"/>
              <a:t>Czuth</a:t>
            </a:r>
            <a:r>
              <a:rPr lang="hu-HU" dirty="0" smtClean="0"/>
              <a:t> Éva mérnöktanár</a:t>
            </a:r>
            <a:br>
              <a:rPr lang="hu-HU" dirty="0" smtClean="0"/>
            </a:br>
            <a:r>
              <a:rPr lang="hu-HU" dirty="0" smtClean="0"/>
              <a:t>Iskola: Móricz Zsigmond </a:t>
            </a:r>
            <a:r>
              <a:rPr lang="hu-HU" smtClean="0"/>
              <a:t>Gimnázium,</a:t>
            </a:r>
            <a:br>
              <a:rPr lang="hu-HU" smtClean="0"/>
            </a:br>
            <a:r>
              <a:rPr lang="hu-HU" smtClean="0"/>
              <a:t>2000,Szentendre Kálvária út 16.</a:t>
            </a:r>
            <a:endParaRPr lang="hu-HU" dirty="0" smtClean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2146647" y="3735173"/>
            <a:ext cx="7928229" cy="13043"/>
          </a:xfrm>
          <a:prstGeom prst="line">
            <a:avLst/>
          </a:prstGeom>
          <a:ln w="381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11345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SZILÁRDTEST-MEGHAJTÓ(</a:t>
            </a:r>
            <a:r>
              <a:rPr lang="hu-HU" dirty="0" err="1" smtClean="0"/>
              <a:t>ssd</a:t>
            </a:r>
            <a:r>
              <a:rPr lang="hu-HU" dirty="0"/>
              <a:t>)</a:t>
            </a: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96562" y="903758"/>
            <a:ext cx="242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 az SSD?</a:t>
            </a:r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127554" y="1338034"/>
            <a:ext cx="313038" cy="406600"/>
            <a:chOff x="717502" y="1348601"/>
            <a:chExt cx="313038" cy="406600"/>
          </a:xfrm>
        </p:grpSpPr>
        <p:cxnSp>
          <p:nvCxnSpPr>
            <p:cNvPr id="9" name="Egyenes összekötő nyíllal 8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717502" y="1348601"/>
              <a:ext cx="1" cy="406600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zövegdoboz 10"/>
          <p:cNvSpPr txBox="1"/>
          <p:nvPr/>
        </p:nvSpPr>
        <p:spPr>
          <a:xfrm>
            <a:off x="1440592" y="1541334"/>
            <a:ext cx="800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SSD magyarul szilárdtest-meghajtó, félvezetős memóriát használó adattároló eszköz</a:t>
            </a:r>
            <a:endParaRPr lang="hu-HU" dirty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1127554" y="1744634"/>
            <a:ext cx="314573" cy="756455"/>
            <a:chOff x="715967" y="998746"/>
            <a:chExt cx="314573" cy="75645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715967" y="998746"/>
              <a:ext cx="1536" cy="75645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zövegdoboz 15"/>
          <p:cNvSpPr txBox="1"/>
          <p:nvPr/>
        </p:nvSpPr>
        <p:spPr>
          <a:xfrm>
            <a:off x="1440592" y="2306763"/>
            <a:ext cx="800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Mozgó alkatrészek nélkül tárolja az adatokat,számítógéphez általában</a:t>
            </a:r>
          </a:p>
          <a:p>
            <a:r>
              <a:rPr lang="hu-HU" dirty="0" smtClean="0"/>
              <a:t>SATA kábellel csatlakozik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6562" y="3081852"/>
            <a:ext cx="242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Működése</a:t>
            </a:r>
            <a:endParaRPr lang="hu-HU" dirty="0"/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1951396" y="3284499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644803" y="3099833"/>
            <a:ext cx="95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Két technológia létezik:DRAM SSD ÉS FLASH SSD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96562" y="3491430"/>
            <a:ext cx="244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DRAM SSD</a:t>
            </a:r>
            <a:endParaRPr lang="hu-HU" dirty="0"/>
          </a:p>
        </p:txBody>
      </p:sp>
      <p:cxnSp>
        <p:nvCxnSpPr>
          <p:cNvPr id="27" name="Egyenes összekötő nyíllal 26"/>
          <p:cNvCxnSpPr/>
          <p:nvPr/>
        </p:nvCxnSpPr>
        <p:spPr>
          <a:xfrm>
            <a:off x="894819" y="3860762"/>
            <a:ext cx="0" cy="335882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418789" y="4336799"/>
            <a:ext cx="493925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Tápellátást igénylő memóriaelemeket tartalmazó tömbökből épül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Gyors írás, keresés, olvasás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Nagy adatbázisok és grafikus alkalmazások sebességének növelésére használják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Akkumulátorral,mentőlemezzel rendelkeznek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Gyorsak,egyszerű felépítésük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Drágák,energiaigényesek</a:t>
            </a:r>
            <a:endParaRPr lang="hu-HU" sz="15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892033" y="3491430"/>
            <a:ext cx="244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Flash</a:t>
            </a:r>
            <a:r>
              <a:rPr lang="hu-HU" dirty="0" smtClean="0"/>
              <a:t> SSD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892033" y="4336799"/>
            <a:ext cx="488589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Nem felejtő memória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Áramfelhasználás nélkül is megőrzi az adatokat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Sebessége kisebb mint a </a:t>
            </a:r>
            <a:r>
              <a:rPr lang="hu-HU" sz="1500" dirty="0" err="1" smtClean="0"/>
              <a:t>DRAM-é</a:t>
            </a:r>
            <a:endParaRPr lang="hu-H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Korlátozott számú írás-olvasás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Bonyolult felépítésűek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Alacsony ár</a:t>
            </a:r>
            <a:endParaRPr lang="hu-HU" sz="1500" dirty="0"/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6398707" y="3860762"/>
            <a:ext cx="0" cy="335882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04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17" grpId="0"/>
      <p:bldP spid="20" grpId="0"/>
      <p:bldP spid="25" grpId="0"/>
      <p:bldP spid="29" grpId="0" animBg="1"/>
      <p:bldP spid="31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err="1" smtClean="0"/>
              <a:t>Flashmemória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795579" y="1320458"/>
            <a:ext cx="782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flashmemória</a:t>
            </a:r>
            <a:r>
              <a:rPr lang="hu-HU" dirty="0" smtClean="0"/>
              <a:t> egy nem felejtő, </a:t>
            </a:r>
            <a:r>
              <a:rPr lang="hu-HU" dirty="0" err="1" smtClean="0"/>
              <a:t>megmarado</a:t>
            </a:r>
            <a:r>
              <a:rPr lang="hu-HU" dirty="0" smtClean="0"/>
              <a:t> típusú számítógépes adattároló technika</a:t>
            </a: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3900045" y="1940970"/>
            <a:ext cx="313038" cy="688594"/>
            <a:chOff x="2813626" y="2073977"/>
            <a:chExt cx="313038" cy="688594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813626" y="2195213"/>
              <a:ext cx="313038" cy="567358"/>
              <a:chOff x="1556951" y="1214029"/>
              <a:chExt cx="313038" cy="567358"/>
            </a:xfrm>
          </p:grpSpPr>
          <p:cxnSp>
            <p:nvCxnSpPr>
              <p:cNvPr id="12" name="Egyenes összekötő nyíllal 11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1556951" y="1214029"/>
                <a:ext cx="1" cy="567358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Csoportba foglalás 8"/>
            <p:cNvGrpSpPr/>
            <p:nvPr/>
          </p:nvGrpSpPr>
          <p:grpSpPr>
            <a:xfrm>
              <a:off x="2813626" y="2073977"/>
              <a:ext cx="313038" cy="319262"/>
              <a:chOff x="1556951" y="1462125"/>
              <a:chExt cx="313038" cy="319262"/>
            </a:xfrm>
          </p:grpSpPr>
          <p:cxnSp>
            <p:nvCxnSpPr>
              <p:cNvPr id="10" name="Egyenes összekötő nyíllal 9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10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Szövegdoboz 13"/>
          <p:cNvSpPr txBox="1"/>
          <p:nvPr/>
        </p:nvSpPr>
        <p:spPr>
          <a:xfrm>
            <a:off x="4217542" y="2069130"/>
            <a:ext cx="357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Elektronikusan törölhető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213083" y="2444898"/>
            <a:ext cx="357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Újraprogramozható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873132" y="2998895"/>
            <a:ext cx="78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EEPROM egy speciális változata.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873132" y="3389876"/>
            <a:ext cx="78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Gyors olvasási időt biztosít (50 </a:t>
            </a:r>
            <a:r>
              <a:rPr lang="hu-HU" dirty="0" err="1" smtClean="0"/>
              <a:t>ns-ot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873131" y="3780857"/>
            <a:ext cx="782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Nem tartalmaz mozgó alkatrészt, ezért jobban </a:t>
            </a:r>
            <a:r>
              <a:rPr lang="hu-HU" dirty="0" err="1" smtClean="0"/>
              <a:t>ellenál</a:t>
            </a:r>
            <a:r>
              <a:rPr lang="hu-HU" dirty="0" smtClean="0"/>
              <a:t> a </a:t>
            </a:r>
            <a:br>
              <a:rPr lang="hu-HU" dirty="0" smtClean="0"/>
            </a:br>
            <a:r>
              <a:rPr lang="hu-HU" dirty="0" smtClean="0"/>
              <a:t>mechanikai behatásoknak mint a merevlemez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18789" y="4483486"/>
            <a:ext cx="78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Típusai</a:t>
            </a:r>
            <a:endParaRPr lang="hu-HU" dirty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1028854" y="4779394"/>
            <a:ext cx="313914" cy="939332"/>
            <a:chOff x="2812750" y="1949376"/>
            <a:chExt cx="313914" cy="939332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2813626" y="2195213"/>
              <a:ext cx="313038" cy="693495"/>
              <a:chOff x="1556951" y="1214029"/>
              <a:chExt cx="313038" cy="693495"/>
            </a:xfrm>
          </p:grpSpPr>
          <p:cxnSp>
            <p:nvCxnSpPr>
              <p:cNvPr id="25" name="Egyenes összekötő nyíllal 24"/>
              <p:cNvCxnSpPr/>
              <p:nvPr/>
            </p:nvCxnSpPr>
            <p:spPr>
              <a:xfrm>
                <a:off x="1556951" y="1907524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>
                <a:off x="1556951" y="1214029"/>
                <a:ext cx="0" cy="692237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Csoportba foglalás 21"/>
            <p:cNvGrpSpPr/>
            <p:nvPr/>
          </p:nvGrpSpPr>
          <p:grpSpPr>
            <a:xfrm>
              <a:off x="2812750" y="1949376"/>
              <a:ext cx="313914" cy="443863"/>
              <a:chOff x="1556075" y="1337524"/>
              <a:chExt cx="313914" cy="443863"/>
            </a:xfrm>
          </p:grpSpPr>
          <p:cxnSp>
            <p:nvCxnSpPr>
              <p:cNvPr id="23" name="Egyenes összekötő nyíllal 22"/>
              <p:cNvCxnSpPr/>
              <p:nvPr/>
            </p:nvCxnSpPr>
            <p:spPr>
              <a:xfrm>
                <a:off x="1556951" y="1620021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>
                <a:off x="1556075" y="1337524"/>
                <a:ext cx="877" cy="443863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Szövegdoboz 26"/>
          <p:cNvSpPr txBox="1"/>
          <p:nvPr/>
        </p:nvSpPr>
        <p:spPr>
          <a:xfrm>
            <a:off x="1310291" y="4877993"/>
            <a:ext cx="1072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Nor</a:t>
            </a:r>
            <a:r>
              <a:rPr lang="hu-HU" dirty="0" smtClean="0"/>
              <a:t> – párhuzamos adathozzáférés, közvetlenül futtatható benne program, viszonylag drága,kis kapacitású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310291" y="5497335"/>
            <a:ext cx="1028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NAND – soros adathozzáférés, nem futtatható benne közvetlenül program, olcsó, nagy kapacitású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296562" y="934003"/>
            <a:ext cx="292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 a </a:t>
            </a:r>
            <a:r>
              <a:rPr lang="hu-HU" dirty="0" err="1" smtClean="0"/>
              <a:t>flashmemória</a:t>
            </a:r>
            <a:r>
              <a:rPr lang="hu-HU" dirty="0" smtClean="0"/>
              <a:t>?</a:t>
            </a:r>
            <a:endParaRPr lang="hu-HU" dirty="0"/>
          </a:p>
        </p:txBody>
      </p:sp>
      <p:grpSp>
        <p:nvGrpSpPr>
          <p:cNvPr id="32" name="Csoportba foglalás 31"/>
          <p:cNvGrpSpPr/>
          <p:nvPr/>
        </p:nvGrpSpPr>
        <p:grpSpPr>
          <a:xfrm>
            <a:off x="1393747" y="1366580"/>
            <a:ext cx="313038" cy="319262"/>
            <a:chOff x="1556951" y="1462125"/>
            <a:chExt cx="313038" cy="319262"/>
          </a:xfrm>
        </p:grpSpPr>
        <p:cxnSp>
          <p:nvCxnSpPr>
            <p:cNvPr id="33" name="Egyenes összekötő nyíllal 32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478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err="1" smtClean="0"/>
              <a:t>Flash</a:t>
            </a:r>
            <a:r>
              <a:rPr lang="hu-HU" dirty="0" smtClean="0"/>
              <a:t> </a:t>
            </a:r>
            <a:r>
              <a:rPr lang="hu-HU" dirty="0" err="1" smtClean="0"/>
              <a:t>háttértárak-Pendrive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296562" y="1082587"/>
            <a:ext cx="11638764" cy="904606"/>
            <a:chOff x="296562" y="1082587"/>
            <a:chExt cx="11638764" cy="904606"/>
          </a:xfrm>
        </p:grpSpPr>
        <p:sp>
          <p:nvSpPr>
            <p:cNvPr id="6" name="Szövegdoboz 5"/>
            <p:cNvSpPr txBox="1"/>
            <p:nvPr/>
          </p:nvSpPr>
          <p:spPr>
            <a:xfrm>
              <a:off x="296562" y="1082587"/>
              <a:ext cx="625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dirty="0" smtClean="0"/>
                <a:t>Mi az a </a:t>
              </a:r>
              <a:r>
                <a:rPr lang="hu-HU" dirty="0" err="1" smtClean="0"/>
                <a:t>pendrive</a:t>
              </a:r>
              <a:r>
                <a:rPr lang="hu-HU" dirty="0" smtClean="0"/>
                <a:t>?</a:t>
              </a:r>
              <a:endParaRPr lang="hu-HU" dirty="0"/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1404551" y="1490314"/>
              <a:ext cx="313038" cy="319262"/>
              <a:chOff x="1556951" y="1462125"/>
              <a:chExt cx="313038" cy="319262"/>
            </a:xfrm>
          </p:grpSpPr>
          <p:cxnSp>
            <p:nvCxnSpPr>
              <p:cNvPr id="8" name="Egyenes összekötő nyíllal 7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gyenes összekötő 8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Szövegdoboz 9"/>
            <p:cNvSpPr txBox="1"/>
            <p:nvPr/>
          </p:nvSpPr>
          <p:spPr>
            <a:xfrm>
              <a:off x="1717589" y="1617861"/>
              <a:ext cx="1021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A </a:t>
              </a:r>
              <a:r>
                <a:rPr lang="hu-HU" dirty="0" err="1" smtClean="0"/>
                <a:t>pendrive</a:t>
              </a:r>
              <a:r>
                <a:rPr lang="hu-HU" dirty="0" smtClean="0"/>
                <a:t> (</a:t>
              </a:r>
              <a:r>
                <a:rPr lang="hu-HU" dirty="0" err="1" smtClean="0"/>
                <a:t>USB-flash-tároló</a:t>
              </a:r>
              <a:r>
                <a:rPr lang="hu-HU" dirty="0" smtClean="0"/>
                <a:t>,USB-kulcs) egy USB-csatlakozóval egybeépített </a:t>
              </a:r>
              <a:r>
                <a:rPr lang="hu-HU" dirty="0" err="1" smtClean="0"/>
                <a:t>flash</a:t>
              </a:r>
              <a:r>
                <a:rPr lang="hu-HU" dirty="0" smtClean="0"/>
                <a:t> memória</a:t>
              </a:r>
              <a:endParaRPr lang="hu-HU" dirty="0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1404551" y="1771181"/>
            <a:ext cx="313038" cy="567358"/>
            <a:chOff x="1556951" y="1214029"/>
            <a:chExt cx="313038" cy="567358"/>
          </a:xfrm>
        </p:grpSpPr>
        <p:cxnSp>
          <p:nvCxnSpPr>
            <p:cNvPr id="14" name="Egyenes összekötő nyíllal 13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1556951" y="1214029"/>
              <a:ext cx="1" cy="567358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övegdoboz 16"/>
          <p:cNvSpPr txBox="1"/>
          <p:nvPr/>
        </p:nvSpPr>
        <p:spPr>
          <a:xfrm>
            <a:off x="1717589" y="2132332"/>
            <a:ext cx="1021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Tárolási kapacitása 8 MB-tól 1 </a:t>
            </a:r>
            <a:r>
              <a:rPr lang="hu-HU" dirty="0" err="1" smtClean="0"/>
              <a:t>TB-ig</a:t>
            </a:r>
            <a:r>
              <a:rPr lang="hu-HU" dirty="0" smtClean="0"/>
              <a:t> terjed</a:t>
            </a:r>
            <a:endParaRPr lang="hu-HU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1404551" y="2376934"/>
            <a:ext cx="313038" cy="444682"/>
            <a:chOff x="1556951" y="1234573"/>
            <a:chExt cx="313038" cy="444682"/>
          </a:xfrm>
        </p:grpSpPr>
        <p:cxnSp>
          <p:nvCxnSpPr>
            <p:cNvPr id="20" name="Egyenes összekötő nyíllal 19"/>
            <p:cNvCxnSpPr/>
            <p:nvPr/>
          </p:nvCxnSpPr>
          <p:spPr>
            <a:xfrm>
              <a:off x="1556951" y="1679255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1556951" y="1234573"/>
              <a:ext cx="0" cy="44468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zövegdoboz 26"/>
          <p:cNvSpPr txBox="1"/>
          <p:nvPr/>
        </p:nvSpPr>
        <p:spPr>
          <a:xfrm>
            <a:off x="1717588" y="2647257"/>
            <a:ext cx="1021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modern OP rendszerekkel szabványos USB </a:t>
            </a:r>
            <a:r>
              <a:rPr lang="hu-HU" dirty="0" err="1" smtClean="0"/>
              <a:t>mass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szabványokat használják</a:t>
            </a:r>
            <a:endParaRPr lang="hu-HU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1404551" y="2821615"/>
            <a:ext cx="313038" cy="444682"/>
            <a:chOff x="1556951" y="1234573"/>
            <a:chExt cx="313038" cy="444682"/>
          </a:xfrm>
        </p:grpSpPr>
        <p:cxnSp>
          <p:nvCxnSpPr>
            <p:cNvPr id="29" name="Egyenes összekötő nyíllal 28"/>
            <p:cNvCxnSpPr/>
            <p:nvPr/>
          </p:nvCxnSpPr>
          <p:spPr>
            <a:xfrm>
              <a:off x="1556951" y="1679255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>
              <a:off x="1556951" y="1234573"/>
              <a:ext cx="0" cy="44468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zövegdoboz 30"/>
          <p:cNvSpPr txBox="1"/>
          <p:nvPr/>
        </p:nvSpPr>
        <p:spPr>
          <a:xfrm>
            <a:off x="1717588" y="3096097"/>
            <a:ext cx="1021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Önállóan nem képes adatcserére,csak személyi számítógépre csatlakoztatott állapotban</a:t>
            </a:r>
            <a:endParaRPr lang="hu-HU" dirty="0"/>
          </a:p>
        </p:txBody>
      </p:sp>
      <p:grpSp>
        <p:nvGrpSpPr>
          <p:cNvPr id="32" name="Csoportba foglalás 31"/>
          <p:cNvGrpSpPr/>
          <p:nvPr/>
        </p:nvGrpSpPr>
        <p:grpSpPr>
          <a:xfrm>
            <a:off x="1404551" y="3277324"/>
            <a:ext cx="313038" cy="444682"/>
            <a:chOff x="1556951" y="1234573"/>
            <a:chExt cx="313038" cy="444682"/>
          </a:xfrm>
        </p:grpSpPr>
        <p:cxnSp>
          <p:nvCxnSpPr>
            <p:cNvPr id="33" name="Egyenes összekötő nyíllal 32"/>
            <p:cNvCxnSpPr/>
            <p:nvPr/>
          </p:nvCxnSpPr>
          <p:spPr>
            <a:xfrm>
              <a:off x="1556951" y="1679255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>
              <a:off x="1556951" y="1234573"/>
              <a:ext cx="0" cy="44468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zövegdoboz 34"/>
          <p:cNvSpPr txBox="1"/>
          <p:nvPr/>
        </p:nvSpPr>
        <p:spPr>
          <a:xfrm>
            <a:off x="1717588" y="3555050"/>
            <a:ext cx="1021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Jellemző adatátviteli sebességük 60 MB/S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296562" y="4091338"/>
            <a:ext cx="6254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Története:kifejlesztésének elsőbbségét több cég is magának </a:t>
            </a:r>
            <a:r>
              <a:rPr lang="hu-HU" dirty="0" err="1" smtClean="0"/>
              <a:t>követeli.A</a:t>
            </a:r>
            <a:r>
              <a:rPr lang="hu-HU" dirty="0" smtClean="0"/>
              <a:t> </a:t>
            </a:r>
            <a:r>
              <a:rPr lang="hu-HU" dirty="0" err="1" smtClean="0"/>
              <a:t>Trek</a:t>
            </a:r>
            <a:r>
              <a:rPr lang="hu-HU" dirty="0" smtClean="0"/>
              <a:t> nevű cég kezdte </a:t>
            </a:r>
            <a:r>
              <a:rPr lang="hu-HU" dirty="0" err="1" smtClean="0"/>
              <a:t>forgalmazni.Az</a:t>
            </a:r>
            <a:r>
              <a:rPr lang="hu-HU" dirty="0" smtClean="0"/>
              <a:t> </a:t>
            </a:r>
            <a:r>
              <a:rPr lang="hu-HU" dirty="0" err="1" smtClean="0"/>
              <a:t>M-systems</a:t>
            </a:r>
            <a:r>
              <a:rPr lang="hu-HU" dirty="0" smtClean="0"/>
              <a:t> cég 1999. október 12-én jelentette be.</a:t>
            </a:r>
            <a:endParaRPr lang="hu-HU" dirty="0"/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8316" y="3555050"/>
            <a:ext cx="4452224" cy="3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6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1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pendrive</a:t>
            </a:r>
            <a:r>
              <a:rPr lang="hu-HU" dirty="0" smtClean="0"/>
              <a:t> belső részei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5326640"/>
              </p:ext>
            </p:extLst>
          </p:nvPr>
        </p:nvGraphicFramePr>
        <p:xfrm>
          <a:off x="1414847" y="1103111"/>
          <a:ext cx="9471163" cy="527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179"/>
                <a:gridCol w="2384929"/>
                <a:gridCol w="3157055"/>
              </a:tblGrid>
              <a:tr h="607648">
                <a:tc rowSpan="8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1.</a:t>
                      </a:r>
                      <a:endParaRPr lang="hu-HU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>
                          <a:solidFill>
                            <a:schemeClr val="tx1"/>
                          </a:solidFill>
                        </a:rPr>
                        <a:t>USB-csatlakozó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00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USB-vezérlőmodul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00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Ellenőrző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</a:rPr>
                        <a:t> pontok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00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solidFill>
                            <a:schemeClr val="tx1"/>
                          </a:solidFill>
                        </a:rPr>
                        <a:t>Flash-csip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00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Kvarc-oszcillátor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00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LED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00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Írásvédelmi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</a:rPr>
                        <a:t> kapcsoló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217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Egy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</a:rPr>
                        <a:t> második </a:t>
                      </a:r>
                      <a:r>
                        <a:rPr lang="hu-HU" baseline="0" dirty="0" err="1" smtClean="0">
                          <a:solidFill>
                            <a:schemeClr val="tx1"/>
                          </a:solidFill>
                        </a:rPr>
                        <a:t>memóriacsipp</a:t>
                      </a:r>
                      <a:r>
                        <a:rPr lang="hu-HU" baseline="0" dirty="0" smtClean="0">
                          <a:solidFill>
                            <a:schemeClr val="tx1"/>
                          </a:solidFill>
                        </a:rPr>
                        <a:t> helye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512" y="1913237"/>
            <a:ext cx="3810000" cy="3657600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>
            <a:off x="7182963" y="1410729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7182963" y="2040924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7182963" y="2691712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7182963" y="3350739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7182963" y="4018005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7182963" y="4668794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182963" y="5327821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7182963" y="6028038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3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A </a:t>
            </a:r>
            <a:r>
              <a:rPr lang="hu-HU" dirty="0" err="1" smtClean="0"/>
              <a:t>pendrive</a:t>
            </a:r>
            <a:r>
              <a:rPr lang="hu-HU" dirty="0" smtClean="0"/>
              <a:t> felépítése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96562" y="977656"/>
            <a:ext cx="782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Egy kis méretű nyomtatott áramkört tartalmaz,ráerősített fémcsatlakozóval,általában műanyagtokba téve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96561" y="1704645"/>
            <a:ext cx="78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tokozása a felhasználói igényektől függően változatos</a:t>
            </a:r>
            <a:endParaRPr lang="hu-HU" dirty="0"/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2813626" y="2073977"/>
            <a:ext cx="313038" cy="688594"/>
            <a:chOff x="2813626" y="2073977"/>
            <a:chExt cx="313038" cy="688594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2813626" y="2195213"/>
              <a:ext cx="313038" cy="567358"/>
              <a:chOff x="1556951" y="1214029"/>
              <a:chExt cx="313038" cy="567358"/>
            </a:xfrm>
          </p:grpSpPr>
          <p:cxnSp>
            <p:nvCxnSpPr>
              <p:cNvPr id="9" name="Egyenes összekötő nyíllal 8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9"/>
              <p:cNvCxnSpPr/>
              <p:nvPr/>
            </p:nvCxnSpPr>
            <p:spPr>
              <a:xfrm>
                <a:off x="1556951" y="1214029"/>
                <a:ext cx="1" cy="567358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Csoportba foglalás 10"/>
            <p:cNvGrpSpPr/>
            <p:nvPr/>
          </p:nvGrpSpPr>
          <p:grpSpPr>
            <a:xfrm>
              <a:off x="2813626" y="2073977"/>
              <a:ext cx="313038" cy="319262"/>
              <a:chOff x="1556951" y="1462125"/>
              <a:chExt cx="313038" cy="319262"/>
            </a:xfrm>
          </p:grpSpPr>
          <p:cxnSp>
            <p:nvCxnSpPr>
              <p:cNvPr id="12" name="Egyenes összekötő nyíllal 11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Szövegdoboz 13"/>
          <p:cNvSpPr txBox="1"/>
          <p:nvPr/>
        </p:nvSpPr>
        <p:spPr>
          <a:xfrm>
            <a:off x="3312826" y="2233608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Por- és cseppálló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311950" y="2602940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Ütésálló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96560" y="3039627"/>
            <a:ext cx="78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számítógéphez USB csatlakozón keresztül csatlakozik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96559" y="3502166"/>
            <a:ext cx="782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Önálló áramforrásuk csak akkor van, ha egyéb szolgáltatással is rendelkeznek</a:t>
            </a:r>
            <a:endParaRPr lang="hu-HU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773617" y="4241704"/>
            <a:ext cx="313038" cy="406600"/>
            <a:chOff x="717502" y="1348601"/>
            <a:chExt cx="313038" cy="406600"/>
          </a:xfrm>
        </p:grpSpPr>
        <p:cxnSp>
          <p:nvCxnSpPr>
            <p:cNvPr id="19" name="Egyenes összekötő nyíllal 18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717502" y="1348601"/>
              <a:ext cx="1" cy="406600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zövegdoboz 21"/>
          <p:cNvSpPr txBox="1"/>
          <p:nvPr/>
        </p:nvSpPr>
        <p:spPr>
          <a:xfrm>
            <a:off x="2374453" y="4427717"/>
            <a:ext cx="78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Adatmennyiség-kijelzés,MP3-zenelejátszás, </a:t>
            </a:r>
            <a:endParaRPr lang="hu-HU" dirty="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8309954" y="1127982"/>
            <a:ext cx="3720428" cy="691660"/>
            <a:chOff x="6977590" y="3603716"/>
            <a:chExt cx="3720428" cy="691660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6977590" y="3603716"/>
              <a:ext cx="3720428" cy="395173"/>
              <a:chOff x="4860032" y="2708920"/>
              <a:chExt cx="3720428" cy="395173"/>
            </a:xfrm>
          </p:grpSpPr>
          <p:grpSp>
            <p:nvGrpSpPr>
              <p:cNvPr id="26" name="Csoportba foglalás 25"/>
              <p:cNvGrpSpPr/>
              <p:nvPr/>
            </p:nvGrpSpPr>
            <p:grpSpPr>
              <a:xfrm>
                <a:off x="4860032" y="2708920"/>
                <a:ext cx="3312368" cy="15637"/>
                <a:chOff x="5436096" y="1556792"/>
                <a:chExt cx="3312368" cy="15637"/>
              </a:xfrm>
            </p:grpSpPr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5436096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5726507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Egyenes összekötő 29"/>
                <p:cNvCxnSpPr/>
                <p:nvPr/>
              </p:nvCxnSpPr>
              <p:spPr>
                <a:xfrm>
                  <a:off x="6012160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Egyenes összekötő 30"/>
                <p:cNvCxnSpPr/>
                <p:nvPr/>
              </p:nvCxnSpPr>
              <p:spPr>
                <a:xfrm>
                  <a:off x="6300192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gyenes összekötő 31"/>
                <p:cNvCxnSpPr/>
                <p:nvPr/>
              </p:nvCxnSpPr>
              <p:spPr>
                <a:xfrm>
                  <a:off x="6588224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32"/>
                <p:cNvCxnSpPr/>
                <p:nvPr/>
              </p:nvCxnSpPr>
              <p:spPr>
                <a:xfrm>
                  <a:off x="6876256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gyenes összekötő 33"/>
                <p:cNvCxnSpPr/>
                <p:nvPr/>
              </p:nvCxnSpPr>
              <p:spPr>
                <a:xfrm>
                  <a:off x="7164288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gyenes összekötő 34"/>
                <p:cNvCxnSpPr/>
                <p:nvPr/>
              </p:nvCxnSpPr>
              <p:spPr>
                <a:xfrm>
                  <a:off x="7452320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gyenes összekötő 35"/>
                <p:cNvCxnSpPr/>
                <p:nvPr/>
              </p:nvCxnSpPr>
              <p:spPr>
                <a:xfrm>
                  <a:off x="7740352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gyenes összekötő 36"/>
                <p:cNvCxnSpPr/>
                <p:nvPr/>
              </p:nvCxnSpPr>
              <p:spPr>
                <a:xfrm>
                  <a:off x="8100392" y="1572429"/>
                  <a:ext cx="648072" cy="0"/>
                </a:xfrm>
                <a:prstGeom prst="line">
                  <a:avLst/>
                </a:prstGeom>
                <a:ln w="38100">
                  <a:solidFill>
                    <a:srgbClr val="37D18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Szövegdoboz 26"/>
              <p:cNvSpPr txBox="1"/>
              <p:nvPr/>
            </p:nvSpPr>
            <p:spPr>
              <a:xfrm>
                <a:off x="6834266" y="2780928"/>
                <a:ext cx="174619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500" dirty="0" smtClean="0">
                    <a:solidFill>
                      <a:srgbClr val="37D18B"/>
                    </a:solidFill>
                    <a:latin typeface="Arial Black" panose="020B0A04020102020204" pitchFamily="34" charset="0"/>
                  </a:rPr>
                  <a:t>USB port</a:t>
                </a:r>
                <a:endParaRPr lang="hu-HU" sz="1500" dirty="0">
                  <a:solidFill>
                    <a:srgbClr val="37D18B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5" name="Szövegdoboz 24"/>
            <p:cNvSpPr txBox="1"/>
            <p:nvPr/>
          </p:nvSpPr>
          <p:spPr>
            <a:xfrm>
              <a:off x="7182798" y="3926044"/>
              <a:ext cx="320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hu-HU" dirty="0"/>
            </a:p>
          </p:txBody>
        </p:sp>
      </p:grpSp>
      <p:pic>
        <p:nvPicPr>
          <p:cNvPr id="38" name="Kép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1301" y="1523155"/>
            <a:ext cx="2111021" cy="2111021"/>
          </a:xfrm>
          <a:prstGeom prst="rect">
            <a:avLst/>
          </a:prstGeom>
        </p:spPr>
      </p:pic>
      <p:grpSp>
        <p:nvGrpSpPr>
          <p:cNvPr id="39" name="Csoportba foglalás 38"/>
          <p:cNvGrpSpPr/>
          <p:nvPr/>
        </p:nvGrpSpPr>
        <p:grpSpPr>
          <a:xfrm>
            <a:off x="8285944" y="3961274"/>
            <a:ext cx="3696418" cy="691660"/>
            <a:chOff x="6977590" y="3603716"/>
            <a:chExt cx="3696418" cy="691660"/>
          </a:xfrm>
        </p:grpSpPr>
        <p:grpSp>
          <p:nvGrpSpPr>
            <p:cNvPr id="40" name="Csoportba foglalás 39"/>
            <p:cNvGrpSpPr/>
            <p:nvPr/>
          </p:nvGrpSpPr>
          <p:grpSpPr>
            <a:xfrm>
              <a:off x="6977590" y="3603716"/>
              <a:ext cx="3696418" cy="373690"/>
              <a:chOff x="4860032" y="2708920"/>
              <a:chExt cx="3696418" cy="373690"/>
            </a:xfrm>
          </p:grpSpPr>
          <p:grpSp>
            <p:nvGrpSpPr>
              <p:cNvPr id="42" name="Csoportba foglalás 41"/>
              <p:cNvGrpSpPr/>
              <p:nvPr/>
            </p:nvGrpSpPr>
            <p:grpSpPr>
              <a:xfrm>
                <a:off x="4860032" y="2708920"/>
                <a:ext cx="3312368" cy="15637"/>
                <a:chOff x="5436096" y="1556792"/>
                <a:chExt cx="3312368" cy="15637"/>
              </a:xfrm>
            </p:grpSpPr>
            <p:cxnSp>
              <p:nvCxnSpPr>
                <p:cNvPr id="44" name="Egyenes összekötő 43"/>
                <p:cNvCxnSpPr/>
                <p:nvPr/>
              </p:nvCxnSpPr>
              <p:spPr>
                <a:xfrm>
                  <a:off x="5436096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>
                  <a:off x="5726507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>
                  <a:off x="6012160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gyenes összekötő 46"/>
                <p:cNvCxnSpPr/>
                <p:nvPr/>
              </p:nvCxnSpPr>
              <p:spPr>
                <a:xfrm>
                  <a:off x="6300192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gyenes összekötő 47"/>
                <p:cNvCxnSpPr/>
                <p:nvPr/>
              </p:nvCxnSpPr>
              <p:spPr>
                <a:xfrm>
                  <a:off x="6588224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gyenes összekötő 48"/>
                <p:cNvCxnSpPr/>
                <p:nvPr/>
              </p:nvCxnSpPr>
              <p:spPr>
                <a:xfrm>
                  <a:off x="6876256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gyenes összekötő 49"/>
                <p:cNvCxnSpPr/>
                <p:nvPr/>
              </p:nvCxnSpPr>
              <p:spPr>
                <a:xfrm>
                  <a:off x="7164288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gyenes összekötő 50"/>
                <p:cNvCxnSpPr/>
                <p:nvPr/>
              </p:nvCxnSpPr>
              <p:spPr>
                <a:xfrm>
                  <a:off x="7452320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Egyenes összekötő 51"/>
                <p:cNvCxnSpPr/>
                <p:nvPr/>
              </p:nvCxnSpPr>
              <p:spPr>
                <a:xfrm>
                  <a:off x="7740352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gyenes összekötő 52"/>
                <p:cNvCxnSpPr/>
                <p:nvPr/>
              </p:nvCxnSpPr>
              <p:spPr>
                <a:xfrm>
                  <a:off x="8100392" y="1572429"/>
                  <a:ext cx="648072" cy="0"/>
                </a:xfrm>
                <a:prstGeom prst="line">
                  <a:avLst/>
                </a:prstGeom>
                <a:ln w="38100">
                  <a:solidFill>
                    <a:srgbClr val="37D18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Szövegdoboz 42"/>
              <p:cNvSpPr txBox="1"/>
              <p:nvPr/>
            </p:nvSpPr>
            <p:spPr>
              <a:xfrm>
                <a:off x="6228184" y="2759445"/>
                <a:ext cx="23282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500" dirty="0" smtClean="0">
                    <a:solidFill>
                      <a:srgbClr val="37D18B"/>
                    </a:solidFill>
                    <a:latin typeface="Arial Black" panose="020B0A04020102020204" pitchFamily="34" charset="0"/>
                  </a:rPr>
                  <a:t>USB csatlakozó</a:t>
                </a:r>
                <a:endParaRPr lang="hu-HU" sz="1500" dirty="0">
                  <a:solidFill>
                    <a:srgbClr val="37D18B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1" name="Szövegdoboz 40"/>
            <p:cNvSpPr txBox="1"/>
            <p:nvPr/>
          </p:nvSpPr>
          <p:spPr>
            <a:xfrm>
              <a:off x="7182798" y="3926044"/>
              <a:ext cx="320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hu-HU" dirty="0"/>
            </a:p>
          </p:txBody>
        </p:sp>
      </p:grpSp>
      <p:pic>
        <p:nvPicPr>
          <p:cNvPr id="54" name="Kép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341" y="4398015"/>
            <a:ext cx="3128610" cy="20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9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A </a:t>
            </a:r>
            <a:r>
              <a:rPr lang="hu-HU" dirty="0" err="1" smtClean="0"/>
              <a:t>pendrive-ok</a:t>
            </a:r>
            <a:r>
              <a:rPr lang="hu-HU" dirty="0" smtClean="0"/>
              <a:t> Fájlrendszerei és használatuk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296562" y="979224"/>
            <a:ext cx="81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Általánosan FAT vagy FAT32 fájlrendszerrel vannak előformázva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6562" y="1363861"/>
            <a:ext cx="81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NTFS vagy más fájlrendszerrel is formázhatók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6562" y="1748498"/>
            <a:ext cx="811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merevlemezhez hasonlóan futtathatók rajta hibajavító, adat-helyreállító programok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6562" y="2394585"/>
            <a:ext cx="811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Töredezettség-mentesítés nem szükséges mivel a </a:t>
            </a:r>
            <a:r>
              <a:rPr lang="hu-HU" dirty="0" err="1" smtClean="0"/>
              <a:t>flash</a:t>
            </a:r>
            <a:r>
              <a:rPr lang="hu-HU" dirty="0" smtClean="0"/>
              <a:t> memória „random elérésű” tárolással dolgozik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71200" y="3834169"/>
            <a:ext cx="81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Gyorsan elterjedt blokkonkénti írástulajdonsága miatt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71200" y="4203501"/>
            <a:ext cx="811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Sokszor optikai lemezek helyett használják őket, mivel</a:t>
            </a:r>
            <a:br>
              <a:rPr lang="hu-HU" dirty="0" smtClean="0"/>
            </a:br>
            <a:r>
              <a:rPr lang="hu-HU" dirty="0" smtClean="0"/>
              <a:t>kapacitásuk nagyobb és könnyebben használhatók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371200" y="4865137"/>
            <a:ext cx="811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Gyakran használják operációs rendszerek telepítésére,</a:t>
            </a:r>
            <a:br>
              <a:rPr lang="hu-HU" dirty="0" smtClean="0"/>
            </a:br>
            <a:r>
              <a:rPr lang="hu-HU" dirty="0" smtClean="0"/>
              <a:t>helyreállító rendszerek futtatására</a:t>
            </a:r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0" y="3455377"/>
            <a:ext cx="12437926" cy="0"/>
          </a:xfrm>
          <a:prstGeom prst="line">
            <a:avLst/>
          </a:prstGeom>
          <a:ln w="19050">
            <a:solidFill>
              <a:srgbClr val="37D18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730" y="3813637"/>
            <a:ext cx="3470236" cy="25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0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MEMÓRIAKÁRTYA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96562" y="903758"/>
            <a:ext cx="32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Mik a memóriakártyák?</a:t>
            </a: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2185457" y="1267354"/>
            <a:ext cx="313038" cy="319262"/>
            <a:chOff x="1556951" y="1462125"/>
            <a:chExt cx="313038" cy="319262"/>
          </a:xfrm>
        </p:grpSpPr>
        <p:cxnSp>
          <p:nvCxnSpPr>
            <p:cNvPr id="8" name="Egyenes összekötő nyíllal 7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zövegdoboz 9"/>
          <p:cNvSpPr txBox="1"/>
          <p:nvPr/>
        </p:nvSpPr>
        <p:spPr>
          <a:xfrm>
            <a:off x="2498495" y="1424137"/>
            <a:ext cx="932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memóriakártya olyan hordozható digitális tárolóeszköz, amelynek alakja kártyaszerű.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098102" y="2045534"/>
            <a:ext cx="313038" cy="319262"/>
            <a:chOff x="1556951" y="1462125"/>
            <a:chExt cx="313038" cy="319262"/>
          </a:xfrm>
        </p:grpSpPr>
        <p:cxnSp>
          <p:nvCxnSpPr>
            <p:cNvPr id="12" name="Egyenes összekötő nyíllal 11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zövegdoboz 13"/>
          <p:cNvSpPr txBox="1"/>
          <p:nvPr/>
        </p:nvSpPr>
        <p:spPr>
          <a:xfrm>
            <a:off x="3411140" y="2192461"/>
            <a:ext cx="677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Főbb tulajdonságai: hordozhatóság, energia nélküli adatmegmaradás, kis méret, többszöri írhatóság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3098102" y="2241709"/>
            <a:ext cx="313038" cy="910033"/>
            <a:chOff x="1556951" y="871354"/>
            <a:chExt cx="313038" cy="910033"/>
          </a:xfrm>
        </p:grpSpPr>
        <p:cxnSp>
          <p:nvCxnSpPr>
            <p:cNvPr id="16" name="Egyenes összekötő nyíllal 15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1556951" y="871354"/>
              <a:ext cx="1" cy="910033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zövegdoboz 18"/>
          <p:cNvSpPr txBox="1"/>
          <p:nvPr/>
        </p:nvSpPr>
        <p:spPr>
          <a:xfrm>
            <a:off x="3411140" y="2969900"/>
            <a:ext cx="677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Leggyakoribb felhasználása:fényképezőgépek, táblagépek,telefonok,kamerák </a:t>
            </a:r>
            <a:endParaRPr lang="hu-HU" dirty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3098102" y="3099695"/>
            <a:ext cx="313038" cy="910033"/>
            <a:chOff x="1556951" y="871354"/>
            <a:chExt cx="313038" cy="910033"/>
          </a:xfrm>
        </p:grpSpPr>
        <p:cxnSp>
          <p:nvCxnSpPr>
            <p:cNvPr id="21" name="Egyenes összekötő nyíllal 20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1556951" y="871354"/>
              <a:ext cx="1" cy="910033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zövegdoboz 22"/>
          <p:cNvSpPr txBox="1"/>
          <p:nvPr/>
        </p:nvSpPr>
        <p:spPr>
          <a:xfrm>
            <a:off x="3411140" y="3802261"/>
            <a:ext cx="677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 fontos jellemzője van: típus, tárolókapacitás és írási/olvasási sebesség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496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stick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18789" y="1082587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Memóriakártya-formátum, amelyet a Sony vezetett be 1998-ban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8789" y="1446082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Tipikusan hordozható eszközök adathordozójaként alkalmazzák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8789" y="1811458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Előfordulása: digitális fényképezőgépek,</a:t>
            </a:r>
            <a:r>
              <a:rPr lang="hu-HU" dirty="0" err="1" smtClean="0"/>
              <a:t>PDA-k</a:t>
            </a:r>
            <a:r>
              <a:rPr lang="hu-HU" dirty="0" smtClean="0"/>
              <a:t>, PSP, mobiltelefonok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18789" y="2174953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Stick</a:t>
            </a:r>
            <a:r>
              <a:rPr lang="hu-HU" dirty="0" smtClean="0"/>
              <a:t> Micro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963543" y="2580987"/>
            <a:ext cx="313038" cy="406600"/>
            <a:chOff x="717502" y="1348601"/>
            <a:chExt cx="313038" cy="406600"/>
          </a:xfrm>
        </p:grpSpPr>
        <p:cxnSp>
          <p:nvCxnSpPr>
            <p:cNvPr id="12" name="Egyenes összekötő nyíllal 11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717502" y="1348601"/>
              <a:ext cx="1" cy="406600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zövegdoboz 13"/>
          <p:cNvSpPr txBox="1"/>
          <p:nvPr/>
        </p:nvSpPr>
        <p:spPr>
          <a:xfrm>
            <a:off x="2414979" y="2802921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Sony és a </a:t>
            </a:r>
            <a:r>
              <a:rPr lang="hu-HU" dirty="0" err="1" smtClean="0"/>
              <a:t>SanDisk</a:t>
            </a:r>
            <a:r>
              <a:rPr lang="hu-HU" dirty="0" smtClean="0"/>
              <a:t> jelentette meg 2006-ban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963542" y="2987587"/>
            <a:ext cx="313038" cy="406600"/>
            <a:chOff x="717502" y="1348601"/>
            <a:chExt cx="313038" cy="406600"/>
          </a:xfrm>
        </p:grpSpPr>
        <p:cxnSp>
          <p:nvCxnSpPr>
            <p:cNvPr id="16" name="Egyenes összekötő nyíllal 15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717502" y="1348601"/>
              <a:ext cx="1" cy="406600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zövegdoboz 17"/>
          <p:cNvSpPr txBox="1"/>
          <p:nvPr/>
        </p:nvSpPr>
        <p:spPr>
          <a:xfrm>
            <a:off x="2414979" y="3190887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Mérete kb. negyede az elődeinek</a:t>
            </a:r>
            <a:endParaRPr lang="hu-HU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1963541" y="3356919"/>
            <a:ext cx="313038" cy="406600"/>
            <a:chOff x="717502" y="1348601"/>
            <a:chExt cx="313038" cy="406600"/>
          </a:xfrm>
        </p:grpSpPr>
        <p:cxnSp>
          <p:nvCxnSpPr>
            <p:cNvPr id="20" name="Egyenes összekötő nyíllal 19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717502" y="1348601"/>
              <a:ext cx="1" cy="406600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zövegdoboz 21"/>
          <p:cNvSpPr txBox="1"/>
          <p:nvPr/>
        </p:nvSpPr>
        <p:spPr>
          <a:xfrm>
            <a:off x="2414979" y="3560219"/>
            <a:ext cx="79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128 MB-tól 32GB-ig terjedhet a tárolási kapacitása</a:t>
            </a:r>
            <a:endParaRPr lang="hu-HU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545" y="1002825"/>
            <a:ext cx="3661617" cy="4745455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 rot="10800000">
            <a:off x="4773087" y="5026640"/>
            <a:ext cx="3408620" cy="691660"/>
            <a:chOff x="6977590" y="3603716"/>
            <a:chExt cx="3408620" cy="691660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6977590" y="3603716"/>
              <a:ext cx="3312368" cy="15637"/>
              <a:chOff x="5436096" y="1556792"/>
              <a:chExt cx="3312368" cy="15637"/>
            </a:xfrm>
          </p:grpSpPr>
          <p:cxnSp>
            <p:nvCxnSpPr>
              <p:cNvPr id="29" name="Egyenes összekötő 28"/>
              <p:cNvCxnSpPr/>
              <p:nvPr/>
            </p:nvCxnSpPr>
            <p:spPr>
              <a:xfrm>
                <a:off x="5436096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>
              <a:xfrm>
                <a:off x="5726507" y="1556792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>
              <a:xfrm>
                <a:off x="6012160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>
              <a:xfrm>
                <a:off x="6300192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>
              <a:xfrm>
                <a:off x="6588224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>
              <a:xfrm>
                <a:off x="6876256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>
              <a:xfrm>
                <a:off x="7164288" y="1556792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>
              <a:xfrm>
                <a:off x="7452320" y="1556792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>
              <a:xfrm>
                <a:off x="7740352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>
              <a:xfrm>
                <a:off x="8100392" y="1572429"/>
                <a:ext cx="648072" cy="0"/>
              </a:xfrm>
              <a:prstGeom prst="line">
                <a:avLst/>
              </a:prstGeom>
              <a:ln w="38100">
                <a:solidFill>
                  <a:srgbClr val="37D18B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Szövegdoboz 25"/>
            <p:cNvSpPr txBox="1"/>
            <p:nvPr/>
          </p:nvSpPr>
          <p:spPr>
            <a:xfrm>
              <a:off x="7182798" y="3926044"/>
              <a:ext cx="320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hu-HU" dirty="0"/>
            </a:p>
          </p:txBody>
        </p:sp>
      </p:grpSp>
      <p:sp>
        <p:nvSpPr>
          <p:cNvPr id="39" name="Szövegdoboz 38"/>
          <p:cNvSpPr txBox="1"/>
          <p:nvPr/>
        </p:nvSpPr>
        <p:spPr>
          <a:xfrm>
            <a:off x="4812438" y="5004835"/>
            <a:ext cx="276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37D18B"/>
                </a:solidFill>
                <a:latin typeface="Arial Black" panose="020B0A04020102020204" pitchFamily="34" charset="0"/>
              </a:rPr>
              <a:t>Memory</a:t>
            </a:r>
            <a:r>
              <a:rPr lang="hu-HU" dirty="0" smtClean="0">
                <a:solidFill>
                  <a:srgbClr val="37D18B"/>
                </a:solidFill>
                <a:latin typeface="Arial Black" panose="020B0A04020102020204" pitchFamily="34" charset="0"/>
              </a:rPr>
              <a:t> </a:t>
            </a:r>
            <a:r>
              <a:rPr lang="hu-HU" dirty="0" err="1" smtClean="0">
                <a:solidFill>
                  <a:srgbClr val="37D18B"/>
                </a:solidFill>
                <a:latin typeface="Arial Black" panose="020B0A04020102020204" pitchFamily="34" charset="0"/>
              </a:rPr>
              <a:t>Stick</a:t>
            </a:r>
            <a:r>
              <a:rPr lang="hu-HU" dirty="0" smtClean="0">
                <a:solidFill>
                  <a:srgbClr val="37D18B"/>
                </a:solidFill>
                <a:latin typeface="Arial Black" panose="020B0A04020102020204" pitchFamily="34" charset="0"/>
              </a:rPr>
              <a:t> Pro,</a:t>
            </a:r>
            <a:r>
              <a:rPr lang="hu-HU" dirty="0" err="1" smtClean="0">
                <a:solidFill>
                  <a:srgbClr val="37D18B"/>
                </a:solidFill>
                <a:latin typeface="Arial Black" panose="020B0A04020102020204" pitchFamily="34" charset="0"/>
              </a:rPr>
              <a:t>Duo</a:t>
            </a:r>
            <a:r>
              <a:rPr lang="hu-HU" dirty="0" smtClean="0">
                <a:solidFill>
                  <a:srgbClr val="37D18B"/>
                </a:solidFill>
                <a:latin typeface="Arial Black" panose="020B0A04020102020204" pitchFamily="34" charset="0"/>
              </a:rPr>
              <a:t>,Micro</a:t>
            </a:r>
            <a:endParaRPr lang="hu-HU" dirty="0">
              <a:solidFill>
                <a:srgbClr val="37D18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0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8" grpId="0"/>
      <p:bldP spid="22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err="1" smtClean="0"/>
              <a:t>Secure</a:t>
            </a:r>
            <a:r>
              <a:rPr lang="hu-HU" dirty="0" smtClean="0"/>
              <a:t> </a:t>
            </a:r>
            <a:r>
              <a:rPr lang="hu-HU" dirty="0" err="1" smtClean="0"/>
              <a:t>digital</a:t>
            </a:r>
            <a:r>
              <a:rPr lang="hu-HU" dirty="0" smtClean="0"/>
              <a:t>(</a:t>
            </a:r>
            <a:r>
              <a:rPr lang="hu-HU" dirty="0" err="1" smtClean="0"/>
              <a:t>sd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84575" y="1082587"/>
            <a:ext cx="533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Utóbbi időben </a:t>
            </a:r>
            <a:r>
              <a:rPr lang="hu-HU" dirty="0" err="1" smtClean="0"/>
              <a:t>elterjetd</a:t>
            </a:r>
            <a:r>
              <a:rPr lang="hu-HU" dirty="0" smtClean="0"/>
              <a:t> memóriakártya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96562" y="1446082"/>
            <a:ext cx="728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Főként mobiltelefonokban alkalmazott, MMC kártyáknál sokkal nagyobb sebességű adatátvitelt biztosít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6562" y="2092413"/>
            <a:ext cx="728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Főként mobiltelefonokban alkalmazott, MMC kártyáknál sokkal nagyobb sebességű adatátvitelt biztosít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1962" y="2752813"/>
            <a:ext cx="728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Megjelentek a </a:t>
            </a:r>
            <a:r>
              <a:rPr lang="hu-HU" dirty="0" err="1" smtClean="0"/>
              <a:t>MicroSD</a:t>
            </a:r>
            <a:r>
              <a:rPr lang="hu-HU" dirty="0" smtClean="0"/>
              <a:t> kártyák</a:t>
            </a:r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878548" y="3190007"/>
            <a:ext cx="313038" cy="406600"/>
            <a:chOff x="717502" y="1348601"/>
            <a:chExt cx="313038" cy="406600"/>
          </a:xfrm>
        </p:grpSpPr>
        <p:cxnSp>
          <p:nvCxnSpPr>
            <p:cNvPr id="11" name="Egyenes összekötő nyíllal 10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717502" y="1348601"/>
              <a:ext cx="1" cy="406600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zövegdoboz 12"/>
          <p:cNvSpPr txBox="1"/>
          <p:nvPr/>
        </p:nvSpPr>
        <p:spPr>
          <a:xfrm>
            <a:off x="2191586" y="3413213"/>
            <a:ext cx="728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Ezeket fényképezőgépek,videokamerák,telefonok is</a:t>
            </a:r>
            <a:br>
              <a:rPr lang="hu-HU" dirty="0" smtClean="0"/>
            </a:br>
            <a:r>
              <a:rPr lang="hu-HU" dirty="0" smtClean="0"/>
              <a:t>képesek közvetlenül írni olvasni</a:t>
            </a:r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878548" y="3596607"/>
            <a:ext cx="313038" cy="757832"/>
            <a:chOff x="717502" y="997369"/>
            <a:chExt cx="313038" cy="757832"/>
          </a:xfrm>
        </p:grpSpPr>
        <p:cxnSp>
          <p:nvCxnSpPr>
            <p:cNvPr id="15" name="Egyenes összekötő nyíllal 14"/>
            <p:cNvCxnSpPr/>
            <p:nvPr/>
          </p:nvCxnSpPr>
          <p:spPr>
            <a:xfrm>
              <a:off x="717502" y="175520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717502" y="997369"/>
              <a:ext cx="1" cy="75783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zövegdoboz 17"/>
          <p:cNvSpPr txBox="1"/>
          <p:nvPr/>
        </p:nvSpPr>
        <p:spPr>
          <a:xfrm>
            <a:off x="2191586" y="4142978"/>
            <a:ext cx="728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Külső kártyaolvasókban azonban csak</a:t>
            </a:r>
            <a:br>
              <a:rPr lang="hu-HU" dirty="0" smtClean="0"/>
            </a:br>
            <a:r>
              <a:rPr lang="hu-HU" dirty="0" smtClean="0"/>
              <a:t>adapterrel használhatók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1872" y="5091191"/>
            <a:ext cx="3381375" cy="1352550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 rot="10800000">
            <a:off x="4997939" y="5720466"/>
            <a:ext cx="3408620" cy="691660"/>
            <a:chOff x="6977590" y="3603716"/>
            <a:chExt cx="3408620" cy="691660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6977590" y="3603716"/>
              <a:ext cx="3312368" cy="15637"/>
              <a:chOff x="5436096" y="1556792"/>
              <a:chExt cx="3312368" cy="15637"/>
            </a:xfrm>
          </p:grpSpPr>
          <p:cxnSp>
            <p:nvCxnSpPr>
              <p:cNvPr id="23" name="Egyenes összekötő 22"/>
              <p:cNvCxnSpPr/>
              <p:nvPr/>
            </p:nvCxnSpPr>
            <p:spPr>
              <a:xfrm>
                <a:off x="5436096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>
                <a:off x="5726507" y="1556792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>
                <a:off x="6012160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>
                <a:off x="6300192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>
              <a:xfrm>
                <a:off x="6588224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>
              <a:xfrm>
                <a:off x="6876256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>
              <a:xfrm>
                <a:off x="7164288" y="1556792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>
              <a:xfrm>
                <a:off x="7452320" y="1556792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>
              <a:xfrm>
                <a:off x="7740352" y="1556993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>
              <a:xfrm>
                <a:off x="8100392" y="1572429"/>
                <a:ext cx="648072" cy="0"/>
              </a:xfrm>
              <a:prstGeom prst="line">
                <a:avLst/>
              </a:prstGeom>
              <a:ln w="38100">
                <a:solidFill>
                  <a:srgbClr val="37D18B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Szövegdoboz 21"/>
            <p:cNvSpPr txBox="1"/>
            <p:nvPr/>
          </p:nvSpPr>
          <p:spPr>
            <a:xfrm>
              <a:off x="7182798" y="3926044"/>
              <a:ext cx="320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hu-HU" dirty="0"/>
            </a:p>
          </p:txBody>
        </p:sp>
      </p:grpSp>
      <p:sp>
        <p:nvSpPr>
          <p:cNvPr id="33" name="Szövegdoboz 32"/>
          <p:cNvSpPr txBox="1"/>
          <p:nvPr/>
        </p:nvSpPr>
        <p:spPr>
          <a:xfrm>
            <a:off x="5007190" y="6020838"/>
            <a:ext cx="276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37D18B"/>
                </a:solidFill>
                <a:latin typeface="Arial Black" panose="020B0A04020102020204" pitchFamily="34" charset="0"/>
              </a:rPr>
              <a:t>MicroSD</a:t>
            </a:r>
            <a:endParaRPr lang="hu-HU" dirty="0">
              <a:solidFill>
                <a:srgbClr val="37D18B"/>
              </a:solidFill>
              <a:latin typeface="Arial Black" panose="020B0A04020102020204" pitchFamily="34" charset="0"/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1872" y="416198"/>
            <a:ext cx="3320180" cy="33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9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figyelmüket!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978702" y="3702570"/>
            <a:ext cx="8229600" cy="1"/>
          </a:xfrm>
          <a:prstGeom prst="line">
            <a:avLst/>
          </a:prstGeom>
          <a:ln w="381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88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Háttértárak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789" y="953529"/>
            <a:ext cx="3741319" cy="578709"/>
          </a:xfrm>
        </p:spPr>
        <p:txBody>
          <a:bodyPr/>
          <a:lstStyle/>
          <a:p>
            <a:r>
              <a:rPr lang="hu-HU" dirty="0" smtClean="0"/>
              <a:t>Mik azok a háttértárolók?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022389" y="1578055"/>
            <a:ext cx="925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háttértároló olyan számítógépes hardverelem, amely nagy mennyiségű adatot tud tárolni és azokat a számítógép kikapcsolása után is megőriz</a:t>
            </a:r>
            <a:endParaRPr lang="hu-HU" dirty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1709351" y="4146244"/>
            <a:ext cx="313038" cy="319262"/>
            <a:chOff x="1556951" y="1462125"/>
            <a:chExt cx="313038" cy="319262"/>
          </a:xfrm>
        </p:grpSpPr>
        <p:cxnSp>
          <p:nvCxnSpPr>
            <p:cNvPr id="15" name="Egyenes összekötő nyíllal 14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artalom helye 2"/>
          <p:cNvSpPr txBox="1">
            <a:spLocks/>
          </p:cNvSpPr>
          <p:nvPr/>
        </p:nvSpPr>
        <p:spPr>
          <a:xfrm>
            <a:off x="418789" y="2381848"/>
            <a:ext cx="3741319" cy="57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Miért van rájuk szükség?</a:t>
            </a:r>
            <a:endParaRPr lang="hu-HU" dirty="0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1709351" y="1449750"/>
            <a:ext cx="313038" cy="319262"/>
            <a:chOff x="1556951" y="1462125"/>
            <a:chExt cx="313038" cy="319262"/>
          </a:xfrm>
        </p:grpSpPr>
        <p:cxnSp>
          <p:nvCxnSpPr>
            <p:cNvPr id="22" name="Egyenes összekötő nyíllal 21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zövegdoboz 26"/>
          <p:cNvSpPr txBox="1"/>
          <p:nvPr/>
        </p:nvSpPr>
        <p:spPr>
          <a:xfrm>
            <a:off x="2022389" y="3000649"/>
            <a:ext cx="925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Mert a számítógép műveleti memóriájában csak ideiglenesen lehet adatot tárolni</a:t>
            </a:r>
            <a:endParaRPr lang="hu-HU" dirty="0"/>
          </a:p>
        </p:txBody>
      </p:sp>
      <p:sp>
        <p:nvSpPr>
          <p:cNvPr id="28" name="Tartalom helye 2"/>
          <p:cNvSpPr txBox="1">
            <a:spLocks/>
          </p:cNvSpPr>
          <p:nvPr/>
        </p:nvSpPr>
        <p:spPr>
          <a:xfrm>
            <a:off x="418788" y="3672021"/>
            <a:ext cx="3741319" cy="57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Működésük</a:t>
            </a:r>
            <a:endParaRPr lang="hu-HU" dirty="0"/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1709351" y="2866053"/>
            <a:ext cx="313038" cy="319262"/>
            <a:chOff x="1556951" y="1462125"/>
            <a:chExt cx="313038" cy="319262"/>
          </a:xfrm>
        </p:grpSpPr>
        <p:cxnSp>
          <p:nvCxnSpPr>
            <p:cNvPr id="30" name="Egyenes összekötő nyíllal 29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zövegdoboz 31"/>
          <p:cNvSpPr txBox="1"/>
          <p:nvPr/>
        </p:nvSpPr>
        <p:spPr>
          <a:xfrm>
            <a:off x="2022389" y="4280840"/>
            <a:ext cx="925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Digitális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adatokat számokban kapják meg és tárolják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Különböző elveken tárolják az adatokat</a:t>
            </a:r>
            <a:endParaRPr lang="hu-HU" dirty="0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4333102" y="5234280"/>
            <a:ext cx="313038" cy="319262"/>
            <a:chOff x="1556951" y="1462125"/>
            <a:chExt cx="313038" cy="319262"/>
          </a:xfrm>
        </p:grpSpPr>
        <p:cxnSp>
          <p:nvCxnSpPr>
            <p:cNvPr id="34" name="Egyenes összekötő nyíllal 33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zövegdoboz 35"/>
          <p:cNvSpPr txBox="1"/>
          <p:nvPr/>
        </p:nvSpPr>
        <p:spPr>
          <a:xfrm>
            <a:off x="4703805" y="5368876"/>
            <a:ext cx="516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Mechanikai,mágneses,elektronikus,optikai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07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9" grpId="0"/>
      <p:bldP spid="27" grpId="0"/>
      <p:bldP spid="28" grpId="0"/>
      <p:bldP spid="32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err="1" smtClean="0"/>
              <a:t>foRRÁSOK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296561" y="938251"/>
            <a:ext cx="5999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https://hu.wikipedia.org/wiki/háttértár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https://</a:t>
            </a:r>
            <a:r>
              <a:rPr lang="hu-HU" dirty="0" smtClean="0"/>
              <a:t>hu.wikipedia.org/wiki/Flashmemória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https://</a:t>
            </a:r>
            <a:r>
              <a:rPr lang="hu-HU" dirty="0" smtClean="0"/>
              <a:t>hu.wikipedia.org/wiki/Pendrive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https://</a:t>
            </a:r>
            <a:r>
              <a:rPr lang="hu-HU" dirty="0" smtClean="0"/>
              <a:t>hu.wikipedia.org/wiki/Merevlemez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http://</a:t>
            </a:r>
            <a:r>
              <a:rPr lang="hu-HU" dirty="0" smtClean="0"/>
              <a:t>users.atw.hu/ghardver/hdd.html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https://</a:t>
            </a:r>
            <a:r>
              <a:rPr lang="hu-HU" dirty="0" smtClean="0"/>
              <a:t>hu.wikipedia.org/wiki/Memóriakártya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462072" y="6488668"/>
            <a:ext cx="326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2016.01.20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660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Háttértárak fajtái</a:t>
            </a: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Csoportba foglalás 94"/>
          <p:cNvGrpSpPr/>
          <p:nvPr/>
        </p:nvGrpSpPr>
        <p:grpSpPr>
          <a:xfrm>
            <a:off x="1527869" y="1662454"/>
            <a:ext cx="9136263" cy="3533093"/>
            <a:chOff x="1527869" y="1662454"/>
            <a:chExt cx="9136263" cy="3533093"/>
          </a:xfrm>
        </p:grpSpPr>
        <p:cxnSp>
          <p:nvCxnSpPr>
            <p:cNvPr id="53" name="Egyenes összekötő 52"/>
            <p:cNvCxnSpPr/>
            <p:nvPr/>
          </p:nvCxnSpPr>
          <p:spPr>
            <a:xfrm flipH="1" flipV="1">
              <a:off x="8151213" y="2863971"/>
              <a:ext cx="3368" cy="105837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Csoportba foglalás 46"/>
            <p:cNvGrpSpPr/>
            <p:nvPr/>
          </p:nvGrpSpPr>
          <p:grpSpPr>
            <a:xfrm>
              <a:off x="2733904" y="1662454"/>
              <a:ext cx="7215816" cy="376268"/>
              <a:chOff x="2493476" y="1285216"/>
              <a:chExt cx="7215816" cy="376268"/>
            </a:xfrm>
          </p:grpSpPr>
          <p:cxnSp>
            <p:nvCxnSpPr>
              <p:cNvPr id="26" name="Egyenes összekötő 25"/>
              <p:cNvCxnSpPr/>
              <p:nvPr/>
            </p:nvCxnSpPr>
            <p:spPr>
              <a:xfrm flipH="1">
                <a:off x="9708415" y="1285216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Csoportba foglalás 45"/>
              <p:cNvGrpSpPr/>
              <p:nvPr/>
            </p:nvGrpSpPr>
            <p:grpSpPr>
              <a:xfrm>
                <a:off x="2493476" y="1285290"/>
                <a:ext cx="7202524" cy="376194"/>
                <a:chOff x="2493476" y="1285290"/>
                <a:chExt cx="7202524" cy="376194"/>
              </a:xfrm>
            </p:grpSpPr>
            <p:cxnSp>
              <p:nvCxnSpPr>
                <p:cNvPr id="20" name="Egyenes összekötő 19"/>
                <p:cNvCxnSpPr/>
                <p:nvPr/>
              </p:nvCxnSpPr>
              <p:spPr>
                <a:xfrm flipV="1">
                  <a:off x="2496000" y="1285290"/>
                  <a:ext cx="7200000" cy="56932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Egyenes összekötő 24"/>
                <p:cNvCxnSpPr/>
                <p:nvPr/>
              </p:nvCxnSpPr>
              <p:spPr>
                <a:xfrm flipH="1">
                  <a:off x="2493476" y="1342222"/>
                  <a:ext cx="877" cy="319262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Egyenes összekötő 30"/>
                <p:cNvCxnSpPr/>
                <p:nvPr/>
              </p:nvCxnSpPr>
              <p:spPr>
                <a:xfrm flipH="1">
                  <a:off x="4292599" y="1331210"/>
                  <a:ext cx="877" cy="319262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gyenes összekötő 31"/>
                <p:cNvCxnSpPr/>
                <p:nvPr/>
              </p:nvCxnSpPr>
              <p:spPr>
                <a:xfrm flipH="1">
                  <a:off x="6110354" y="1331172"/>
                  <a:ext cx="877" cy="319262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32"/>
                <p:cNvCxnSpPr/>
                <p:nvPr/>
              </p:nvCxnSpPr>
              <p:spPr>
                <a:xfrm flipH="1">
                  <a:off x="7925415" y="1304782"/>
                  <a:ext cx="877" cy="319262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Szövegdoboz 34"/>
            <p:cNvSpPr txBox="1"/>
            <p:nvPr/>
          </p:nvSpPr>
          <p:spPr>
            <a:xfrm>
              <a:off x="2062520" y="2012720"/>
              <a:ext cx="134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Mágneses tárak</a:t>
              </a:r>
              <a:endParaRPr lang="hu-HU" dirty="0"/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3861643" y="2001282"/>
              <a:ext cx="134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Optikai tárak</a:t>
              </a:r>
              <a:endParaRPr lang="hu-HU" dirty="0"/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5363715" y="2027672"/>
              <a:ext cx="1983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Szilárd,félvezető áramkörre épülő tárak</a:t>
              </a:r>
              <a:endParaRPr lang="hu-HU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7460821" y="1986106"/>
              <a:ext cx="1408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Papíralapú tárak</a:t>
              </a:r>
              <a:endParaRPr lang="hu-HU" dirty="0"/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9278576" y="1982226"/>
              <a:ext cx="134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Egyéb</a:t>
              </a:r>
              <a:endParaRPr lang="hu-HU" dirty="0"/>
            </a:p>
          </p:txBody>
        </p:sp>
        <p:cxnSp>
          <p:nvCxnSpPr>
            <p:cNvPr id="48" name="Egyenes összekötő 47"/>
            <p:cNvCxnSpPr/>
            <p:nvPr/>
          </p:nvCxnSpPr>
          <p:spPr>
            <a:xfrm flipH="1" flipV="1">
              <a:off x="4533027" y="2890281"/>
              <a:ext cx="3368" cy="105837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 flipH="1" flipV="1">
              <a:off x="6353584" y="2890282"/>
              <a:ext cx="3368" cy="105837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51"/>
            <p:cNvCxnSpPr/>
            <p:nvPr/>
          </p:nvCxnSpPr>
          <p:spPr>
            <a:xfrm flipH="1" flipV="1">
              <a:off x="2733904" y="2890280"/>
              <a:ext cx="3368" cy="105837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 flipV="1">
              <a:off x="9948843" y="2890278"/>
              <a:ext cx="3368" cy="105837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54"/>
            <p:cNvSpPr txBox="1"/>
            <p:nvPr/>
          </p:nvSpPr>
          <p:spPr>
            <a:xfrm>
              <a:off x="1527869" y="4179884"/>
              <a:ext cx="24120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dirty="0" err="1" smtClean="0"/>
                <a:t>Mágnesdob</a:t>
              </a:r>
              <a:endParaRPr lang="hu-HU" sz="1500" dirty="0" smtClean="0"/>
            </a:p>
            <a:p>
              <a:pPr algn="ctr"/>
              <a:r>
                <a:rPr lang="hu-HU" sz="1500" dirty="0" err="1" smtClean="0"/>
                <a:t>Feritgyűrűs</a:t>
              </a:r>
              <a:r>
                <a:rPr lang="hu-HU" sz="1500" dirty="0" smtClean="0"/>
                <a:t> memória</a:t>
              </a:r>
            </a:p>
            <a:p>
              <a:pPr algn="ctr"/>
              <a:r>
                <a:rPr lang="hu-HU" sz="1500" dirty="0" smtClean="0"/>
                <a:t>Winchester</a:t>
              </a:r>
              <a:endParaRPr lang="hu-HU" sz="1500" dirty="0"/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3326992" y="4179884"/>
              <a:ext cx="24120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dirty="0" smtClean="0"/>
                <a:t>CD</a:t>
              </a:r>
            </a:p>
            <a:p>
              <a:pPr algn="ctr"/>
              <a:r>
                <a:rPr lang="hu-HU" sz="1500" dirty="0" smtClean="0"/>
                <a:t>DVD</a:t>
              </a:r>
            </a:p>
            <a:p>
              <a:pPr algn="ctr"/>
              <a:r>
                <a:rPr lang="hu-HU" sz="1500" dirty="0" err="1" smtClean="0"/>
                <a:t>Blu-ray</a:t>
              </a:r>
              <a:endParaRPr lang="hu-HU" sz="1500" dirty="0" smtClean="0"/>
            </a:p>
            <a:p>
              <a:pPr algn="ctr"/>
              <a:r>
                <a:rPr lang="hu-HU" sz="1500" dirty="0" err="1" smtClean="0"/>
                <a:t>Minidisc</a:t>
              </a:r>
              <a:endParaRPr lang="hu-HU" sz="1500" dirty="0"/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5635493" y="4179884"/>
              <a:ext cx="14305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dirty="0" smtClean="0"/>
                <a:t>USB</a:t>
              </a:r>
              <a:endParaRPr lang="hu-HU" sz="1500" dirty="0"/>
            </a:p>
            <a:p>
              <a:pPr algn="ctr"/>
              <a:r>
                <a:rPr lang="hu-HU" sz="1500" dirty="0" smtClean="0"/>
                <a:t>SSD</a:t>
              </a:r>
              <a:endParaRPr lang="hu-HU" sz="1500" dirty="0"/>
            </a:p>
          </p:txBody>
        </p:sp>
        <p:sp>
          <p:nvSpPr>
            <p:cNvPr id="58" name="Szövegdoboz 57"/>
            <p:cNvSpPr txBox="1"/>
            <p:nvPr/>
          </p:nvSpPr>
          <p:spPr>
            <a:xfrm>
              <a:off x="7447185" y="4153880"/>
              <a:ext cx="14305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dirty="0" smtClean="0"/>
                <a:t>Lyukszalag</a:t>
              </a:r>
            </a:p>
            <a:p>
              <a:pPr algn="ctr"/>
              <a:r>
                <a:rPr lang="hu-HU" sz="1500" dirty="0" err="1" smtClean="0"/>
                <a:t>Lyukkárty</a:t>
              </a:r>
              <a:endParaRPr lang="hu-HU" sz="1500" dirty="0"/>
            </a:p>
          </p:txBody>
        </p:sp>
        <p:sp>
          <p:nvSpPr>
            <p:cNvPr id="59" name="Szövegdoboz 58"/>
            <p:cNvSpPr txBox="1"/>
            <p:nvPr/>
          </p:nvSpPr>
          <p:spPr>
            <a:xfrm>
              <a:off x="9233554" y="4107714"/>
              <a:ext cx="143057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dirty="0" smtClean="0"/>
                <a:t>Hologram</a:t>
              </a:r>
              <a:endParaRPr lang="hu-HU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677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96562" y="-453081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Mágneses elven alapuló háttértárolók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18789" y="903758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Működési elvük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848594" y="1432721"/>
            <a:ext cx="761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adathordozó felületén lévő mágneses rétegre, kétállapotú jelek rögzíthetőek.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803238" y="2079052"/>
            <a:ext cx="761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felület egy helyét felmágnesezik, akkor azt hosszú ideig megtartja</a:t>
            </a:r>
            <a:endParaRPr lang="hu-HU" dirty="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1533057" y="1318060"/>
            <a:ext cx="315537" cy="1646343"/>
            <a:chOff x="1533057" y="1318060"/>
            <a:chExt cx="315537" cy="1646343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1535556" y="1318060"/>
              <a:ext cx="313038" cy="319262"/>
              <a:chOff x="1556951" y="1462125"/>
              <a:chExt cx="313038" cy="319262"/>
            </a:xfrm>
          </p:grpSpPr>
          <p:cxnSp>
            <p:nvCxnSpPr>
              <p:cNvPr id="9" name="Egyenes összekötő nyíllal 8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9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Csoportba foglalás 12"/>
            <p:cNvGrpSpPr/>
            <p:nvPr/>
          </p:nvGrpSpPr>
          <p:grpSpPr>
            <a:xfrm>
              <a:off x="1535556" y="1605854"/>
              <a:ext cx="313038" cy="694062"/>
              <a:chOff x="1556951" y="1087325"/>
              <a:chExt cx="313038" cy="694062"/>
            </a:xfrm>
          </p:grpSpPr>
          <p:cxnSp>
            <p:nvCxnSpPr>
              <p:cNvPr id="14" name="Egyenes összekötő nyíllal 13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1556951" y="1087325"/>
                <a:ext cx="1" cy="6940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Csoportba foglalás 17"/>
            <p:cNvGrpSpPr/>
            <p:nvPr/>
          </p:nvGrpSpPr>
          <p:grpSpPr>
            <a:xfrm>
              <a:off x="1533057" y="2270341"/>
              <a:ext cx="313038" cy="694062"/>
              <a:chOff x="1556951" y="1087325"/>
              <a:chExt cx="313038" cy="694062"/>
            </a:xfrm>
          </p:grpSpPr>
          <p:cxnSp>
            <p:nvCxnSpPr>
              <p:cNvPr id="19" name="Egyenes összekötő nyíllal 18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gyenes összekötő 19"/>
              <p:cNvCxnSpPr/>
              <p:nvPr/>
            </p:nvCxnSpPr>
            <p:spPr>
              <a:xfrm>
                <a:off x="1556951" y="1087325"/>
                <a:ext cx="1" cy="6940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Szövegdoboz 20"/>
          <p:cNvSpPr txBox="1"/>
          <p:nvPr/>
        </p:nvSpPr>
        <p:spPr>
          <a:xfrm>
            <a:off x="1848594" y="2784375"/>
            <a:ext cx="761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nullát az egyik, az egyest a másik irányú mágnesezettségnek megfeleltetve az információt bináris számok alapjában rögzítik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18789" y="3545157"/>
            <a:ext cx="223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Részei</a:t>
            </a:r>
            <a:endParaRPr lang="hu-HU" dirty="0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1182948" y="3914489"/>
            <a:ext cx="315537" cy="1646343"/>
            <a:chOff x="1533057" y="1318060"/>
            <a:chExt cx="315537" cy="1646343"/>
          </a:xfrm>
        </p:grpSpPr>
        <p:grpSp>
          <p:nvGrpSpPr>
            <p:cNvPr id="25" name="Csoportba foglalás 24"/>
            <p:cNvGrpSpPr/>
            <p:nvPr/>
          </p:nvGrpSpPr>
          <p:grpSpPr>
            <a:xfrm>
              <a:off x="1535556" y="1318060"/>
              <a:ext cx="313038" cy="319262"/>
              <a:chOff x="1556951" y="1462125"/>
              <a:chExt cx="313038" cy="319262"/>
            </a:xfrm>
          </p:grpSpPr>
          <p:cxnSp>
            <p:nvCxnSpPr>
              <p:cNvPr id="32" name="Egyenes összekötő nyíllal 31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Csoportba foglalás 25"/>
            <p:cNvGrpSpPr/>
            <p:nvPr/>
          </p:nvGrpSpPr>
          <p:grpSpPr>
            <a:xfrm>
              <a:off x="1535556" y="1605854"/>
              <a:ext cx="313038" cy="694062"/>
              <a:chOff x="1556951" y="1087325"/>
              <a:chExt cx="313038" cy="694062"/>
            </a:xfrm>
          </p:grpSpPr>
          <p:cxnSp>
            <p:nvCxnSpPr>
              <p:cNvPr id="30" name="Egyenes összekötő nyíllal 29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>
              <a:xfrm>
                <a:off x="1556951" y="1087325"/>
                <a:ext cx="1" cy="6940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Csoportba foglalás 26"/>
            <p:cNvGrpSpPr/>
            <p:nvPr/>
          </p:nvGrpSpPr>
          <p:grpSpPr>
            <a:xfrm>
              <a:off x="1533057" y="2270341"/>
              <a:ext cx="313038" cy="694062"/>
              <a:chOff x="1556951" y="1087325"/>
              <a:chExt cx="313038" cy="694062"/>
            </a:xfrm>
          </p:grpSpPr>
          <p:cxnSp>
            <p:nvCxnSpPr>
              <p:cNvPr id="28" name="Egyenes összekötő nyíllal 27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>
              <a:xfrm>
                <a:off x="1556951" y="1087325"/>
                <a:ext cx="1" cy="6940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Szövegdoboz 33"/>
          <p:cNvSpPr txBox="1"/>
          <p:nvPr/>
        </p:nvSpPr>
        <p:spPr>
          <a:xfrm>
            <a:off x="1495986" y="4028940"/>
            <a:ext cx="761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mágneses felületű adathordozó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442059" y="4703800"/>
            <a:ext cx="761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adathordozó mozgatását, írását, olvasását végző berendezés(meghajtó)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1495986" y="5379706"/>
            <a:ext cx="761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Elektronikus része írás, olvasás, pozicionálás vezérlését végzi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300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1" grpId="0"/>
      <p:bldP spid="22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Merevlemez(</a:t>
            </a:r>
            <a:r>
              <a:rPr lang="hu-HU" dirty="0" err="1" smtClean="0"/>
              <a:t>hDD</a:t>
            </a:r>
            <a:r>
              <a:rPr lang="hu-HU" dirty="0"/>
              <a:t>)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96562" y="1293763"/>
            <a:ext cx="863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adatokat kettes számrendszerben, mágnesezhető réteggel bevont forgó lemezeken tárolja</a:t>
            </a:r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296562" y="2456693"/>
            <a:ext cx="9602386" cy="1427707"/>
            <a:chOff x="296562" y="1812068"/>
            <a:chExt cx="9602386" cy="1427707"/>
          </a:xfrm>
        </p:grpSpPr>
        <p:sp>
          <p:nvSpPr>
            <p:cNvPr id="9" name="Szövegdoboz 8"/>
            <p:cNvSpPr txBox="1"/>
            <p:nvPr/>
          </p:nvSpPr>
          <p:spPr>
            <a:xfrm>
              <a:off x="296562" y="2346410"/>
              <a:ext cx="8633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dirty="0" smtClean="0"/>
                <a:t>Főbb Részei</a:t>
              </a:r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2092411" y="1996734"/>
              <a:ext cx="1738184" cy="1058375"/>
              <a:chOff x="2092411" y="1996734"/>
              <a:chExt cx="1738184" cy="1058375"/>
            </a:xfrm>
          </p:grpSpPr>
          <p:cxnSp>
            <p:nvCxnSpPr>
              <p:cNvPr id="10" name="Egyenes összekötő 9"/>
              <p:cNvCxnSpPr/>
              <p:nvPr/>
            </p:nvCxnSpPr>
            <p:spPr>
              <a:xfrm>
                <a:off x="2092411" y="2525921"/>
                <a:ext cx="1194486" cy="1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 flipH="1" flipV="1">
                <a:off x="3303372" y="1996734"/>
                <a:ext cx="3368" cy="1058375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3303372" y="1996734"/>
                <a:ext cx="527223" cy="0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3303372" y="2525921"/>
                <a:ext cx="527223" cy="0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15"/>
              <p:cNvCxnSpPr/>
              <p:nvPr/>
            </p:nvCxnSpPr>
            <p:spPr>
              <a:xfrm>
                <a:off x="3303372" y="3044800"/>
                <a:ext cx="527223" cy="0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Szövegdoboz 16"/>
            <p:cNvSpPr txBox="1"/>
            <p:nvPr/>
          </p:nvSpPr>
          <p:spPr>
            <a:xfrm>
              <a:off x="3829253" y="1812068"/>
              <a:ext cx="202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dirty="0" smtClean="0"/>
                <a:t>Író/olvasó fej</a:t>
              </a:r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829253" y="2341256"/>
              <a:ext cx="3676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dirty="0" smtClean="0"/>
                <a:t>Mágnesezhető merev lemez</a:t>
              </a:r>
              <a:endParaRPr lang="hu-HU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829253" y="2870443"/>
              <a:ext cx="3814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dirty="0" smtClean="0"/>
                <a:t>Tengely és fejmozgató motor</a:t>
              </a:r>
              <a:endParaRPr lang="hu-HU" dirty="0"/>
            </a:p>
          </p:txBody>
        </p:sp>
        <p:grpSp>
          <p:nvGrpSpPr>
            <p:cNvPr id="22" name="Csoportba foglalás 21"/>
            <p:cNvGrpSpPr/>
            <p:nvPr/>
          </p:nvGrpSpPr>
          <p:grpSpPr>
            <a:xfrm rot="10800000">
              <a:off x="7471371" y="1996734"/>
              <a:ext cx="624610" cy="1061365"/>
              <a:chOff x="2792484" y="1996734"/>
              <a:chExt cx="1038111" cy="1061365"/>
            </a:xfrm>
          </p:grpSpPr>
          <p:cxnSp>
            <p:nvCxnSpPr>
              <p:cNvPr id="23" name="Egyenes összekötő 22"/>
              <p:cNvCxnSpPr/>
              <p:nvPr/>
            </p:nvCxnSpPr>
            <p:spPr>
              <a:xfrm rot="10800000" flipH="1" flipV="1">
                <a:off x="2792484" y="2525921"/>
                <a:ext cx="494411" cy="1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23"/>
              <p:cNvCxnSpPr/>
              <p:nvPr/>
            </p:nvCxnSpPr>
            <p:spPr>
              <a:xfrm flipH="1" flipV="1">
                <a:off x="3303372" y="1996734"/>
                <a:ext cx="3368" cy="1058375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/>
              <p:nvPr/>
            </p:nvCxnSpPr>
            <p:spPr>
              <a:xfrm>
                <a:off x="3303372" y="1996734"/>
                <a:ext cx="527223" cy="0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>
              <a:xfrm>
                <a:off x="3303372" y="2525921"/>
                <a:ext cx="527223" cy="0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>
              <a:xfrm>
                <a:off x="3303372" y="3058099"/>
                <a:ext cx="527223" cy="0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05138" y="1813601"/>
              <a:ext cx="1693810" cy="1426174"/>
            </a:xfrm>
            <a:prstGeom prst="rect">
              <a:avLst/>
            </a:prstGeom>
            <a:ln>
              <a:solidFill>
                <a:srgbClr val="00FF99"/>
              </a:solidFill>
            </a:ln>
          </p:spPr>
        </p:pic>
      </p:grpSp>
      <p:grpSp>
        <p:nvGrpSpPr>
          <p:cNvPr id="41" name="Csoportba foglalás 40"/>
          <p:cNvGrpSpPr/>
          <p:nvPr/>
        </p:nvGrpSpPr>
        <p:grpSpPr>
          <a:xfrm>
            <a:off x="296562" y="4413587"/>
            <a:ext cx="10136659" cy="1427258"/>
            <a:chOff x="311696" y="3852113"/>
            <a:chExt cx="10136659" cy="1427258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1239794" y="4221445"/>
              <a:ext cx="313038" cy="319262"/>
              <a:chOff x="1556951" y="1462125"/>
              <a:chExt cx="313038" cy="319262"/>
            </a:xfrm>
          </p:grpSpPr>
          <p:cxnSp>
            <p:nvCxnSpPr>
              <p:cNvPr id="33" name="Egyenes összekötő nyíllal 32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311696" y="3852113"/>
              <a:ext cx="10136659" cy="1427258"/>
              <a:chOff x="311696" y="3852113"/>
              <a:chExt cx="10136659" cy="1427258"/>
            </a:xfrm>
          </p:grpSpPr>
          <p:sp>
            <p:nvSpPr>
              <p:cNvPr id="31" name="Szövegdoboz 30"/>
              <p:cNvSpPr txBox="1"/>
              <p:nvPr/>
            </p:nvSpPr>
            <p:spPr>
              <a:xfrm>
                <a:off x="311696" y="3852113"/>
                <a:ext cx="8633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Működése</a:t>
                </a:r>
              </a:p>
            </p:txBody>
          </p:sp>
          <p:sp>
            <p:nvSpPr>
              <p:cNvPr id="35" name="Szövegdoboz 34"/>
              <p:cNvSpPr txBox="1"/>
              <p:nvPr/>
            </p:nvSpPr>
            <p:spPr>
              <a:xfrm>
                <a:off x="1815101" y="4356041"/>
                <a:ext cx="86332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Mágnesezhető részecskék(</a:t>
                </a:r>
                <a:r>
                  <a:rPr lang="hu-HU" dirty="0" err="1" smtClean="0"/>
                  <a:t>domainek</a:t>
                </a:r>
                <a:r>
                  <a:rPr lang="hu-HU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Elektromos gerjesztés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Adatrögzítés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6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MerevlemeZ</a:t>
            </a:r>
            <a:r>
              <a:rPr lang="hu-HU" dirty="0" smtClean="0"/>
              <a:t> FŐBB TULAJDONSÁGAI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103870"/>
            <a:ext cx="650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Tárolókapacitás:</a:t>
            </a:r>
            <a:r>
              <a:rPr lang="hu-HU" sz="1500" dirty="0" smtClean="0"/>
              <a:t>ez jellemzi a winchestert abból a szempontból, hogy mennyi adat fér rá:kezdetekben csak pár </a:t>
            </a:r>
            <a:r>
              <a:rPr lang="hu-HU" sz="1500" dirty="0" err="1" smtClean="0"/>
              <a:t>Mb</a:t>
            </a:r>
            <a:r>
              <a:rPr lang="hu-HU" sz="1500" dirty="0" smtClean="0"/>
              <a:t> volt,manapság már 40 GB – 8 TB között mozog.</a:t>
            </a:r>
            <a:endParaRPr lang="hu-HU" sz="1500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7348443" y="1265090"/>
            <a:ext cx="4284476" cy="1251607"/>
            <a:chOff x="4283968" y="1116329"/>
            <a:chExt cx="4284476" cy="1251607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4283968" y="1116329"/>
              <a:ext cx="4176464" cy="8415"/>
              <a:chOff x="4283968" y="1116329"/>
              <a:chExt cx="4176464" cy="8415"/>
            </a:xfrm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4572000" y="1124744"/>
                <a:ext cx="216024" cy="0"/>
              </a:xfrm>
              <a:prstGeom prst="line">
                <a:avLst/>
              </a:prstGeom>
              <a:ln>
                <a:solidFill>
                  <a:srgbClr val="37D1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Csoportba foglalás 11"/>
              <p:cNvGrpSpPr/>
              <p:nvPr/>
            </p:nvGrpSpPr>
            <p:grpSpPr>
              <a:xfrm>
                <a:off x="4283968" y="1116329"/>
                <a:ext cx="4176464" cy="8415"/>
                <a:chOff x="4283968" y="1116329"/>
                <a:chExt cx="4176464" cy="8415"/>
              </a:xfrm>
            </p:grpSpPr>
            <p:cxnSp>
              <p:nvCxnSpPr>
                <p:cNvPr id="13" name="Egyenes összekötő 12"/>
                <p:cNvCxnSpPr/>
                <p:nvPr/>
              </p:nvCxnSpPr>
              <p:spPr>
                <a:xfrm>
                  <a:off x="4283968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4860032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Egyenes összekötő 14"/>
                <p:cNvCxnSpPr/>
                <p:nvPr/>
              </p:nvCxnSpPr>
              <p:spPr>
                <a:xfrm>
                  <a:off x="5148064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436096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Egyenes összekötő 16"/>
                <p:cNvCxnSpPr/>
                <p:nvPr/>
              </p:nvCxnSpPr>
              <p:spPr>
                <a:xfrm>
                  <a:off x="5724128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17"/>
                <p:cNvCxnSpPr/>
                <p:nvPr/>
              </p:nvCxnSpPr>
              <p:spPr>
                <a:xfrm>
                  <a:off x="6012160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18"/>
                <p:cNvCxnSpPr/>
                <p:nvPr/>
              </p:nvCxnSpPr>
              <p:spPr>
                <a:xfrm>
                  <a:off x="6300192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gyenes összekötő 19"/>
                <p:cNvCxnSpPr/>
                <p:nvPr/>
              </p:nvCxnSpPr>
              <p:spPr>
                <a:xfrm>
                  <a:off x="6588224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gyenes összekötő 20"/>
                <p:cNvCxnSpPr/>
                <p:nvPr/>
              </p:nvCxnSpPr>
              <p:spPr>
                <a:xfrm>
                  <a:off x="6876256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7164288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gyenes összekötő 22"/>
                <p:cNvCxnSpPr/>
                <p:nvPr/>
              </p:nvCxnSpPr>
              <p:spPr>
                <a:xfrm>
                  <a:off x="7452320" y="1124744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Egyenes összekötő 23"/>
                <p:cNvCxnSpPr/>
                <p:nvPr/>
              </p:nvCxnSpPr>
              <p:spPr>
                <a:xfrm>
                  <a:off x="7812360" y="1116329"/>
                  <a:ext cx="648072" cy="0"/>
                </a:xfrm>
                <a:prstGeom prst="line">
                  <a:avLst/>
                </a:prstGeom>
                <a:ln w="38100">
                  <a:solidFill>
                    <a:srgbClr val="37D18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9336" y="1424106"/>
              <a:ext cx="2371096" cy="943830"/>
            </a:xfrm>
            <a:prstGeom prst="rect">
              <a:avLst/>
            </a:prstGeom>
            <a:ln>
              <a:solidFill>
                <a:srgbClr val="00FF99"/>
              </a:solidFill>
            </a:ln>
          </p:spPr>
        </p:pic>
        <p:sp>
          <p:nvSpPr>
            <p:cNvPr id="10" name="Szövegdoboz 9"/>
            <p:cNvSpPr txBox="1"/>
            <p:nvPr/>
          </p:nvSpPr>
          <p:spPr>
            <a:xfrm>
              <a:off x="6804248" y="1116329"/>
              <a:ext cx="1764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solidFill>
                    <a:srgbClr val="37D18B"/>
                  </a:solidFill>
                  <a:latin typeface="Arial Black" panose="020B0A04020102020204" pitchFamily="34" charset="0"/>
                </a:rPr>
                <a:t>Adattároló rész</a:t>
              </a:r>
              <a:endParaRPr lang="hu-HU" sz="1400" dirty="0">
                <a:solidFill>
                  <a:srgbClr val="37D18B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420862" y="2782367"/>
            <a:ext cx="650789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 és olvasás: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Írási és olvasási sebesség általában 5400,7200,10000,15000 </a:t>
            </a:r>
            <a:r>
              <a:rPr lang="hu-HU" sz="1500" dirty="0" err="1" smtClean="0"/>
              <a:t>rpm</a:t>
            </a:r>
            <a:endParaRPr lang="hu-H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Átviteli sebesség növelése érdekében </a:t>
            </a:r>
            <a:r>
              <a:rPr lang="hu-HU" sz="1500" dirty="0" err="1" smtClean="0"/>
              <a:t>gyorsítótár</a:t>
            </a:r>
            <a:r>
              <a:rPr lang="hu-HU" sz="1500" dirty="0" smtClean="0"/>
              <a:t> (cache) beépítése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Összegyűjti az adatokat és ha elegendő mennyiség van kiírja őket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Egyszerre több adatot olvas be mint amire szükség van(előreolvasás)</a:t>
            </a:r>
            <a:endParaRPr lang="hu-HU" sz="1500" dirty="0"/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7348443" y="2956882"/>
            <a:ext cx="5796644" cy="1683582"/>
            <a:chOff x="4283968" y="2774706"/>
            <a:chExt cx="5796644" cy="1683582"/>
          </a:xfrm>
        </p:grpSpPr>
        <p:grpSp>
          <p:nvGrpSpPr>
            <p:cNvPr id="27" name="Csoportba foglalás 26"/>
            <p:cNvGrpSpPr/>
            <p:nvPr/>
          </p:nvGrpSpPr>
          <p:grpSpPr>
            <a:xfrm>
              <a:off x="4283968" y="2774706"/>
              <a:ext cx="4176464" cy="8415"/>
              <a:chOff x="4283968" y="1116329"/>
              <a:chExt cx="4176464" cy="8415"/>
            </a:xfrm>
          </p:grpSpPr>
          <p:cxnSp>
            <p:nvCxnSpPr>
              <p:cNvPr id="30" name="Egyenes összekötő 29"/>
              <p:cNvCxnSpPr/>
              <p:nvPr/>
            </p:nvCxnSpPr>
            <p:spPr>
              <a:xfrm>
                <a:off x="4572000" y="1124744"/>
                <a:ext cx="216024" cy="0"/>
              </a:xfrm>
              <a:prstGeom prst="line">
                <a:avLst/>
              </a:prstGeom>
              <a:ln>
                <a:solidFill>
                  <a:srgbClr val="00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Csoportba foglalás 30"/>
              <p:cNvGrpSpPr/>
              <p:nvPr/>
            </p:nvGrpSpPr>
            <p:grpSpPr>
              <a:xfrm>
                <a:off x="4283968" y="1116329"/>
                <a:ext cx="4176464" cy="8415"/>
                <a:chOff x="4283968" y="1116329"/>
                <a:chExt cx="4176464" cy="8415"/>
              </a:xfrm>
            </p:grpSpPr>
            <p:cxnSp>
              <p:nvCxnSpPr>
                <p:cNvPr id="32" name="Egyenes összekötő 31"/>
                <p:cNvCxnSpPr/>
                <p:nvPr/>
              </p:nvCxnSpPr>
              <p:spPr>
                <a:xfrm>
                  <a:off x="4283968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32"/>
                <p:cNvCxnSpPr/>
                <p:nvPr/>
              </p:nvCxnSpPr>
              <p:spPr>
                <a:xfrm>
                  <a:off x="4860032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gyenes összekötő 33"/>
                <p:cNvCxnSpPr/>
                <p:nvPr/>
              </p:nvCxnSpPr>
              <p:spPr>
                <a:xfrm>
                  <a:off x="5148064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gyenes összekötő 34"/>
                <p:cNvCxnSpPr/>
                <p:nvPr/>
              </p:nvCxnSpPr>
              <p:spPr>
                <a:xfrm>
                  <a:off x="5436096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gyenes összekötő 35"/>
                <p:cNvCxnSpPr/>
                <p:nvPr/>
              </p:nvCxnSpPr>
              <p:spPr>
                <a:xfrm>
                  <a:off x="5724128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gyenes összekötő 36"/>
                <p:cNvCxnSpPr/>
                <p:nvPr/>
              </p:nvCxnSpPr>
              <p:spPr>
                <a:xfrm>
                  <a:off x="6012160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>
                <a:xfrm>
                  <a:off x="6300192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>
                <a:xfrm>
                  <a:off x="6588224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>
                <a:xfrm>
                  <a:off x="6876256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>
                <a:xfrm>
                  <a:off x="7164288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>
                <a:xfrm>
                  <a:off x="7452320" y="1124744"/>
                  <a:ext cx="216024" cy="0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>
                  <a:off x="7812360" y="1116329"/>
                  <a:ext cx="648072" cy="0"/>
                </a:xfrm>
                <a:prstGeom prst="line">
                  <a:avLst/>
                </a:prstGeom>
                <a:ln w="38100">
                  <a:solidFill>
                    <a:srgbClr val="00FF99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Kép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66896" y="3118135"/>
              <a:ext cx="1786871" cy="1340153"/>
            </a:xfrm>
            <a:prstGeom prst="rect">
              <a:avLst/>
            </a:prstGeom>
            <a:ln>
              <a:solidFill>
                <a:srgbClr val="00FF99"/>
              </a:solidFill>
            </a:ln>
          </p:spPr>
        </p:pic>
        <p:sp>
          <p:nvSpPr>
            <p:cNvPr id="29" name="Szövegdoboz 28"/>
            <p:cNvSpPr txBox="1"/>
            <p:nvPr/>
          </p:nvSpPr>
          <p:spPr>
            <a:xfrm>
              <a:off x="7092280" y="2780928"/>
              <a:ext cx="29883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solidFill>
                    <a:srgbClr val="37D18B"/>
                  </a:solidFill>
                  <a:latin typeface="Arial Black" panose="020B0A04020102020204" pitchFamily="34" charset="0"/>
                </a:rPr>
                <a:t>Író/olvasó fej</a:t>
              </a:r>
              <a:endParaRPr lang="hu-HU" sz="1400" dirty="0">
                <a:solidFill>
                  <a:srgbClr val="37D18B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4" name="Szövegdoboz 43"/>
          <p:cNvSpPr txBox="1"/>
          <p:nvPr/>
        </p:nvSpPr>
        <p:spPr>
          <a:xfrm>
            <a:off x="418789" y="5338027"/>
            <a:ext cx="65078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Csatolófelület</a:t>
            </a:r>
            <a:r>
              <a:rPr lang="hu-HU" sz="1500" dirty="0" smtClean="0"/>
              <a:t>: amin keresztül az adatátvitel történik(ATA,SATA,SCSI,FC)</a:t>
            </a:r>
            <a:endParaRPr lang="hu-HU" sz="1500" dirty="0"/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7348443" y="5293482"/>
            <a:ext cx="5231941" cy="1328461"/>
            <a:chOff x="4272607" y="5162525"/>
            <a:chExt cx="5231941" cy="1328461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607" y="5162525"/>
              <a:ext cx="4187825" cy="6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Szövegdoboz 46"/>
            <p:cNvSpPr txBox="1"/>
            <p:nvPr/>
          </p:nvSpPr>
          <p:spPr>
            <a:xfrm>
              <a:off x="7236296" y="5229200"/>
              <a:ext cx="2268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solidFill>
                    <a:srgbClr val="37D18B"/>
                  </a:solidFill>
                  <a:latin typeface="Arial Black" panose="020B0A04020102020204" pitchFamily="34" charset="0"/>
                </a:rPr>
                <a:t>SATA kábel</a:t>
              </a:r>
              <a:endParaRPr lang="hu-HU" sz="1400" dirty="0">
                <a:solidFill>
                  <a:srgbClr val="37D18B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48" name="Kép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8572" y="5507152"/>
              <a:ext cx="983834" cy="983834"/>
            </a:xfrm>
            <a:prstGeom prst="rect">
              <a:avLst/>
            </a:prstGeom>
            <a:ln>
              <a:solidFill>
                <a:srgbClr val="00FF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9827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MerevlemeZ</a:t>
            </a:r>
            <a:r>
              <a:rPr lang="hu-HU" dirty="0" smtClean="0"/>
              <a:t> ADATTÁROLÁSI STRUKTÚRÁJA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Csoportba foglalás 12"/>
          <p:cNvGrpSpPr/>
          <p:nvPr/>
        </p:nvGrpSpPr>
        <p:grpSpPr>
          <a:xfrm>
            <a:off x="418790" y="903758"/>
            <a:ext cx="5080379" cy="369332"/>
            <a:chOff x="418790" y="903758"/>
            <a:chExt cx="5080379" cy="369332"/>
          </a:xfrm>
        </p:grpSpPr>
        <p:sp>
          <p:nvSpPr>
            <p:cNvPr id="8" name="Szövegdoboz 7"/>
            <p:cNvSpPr txBox="1"/>
            <p:nvPr/>
          </p:nvSpPr>
          <p:spPr>
            <a:xfrm>
              <a:off x="418790" y="903758"/>
              <a:ext cx="1907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u-HU" dirty="0" smtClean="0"/>
                <a:t>Sávok(</a:t>
              </a:r>
              <a:r>
                <a:rPr lang="hu-HU" dirty="0" err="1" smtClean="0"/>
                <a:t>track</a:t>
              </a:r>
              <a:r>
                <a:rPr lang="hu-HU" dirty="0" smtClean="0"/>
                <a:t>)</a:t>
              </a:r>
              <a:endParaRPr lang="hu-HU" dirty="0"/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2454441" y="903758"/>
              <a:ext cx="3044728" cy="369332"/>
              <a:chOff x="2454441" y="903758"/>
              <a:chExt cx="3044728" cy="369332"/>
            </a:xfrm>
          </p:grpSpPr>
          <p:cxnSp>
            <p:nvCxnSpPr>
              <p:cNvPr id="9" name="Egyenes összekötő nyíllal 8"/>
              <p:cNvCxnSpPr/>
              <p:nvPr/>
            </p:nvCxnSpPr>
            <p:spPr>
              <a:xfrm>
                <a:off x="2454441" y="1088424"/>
                <a:ext cx="641684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Szövegdoboz 9"/>
              <p:cNvSpPr txBox="1"/>
              <p:nvPr/>
            </p:nvSpPr>
            <p:spPr>
              <a:xfrm>
                <a:off x="3327158" y="903758"/>
                <a:ext cx="2172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Szektorok/Blokkok</a:t>
                </a:r>
                <a:endParaRPr lang="hu-HU" dirty="0"/>
              </a:p>
            </p:txBody>
          </p:sp>
        </p:grpSp>
      </p:grpSp>
      <p:grpSp>
        <p:nvGrpSpPr>
          <p:cNvPr id="31" name="Csoportba foglalás 30"/>
          <p:cNvGrpSpPr/>
          <p:nvPr/>
        </p:nvGrpSpPr>
        <p:grpSpPr>
          <a:xfrm>
            <a:off x="418789" y="1435438"/>
            <a:ext cx="11227779" cy="1501424"/>
            <a:chOff x="418789" y="1435438"/>
            <a:chExt cx="11227779" cy="150142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2013067" y="2017460"/>
              <a:ext cx="313038" cy="319262"/>
              <a:chOff x="1556951" y="1462125"/>
              <a:chExt cx="313038" cy="319262"/>
            </a:xfrm>
          </p:grpSpPr>
          <p:cxnSp>
            <p:nvCxnSpPr>
              <p:cNvPr id="18" name="Egyenes összekötő nyíllal 17"/>
              <p:cNvCxnSpPr/>
              <p:nvPr/>
            </p:nvCxnSpPr>
            <p:spPr>
              <a:xfrm>
                <a:off x="1556951" y="1781387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flipH="1">
                <a:off x="1556951" y="1462125"/>
                <a:ext cx="877" cy="31926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Csoportba foglalás 29"/>
            <p:cNvGrpSpPr/>
            <p:nvPr/>
          </p:nvGrpSpPr>
          <p:grpSpPr>
            <a:xfrm>
              <a:off x="418789" y="1435438"/>
              <a:ext cx="11227779" cy="1501424"/>
              <a:chOff x="418789" y="1435438"/>
              <a:chExt cx="11227779" cy="1501424"/>
            </a:xfrm>
          </p:grpSpPr>
          <p:sp>
            <p:nvSpPr>
              <p:cNvPr id="14" name="Szövegdoboz 13"/>
              <p:cNvSpPr txBox="1"/>
              <p:nvPr/>
            </p:nvSpPr>
            <p:spPr>
              <a:xfrm>
                <a:off x="418789" y="1435438"/>
                <a:ext cx="5245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Hogy létrejöjjenek a sávok és a szektorok formázni kell a lemezt</a:t>
                </a:r>
                <a:endParaRPr lang="hu-HU" dirty="0"/>
              </a:p>
            </p:txBody>
          </p:sp>
          <p:grpSp>
            <p:nvGrpSpPr>
              <p:cNvPr id="20" name="Csoportba foglalás 19"/>
              <p:cNvGrpSpPr/>
              <p:nvPr/>
            </p:nvGrpSpPr>
            <p:grpSpPr>
              <a:xfrm>
                <a:off x="2013067" y="2219307"/>
                <a:ext cx="313038" cy="528963"/>
                <a:chOff x="1556951" y="1252424"/>
                <a:chExt cx="313038" cy="528963"/>
              </a:xfrm>
            </p:grpSpPr>
            <p:cxnSp>
              <p:nvCxnSpPr>
                <p:cNvPr id="21" name="Egyenes összekötő nyíllal 20"/>
                <p:cNvCxnSpPr/>
                <p:nvPr/>
              </p:nvCxnSpPr>
              <p:spPr>
                <a:xfrm>
                  <a:off x="1556951" y="1781387"/>
                  <a:ext cx="313038" cy="0"/>
                </a:xfrm>
                <a:prstGeom prst="straightConnector1">
                  <a:avLst/>
                </a:prstGeom>
                <a:ln>
                  <a:solidFill>
                    <a:srgbClr val="00FF99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1556951" y="1252424"/>
                  <a:ext cx="1" cy="528963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Szövegdoboz 23"/>
              <p:cNvSpPr txBox="1"/>
              <p:nvPr/>
            </p:nvSpPr>
            <p:spPr>
              <a:xfrm>
                <a:off x="2326105" y="2177091"/>
                <a:ext cx="3173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Fizikai(alacsony) formázás</a:t>
                </a:r>
                <a:endParaRPr lang="hu-HU" dirty="0"/>
              </a:p>
            </p:txBody>
          </p:sp>
          <p:cxnSp>
            <p:nvCxnSpPr>
              <p:cNvPr id="25" name="Egyenes összekötő nyíllal 24"/>
              <p:cNvCxnSpPr/>
              <p:nvPr/>
            </p:nvCxnSpPr>
            <p:spPr>
              <a:xfrm>
                <a:off x="5343715" y="2336722"/>
                <a:ext cx="641684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zövegdoboz 25"/>
              <p:cNvSpPr txBox="1"/>
              <p:nvPr/>
            </p:nvSpPr>
            <p:spPr>
              <a:xfrm>
                <a:off x="5985398" y="2177091"/>
                <a:ext cx="5661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Szektorok számozása,hibás szektorok eliminálása</a:t>
                </a:r>
                <a:endParaRPr lang="hu-HU" dirty="0"/>
              </a:p>
            </p:txBody>
          </p:sp>
          <p:sp>
            <p:nvSpPr>
              <p:cNvPr id="27" name="Szövegdoboz 26"/>
              <p:cNvSpPr txBox="1"/>
              <p:nvPr/>
            </p:nvSpPr>
            <p:spPr>
              <a:xfrm>
                <a:off x="2326105" y="2567530"/>
                <a:ext cx="3173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Logikai formázás</a:t>
                </a:r>
                <a:endParaRPr lang="hu-HU" dirty="0"/>
              </a:p>
            </p:txBody>
          </p:sp>
          <p:cxnSp>
            <p:nvCxnSpPr>
              <p:cNvPr id="28" name="Egyenes összekötő nyíllal 27"/>
              <p:cNvCxnSpPr/>
              <p:nvPr/>
            </p:nvCxnSpPr>
            <p:spPr>
              <a:xfrm>
                <a:off x="4413163" y="2748270"/>
                <a:ext cx="641684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Szövegdoboz 28"/>
              <p:cNvSpPr txBox="1"/>
              <p:nvPr/>
            </p:nvSpPr>
            <p:spPr>
              <a:xfrm>
                <a:off x="5054846" y="2546423"/>
                <a:ext cx="6222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Kialakítja a lemezen alkalmazni kívánt fájlrendszert</a:t>
                </a:r>
                <a:endParaRPr lang="hu-HU" dirty="0"/>
              </a:p>
            </p:txBody>
          </p:sp>
        </p:grpSp>
      </p:grpSp>
      <p:grpSp>
        <p:nvGrpSpPr>
          <p:cNvPr id="32" name="Csoportba foglalás 31"/>
          <p:cNvGrpSpPr/>
          <p:nvPr/>
        </p:nvGrpSpPr>
        <p:grpSpPr>
          <a:xfrm>
            <a:off x="3327158" y="2983604"/>
            <a:ext cx="313038" cy="319262"/>
            <a:chOff x="1556951" y="1462125"/>
            <a:chExt cx="313038" cy="319262"/>
          </a:xfrm>
        </p:grpSpPr>
        <p:cxnSp>
          <p:nvCxnSpPr>
            <p:cNvPr id="33" name="Egyenes összekötő nyíllal 32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zövegdoboz 34"/>
          <p:cNvSpPr txBox="1"/>
          <p:nvPr/>
        </p:nvSpPr>
        <p:spPr>
          <a:xfrm>
            <a:off x="3641293" y="3125455"/>
            <a:ext cx="622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Logikai lemezkezelés alapegysége, a klaszter</a:t>
            </a:r>
            <a:endParaRPr lang="hu-HU" dirty="0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5140545" y="3544856"/>
            <a:ext cx="313038" cy="319262"/>
            <a:chOff x="1556951" y="1462125"/>
            <a:chExt cx="313038" cy="319262"/>
          </a:xfrm>
        </p:grpSpPr>
        <p:cxnSp>
          <p:nvCxnSpPr>
            <p:cNvPr id="37" name="Egyenes összekötő nyíllal 36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zövegdoboz 38"/>
          <p:cNvSpPr txBox="1"/>
          <p:nvPr/>
        </p:nvSpPr>
        <p:spPr>
          <a:xfrm>
            <a:off x="5453583" y="3679452"/>
            <a:ext cx="622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fájlok a lemezen klaszterekre vannak osztva,így az</a:t>
            </a:r>
            <a:br>
              <a:rPr lang="hu-HU" dirty="0" smtClean="0"/>
            </a:br>
            <a:r>
              <a:rPr lang="hu-HU" dirty="0" smtClean="0"/>
              <a:t>operációs rendszer írni és olvasni a merevlemezt csak klaszterenként tudja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18789" y="4922043"/>
            <a:ext cx="463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Fizikai partíció(lemez teljes mérete) </a:t>
            </a:r>
            <a:endParaRPr lang="hu-HU" dirty="0"/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4702031" y="5138794"/>
            <a:ext cx="64168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5453583" y="4922043"/>
            <a:ext cx="1005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Logikai partíció(lemez felosztva több részre) </a:t>
            </a:r>
            <a:endParaRPr lang="hu-HU" dirty="0"/>
          </a:p>
        </p:txBody>
      </p:sp>
      <p:cxnSp>
        <p:nvCxnSpPr>
          <p:cNvPr id="47" name="Egyenes összekötő nyíllal 46"/>
          <p:cNvCxnSpPr/>
          <p:nvPr/>
        </p:nvCxnSpPr>
        <p:spPr>
          <a:xfrm>
            <a:off x="5985398" y="5618275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>
            <a:off x="5985398" y="5299013"/>
            <a:ext cx="877" cy="319262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>
            <a:off x="5985398" y="6029823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5985398" y="5500860"/>
            <a:ext cx="1" cy="528963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övegdoboz 50"/>
          <p:cNvSpPr txBox="1"/>
          <p:nvPr/>
        </p:nvSpPr>
        <p:spPr>
          <a:xfrm>
            <a:off x="6298436" y="5420467"/>
            <a:ext cx="566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Külön meghajtónak látjuk őket</a:t>
            </a:r>
            <a:endParaRPr lang="hu-HU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6298436" y="5845157"/>
            <a:ext cx="566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Akár több OP rendszer futtatása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506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  <p:bldP spid="42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418790" y="522758"/>
            <a:ext cx="683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Fájlok tárolásához a PC-nek fájlrendszerre van szüksége</a:t>
            </a:r>
            <a:endParaRPr lang="hu-HU" dirty="0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1772436" y="1211352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1772436" y="892090"/>
            <a:ext cx="877" cy="319262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772436" y="1622900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1772436" y="1093937"/>
            <a:ext cx="1" cy="528963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2098051" y="1438234"/>
            <a:ext cx="683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Megadja a fájl nevét és helyét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085474" y="1849782"/>
            <a:ext cx="683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FAT,DOS,NTFS</a:t>
            </a:r>
            <a:endParaRPr lang="hu-HU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777442" y="1513433"/>
            <a:ext cx="338195" cy="528963"/>
            <a:chOff x="1887756" y="2321528"/>
            <a:chExt cx="338195" cy="528963"/>
          </a:xfrm>
        </p:grpSpPr>
        <p:cxnSp>
          <p:nvCxnSpPr>
            <p:cNvPr id="29" name="Egyenes összekötő 28"/>
            <p:cNvCxnSpPr/>
            <p:nvPr/>
          </p:nvCxnSpPr>
          <p:spPr>
            <a:xfrm>
              <a:off x="1887756" y="2321528"/>
              <a:ext cx="1" cy="528963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/>
            <p:nvPr/>
          </p:nvCxnSpPr>
          <p:spPr>
            <a:xfrm>
              <a:off x="1912913" y="2850491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zövegdoboz 31"/>
          <p:cNvSpPr txBox="1"/>
          <p:nvPr/>
        </p:nvSpPr>
        <p:spPr>
          <a:xfrm>
            <a:off x="2098051" y="1017163"/>
            <a:ext cx="683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Katalógusra hasonlít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18790" y="3003162"/>
            <a:ext cx="683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Töredezettség: a HDD-n lévő fájlok egy idő után logikailag töredezetté vállnak</a:t>
            </a:r>
            <a:endParaRPr lang="hu-HU" dirty="0"/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1759858" y="3733972"/>
            <a:ext cx="313038" cy="319262"/>
            <a:chOff x="1556951" y="1462125"/>
            <a:chExt cx="313038" cy="319262"/>
          </a:xfrm>
        </p:grpSpPr>
        <p:cxnSp>
          <p:nvCxnSpPr>
            <p:cNvPr id="39" name="Egyenes összekötő nyíllal 38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zövegdoboz 40"/>
          <p:cNvSpPr txBox="1"/>
          <p:nvPr/>
        </p:nvSpPr>
        <p:spPr>
          <a:xfrm>
            <a:off x="2098051" y="3861519"/>
            <a:ext cx="683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Oka hogy a merevlemez nem tud egy szektornál kisebb egységet címezni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418789" y="5130745"/>
            <a:ext cx="1164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Több merevlemez használata:ha több merevlemez van egy csatornán, akkor be kell állítani, hogy melyik legyen az elsődleges(</a:t>
            </a:r>
            <a:r>
              <a:rPr lang="hu-HU" dirty="0" err="1" smtClean="0"/>
              <a:t>master</a:t>
            </a:r>
            <a:r>
              <a:rPr lang="hu-HU" dirty="0" smtClean="0"/>
              <a:t>) és melyik legyen a másodlagos(</a:t>
            </a:r>
            <a:r>
              <a:rPr lang="hu-HU" dirty="0" err="1" smtClean="0"/>
              <a:t>slave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727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32" grpId="0"/>
      <p:bldP spid="33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9905998" cy="1905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MerevlemeZ</a:t>
            </a:r>
            <a:r>
              <a:rPr lang="hu-HU" dirty="0" smtClean="0"/>
              <a:t> jövője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18789" y="1451919"/>
            <a:ext cx="10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merevlemezt az egyre nagyobb kapacitású,gyorsabb, és sokkal kisebb fogyasztású </a:t>
            </a:r>
            <a:r>
              <a:rPr lang="hu-HU" dirty="0" err="1" smtClean="0"/>
              <a:t>flashmemóriák</a:t>
            </a:r>
            <a:r>
              <a:rPr lang="hu-HU" dirty="0" smtClean="0"/>
              <a:t> (SSD) szoríthatják ki.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8789" y="2502073"/>
            <a:ext cx="1039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Több merevlemezgyártó tervezi a hibrid merevlemezek bevezetését megy ötvözi a két</a:t>
            </a:r>
            <a:br>
              <a:rPr lang="hu-HU" dirty="0" smtClean="0"/>
            </a:br>
            <a:r>
              <a:rPr lang="hu-HU" dirty="0" smtClean="0"/>
              <a:t>technikát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346" y="3603716"/>
            <a:ext cx="3391215" cy="2160240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6977590" y="3603716"/>
            <a:ext cx="3474386" cy="1522657"/>
            <a:chOff x="6977590" y="3603716"/>
            <a:chExt cx="3474386" cy="1522657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6977590" y="3603716"/>
              <a:ext cx="3474386" cy="395173"/>
              <a:chOff x="4860032" y="2708920"/>
              <a:chExt cx="3474386" cy="395173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4860032" y="2708920"/>
                <a:ext cx="3312368" cy="15637"/>
                <a:chOff x="5436096" y="1556792"/>
                <a:chExt cx="3312368" cy="15637"/>
              </a:xfrm>
            </p:grpSpPr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5436096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Egyenes összekötő 14"/>
                <p:cNvCxnSpPr/>
                <p:nvPr/>
              </p:nvCxnSpPr>
              <p:spPr>
                <a:xfrm>
                  <a:off x="5726507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6012160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Egyenes összekötő 16"/>
                <p:cNvCxnSpPr/>
                <p:nvPr/>
              </p:nvCxnSpPr>
              <p:spPr>
                <a:xfrm>
                  <a:off x="6300192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gyenes összekötő 17"/>
                <p:cNvCxnSpPr/>
                <p:nvPr/>
              </p:nvCxnSpPr>
              <p:spPr>
                <a:xfrm>
                  <a:off x="6588224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18"/>
                <p:cNvCxnSpPr/>
                <p:nvPr/>
              </p:nvCxnSpPr>
              <p:spPr>
                <a:xfrm>
                  <a:off x="6876256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gyenes összekötő 19"/>
                <p:cNvCxnSpPr/>
                <p:nvPr/>
              </p:nvCxnSpPr>
              <p:spPr>
                <a:xfrm>
                  <a:off x="7164288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gyenes összekötő 20"/>
                <p:cNvCxnSpPr/>
                <p:nvPr/>
              </p:nvCxnSpPr>
              <p:spPr>
                <a:xfrm>
                  <a:off x="7452320" y="1556792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gyenes összekötő 21"/>
                <p:cNvCxnSpPr/>
                <p:nvPr/>
              </p:nvCxnSpPr>
              <p:spPr>
                <a:xfrm>
                  <a:off x="7740352" y="1556993"/>
                  <a:ext cx="216024" cy="0"/>
                </a:xfrm>
                <a:prstGeom prst="line">
                  <a:avLst/>
                </a:prstGeom>
                <a:ln>
                  <a:solidFill>
                    <a:srgbClr val="37D1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gyenes összekötő 22"/>
                <p:cNvCxnSpPr/>
                <p:nvPr/>
              </p:nvCxnSpPr>
              <p:spPr>
                <a:xfrm>
                  <a:off x="8100392" y="1572429"/>
                  <a:ext cx="648072" cy="0"/>
                </a:xfrm>
                <a:prstGeom prst="line">
                  <a:avLst/>
                </a:prstGeom>
                <a:ln w="38100">
                  <a:solidFill>
                    <a:srgbClr val="37D18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Szövegdoboz 11"/>
              <p:cNvSpPr txBox="1"/>
              <p:nvPr/>
            </p:nvSpPr>
            <p:spPr>
              <a:xfrm>
                <a:off x="7596336" y="2780928"/>
                <a:ext cx="73808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500" dirty="0" smtClean="0">
                    <a:solidFill>
                      <a:srgbClr val="37D18B"/>
                    </a:solidFill>
                    <a:latin typeface="Arial Black" panose="020B0A04020102020204" pitchFamily="34" charset="0"/>
                  </a:rPr>
                  <a:t>SSD</a:t>
                </a:r>
                <a:endParaRPr lang="hu-HU" sz="1500" dirty="0">
                  <a:solidFill>
                    <a:srgbClr val="37D18B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4" name="Szövegdoboz 23"/>
            <p:cNvSpPr txBox="1"/>
            <p:nvPr/>
          </p:nvSpPr>
          <p:spPr>
            <a:xfrm>
              <a:off x="7182798" y="3926044"/>
              <a:ext cx="3203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smtClean="0"/>
                <a:t>Szilárd test-meghajtó, előnye hogy hordozható, hátránya hogy rövid élettartamú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529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288</TotalTime>
  <Words>974</Words>
  <Application>Microsoft Office PowerPoint</Application>
  <PresentationFormat>Egyéni</PresentationFormat>
  <Paragraphs>193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Szita</vt:lpstr>
      <vt:lpstr>Korszerű háttértárolók</vt:lpstr>
      <vt:lpstr>Háttértárak</vt:lpstr>
      <vt:lpstr>Háttértárak fajtái</vt:lpstr>
      <vt:lpstr>4. dia</vt:lpstr>
      <vt:lpstr>Merevlemez(hDD)</vt:lpstr>
      <vt:lpstr>A MerevlemeZ FŐBB TULAJDONSÁGAI</vt:lpstr>
      <vt:lpstr>A MerevlemeZ ADATTÁROLÁSI STRUKTÚRÁJA</vt:lpstr>
      <vt:lpstr>8. dia</vt:lpstr>
      <vt:lpstr>A MerevlemeZ jövője</vt:lpstr>
      <vt:lpstr>10. dia</vt:lpstr>
      <vt:lpstr>11. dia</vt:lpstr>
      <vt:lpstr>Flash háttértárak-Pendrive</vt:lpstr>
      <vt:lpstr>A pendrive belső részei</vt:lpstr>
      <vt:lpstr>14. dia</vt:lpstr>
      <vt:lpstr>15. dia</vt:lpstr>
      <vt:lpstr>16. dia</vt:lpstr>
      <vt:lpstr>17. dia</vt:lpstr>
      <vt:lpstr>18. dia</vt:lpstr>
      <vt:lpstr>Köszönöm a figyelmüket!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Korszerű háttértárolók</dc:title>
  <dc:creator>lode1998@hotmail.hu</dc:creator>
  <cp:lastModifiedBy>Vica</cp:lastModifiedBy>
  <cp:revision>41</cp:revision>
  <dcterms:created xsi:type="dcterms:W3CDTF">2016-01-28T15:51:33Z</dcterms:created>
  <dcterms:modified xsi:type="dcterms:W3CDTF">2016-01-30T21:15:02Z</dcterms:modified>
</cp:coreProperties>
</file>