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58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108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654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6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15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2401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150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277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480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537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398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23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52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D5830-DBD2-4226-ABC5-70A6E2E2F1EC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63BA-5293-4D8C-BD1A-2331DAA577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115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IP címzés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Gubó Gergely</a:t>
            </a:r>
            <a:endParaRPr lang="hu-HU" dirty="0"/>
          </a:p>
          <a:p>
            <a:r>
              <a:rPr lang="hu-HU" dirty="0" smtClean="0"/>
              <a:t>Konzulens: </a:t>
            </a:r>
            <a:r>
              <a:rPr lang="hu-HU" dirty="0" err="1" smtClean="0"/>
              <a:t>Piedl</a:t>
            </a:r>
            <a:r>
              <a:rPr lang="hu-HU" dirty="0" smtClean="0"/>
              <a:t> </a:t>
            </a:r>
            <a:r>
              <a:rPr lang="hu-HU" dirty="0" smtClean="0"/>
              <a:t>Péter</a:t>
            </a:r>
          </a:p>
          <a:p>
            <a:r>
              <a:rPr lang="hu-HU" dirty="0" smtClean="0"/>
              <a:t>Neumann János Számítástechnikai Szakközépiskola</a:t>
            </a:r>
          </a:p>
          <a:p>
            <a:r>
              <a:rPr lang="hu-HU" dirty="0" smtClean="0"/>
              <a:t>Cím</a:t>
            </a:r>
            <a:r>
              <a:rPr lang="hu-HU" dirty="0"/>
              <a:t>: </a:t>
            </a:r>
            <a:r>
              <a:rPr lang="hu-HU" dirty="0" smtClean="0"/>
              <a:t>1144 </a:t>
            </a:r>
            <a:r>
              <a:rPr lang="hu-HU" dirty="0" smtClean="0"/>
              <a:t>Budapest Kerepesi út 124</a:t>
            </a:r>
          </a:p>
        </p:txBody>
      </p:sp>
    </p:spTree>
    <p:extLst>
      <p:ext uri="{BB962C8B-B14F-4D97-AF65-F5344CB8AC3E}">
        <p14:creationId xmlns:p14="http://schemas.microsoft.com/office/powerpoint/2010/main" val="1800912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IPv4-es  </a:t>
            </a:r>
            <a:r>
              <a:rPr lang="hu-HU" dirty="0" smtClean="0"/>
              <a:t>szórási cím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</a:t>
            </a:r>
            <a:r>
              <a:rPr lang="hu-HU" dirty="0" smtClean="0"/>
              <a:t>peciális </a:t>
            </a:r>
            <a:r>
              <a:rPr lang="hu-HU" dirty="0"/>
              <a:t>címe az alhálózatoknak, amelynek segítségével minden állomással egyszerre kommunikálhatunk</a:t>
            </a:r>
            <a:r>
              <a:rPr lang="hu-HU" dirty="0" smtClean="0"/>
              <a:t>.</a:t>
            </a:r>
          </a:p>
          <a:p>
            <a:r>
              <a:rPr lang="hu-HU" dirty="0"/>
              <a:t>A szórási cím a hálózat tartományának legmagasabb </a:t>
            </a:r>
            <a:r>
              <a:rPr lang="hu-HU" dirty="0" smtClean="0"/>
              <a:t>címe</a:t>
            </a:r>
          </a:p>
          <a:p>
            <a:r>
              <a:rPr lang="hu-HU" dirty="0" smtClean="0"/>
              <a:t>Az állomás </a:t>
            </a:r>
            <a:r>
              <a:rPr lang="hu-HU" dirty="0"/>
              <a:t>részben </a:t>
            </a:r>
            <a:r>
              <a:rPr lang="hu-HU" dirty="0" smtClean="0"/>
              <a:t>minden </a:t>
            </a:r>
            <a:r>
              <a:rPr lang="hu-HU" dirty="0" smtClean="0"/>
              <a:t>bit </a:t>
            </a:r>
            <a:r>
              <a:rPr lang="hu-HU" dirty="0" smtClean="0"/>
              <a:t>1 akkor decimálisan az értéke 255 </a:t>
            </a:r>
            <a:r>
              <a:rPr lang="hu-HU" dirty="0" smtClean="0"/>
              <a:t>pl</a:t>
            </a:r>
            <a:r>
              <a:rPr lang="hu-HU" dirty="0" smtClean="0"/>
              <a:t>.</a:t>
            </a:r>
            <a:r>
              <a:rPr lang="hu-HU" dirty="0"/>
              <a:t> </a:t>
            </a:r>
            <a:r>
              <a:rPr lang="hu-HU" dirty="0" smtClean="0"/>
              <a:t>10.1.1.0/24 ez máskép 10.1.1.255 így van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318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  </a:t>
            </a:r>
            <a:r>
              <a:rPr lang="hu-HU" dirty="0" smtClean="0"/>
              <a:t>csoportos címzés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Felhasználói eszközök címei</a:t>
            </a:r>
          </a:p>
          <a:p>
            <a:r>
              <a:rPr lang="hu-HU" dirty="0"/>
              <a:t>A legtöbb adathálózatban a leggyakoribb végberendezések közé a számítógépek, táblagépek, </a:t>
            </a:r>
            <a:r>
              <a:rPr lang="hu-HU" dirty="0" smtClean="0"/>
              <a:t>okos telefonok, </a:t>
            </a:r>
            <a:r>
              <a:rPr lang="hu-HU" dirty="0"/>
              <a:t>nyomtatók és IP-telefonok tartoznak</a:t>
            </a:r>
            <a:r>
              <a:rPr lang="hu-HU" dirty="0" smtClean="0"/>
              <a:t>.</a:t>
            </a:r>
          </a:p>
          <a:p>
            <a:r>
              <a:rPr lang="hu-HU" dirty="0"/>
              <a:t> A hálózat szabad címtartományából fogunk címet adni nekik. </a:t>
            </a:r>
            <a:endParaRPr lang="hu-HU" dirty="0" smtClean="0"/>
          </a:p>
          <a:p>
            <a:r>
              <a:rPr lang="hu-HU" dirty="0"/>
              <a:t>A címeket statikusan vagy dinamikusan </a:t>
            </a:r>
            <a:r>
              <a:rPr lang="hu-HU" dirty="0" smtClean="0"/>
              <a:t>rendelhetjük </a:t>
            </a:r>
            <a:r>
              <a:rPr lang="hu-HU" dirty="0" smtClean="0"/>
              <a:t>hozzá.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60886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08304" y="340741"/>
            <a:ext cx="10515600" cy="1325563"/>
          </a:xfrm>
        </p:spPr>
        <p:txBody>
          <a:bodyPr/>
          <a:lstStyle/>
          <a:p>
            <a:r>
              <a:rPr lang="hu-HU" dirty="0" smtClean="0"/>
              <a:t>Statikus hozzárendelés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</a:t>
            </a:r>
            <a:r>
              <a:rPr lang="hu-HU" dirty="0" smtClean="0"/>
              <a:t>álózati </a:t>
            </a:r>
            <a:r>
              <a:rPr lang="hu-HU" dirty="0"/>
              <a:t>rendszergazdának </a:t>
            </a:r>
            <a:r>
              <a:rPr lang="hu-HU" dirty="0" smtClean="0"/>
              <a:t>kézzel kell </a:t>
            </a:r>
            <a:r>
              <a:rPr lang="hu-HU" dirty="0"/>
              <a:t>beállítania </a:t>
            </a:r>
            <a:r>
              <a:rPr lang="hu-HU" dirty="0" smtClean="0"/>
              <a:t> </a:t>
            </a:r>
            <a:r>
              <a:rPr lang="hu-HU" dirty="0" smtClean="0"/>
              <a:t>az IP-címeket</a:t>
            </a:r>
            <a:endParaRPr lang="hu-HU" dirty="0" smtClean="0"/>
          </a:p>
          <a:p>
            <a:r>
              <a:rPr lang="hu-HU" dirty="0"/>
              <a:t>A statikus címkiosztásnak számos előnye </a:t>
            </a:r>
            <a:r>
              <a:rPr lang="hu-HU" dirty="0" smtClean="0"/>
              <a:t>: </a:t>
            </a:r>
          </a:p>
          <a:p>
            <a:pPr marL="0" indent="1701800" algn="r">
              <a:buNone/>
            </a:pPr>
            <a:r>
              <a:rPr lang="hu-HU" dirty="0"/>
              <a:t>N</a:t>
            </a:r>
            <a:r>
              <a:rPr lang="hu-HU" dirty="0" smtClean="0"/>
              <a:t>yomtatók</a:t>
            </a:r>
            <a:r>
              <a:rPr lang="hu-HU" dirty="0"/>
              <a:t>, szerverek, és olyan eszközök számára, amelyek nem változtatják gyakran a helyüket</a:t>
            </a:r>
            <a:r>
              <a:rPr lang="hu-HU" dirty="0" smtClean="0"/>
              <a:t>, rögzített </a:t>
            </a:r>
            <a:r>
              <a:rPr lang="hu-HU" dirty="0" smtClean="0"/>
              <a:t>IP</a:t>
            </a:r>
            <a:r>
              <a:rPr lang="hu-HU" dirty="0" smtClean="0"/>
              <a:t> </a:t>
            </a:r>
            <a:r>
              <a:rPr lang="hu-HU" dirty="0" smtClean="0"/>
              <a:t>címük van.</a:t>
            </a:r>
          </a:p>
          <a:p>
            <a:pPr marL="0" indent="1701800" algn="r">
              <a:buNone/>
            </a:pPr>
            <a:r>
              <a:rPr lang="hu-HU" dirty="0"/>
              <a:t>A</a:t>
            </a:r>
            <a:r>
              <a:rPr lang="hu-HU" dirty="0" smtClean="0"/>
              <a:t>lkothatunk </a:t>
            </a:r>
            <a:r>
              <a:rPr lang="hu-HU" dirty="0"/>
              <a:t>hozzáférési szabályokat </a:t>
            </a:r>
            <a:endParaRPr lang="hu-HU" dirty="0" smtClean="0"/>
          </a:p>
          <a:p>
            <a:pPr marL="0" indent="0"/>
            <a:r>
              <a:rPr lang="hu-HU" dirty="0" smtClean="0"/>
              <a:t>Hátrány: időigényes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87527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Dinamikus </a:t>
            </a:r>
            <a:r>
              <a:rPr lang="hu-HU" dirty="0" smtClean="0"/>
              <a:t>címkiosztás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DHCP lehetővé teszi a </a:t>
            </a:r>
            <a:r>
              <a:rPr lang="hu-HU" dirty="0" smtClean="0"/>
              <a:t> </a:t>
            </a:r>
            <a:r>
              <a:rPr lang="hu-HU" dirty="0"/>
              <a:t>IP-cím, alhálózati maszk, alapértelmezett átjáró és egyéb konfigurációs paraméterek </a:t>
            </a:r>
            <a:r>
              <a:rPr lang="hu-HU" dirty="0" smtClean="0"/>
              <a:t>automatikus </a:t>
            </a:r>
            <a:r>
              <a:rPr lang="hu-HU" dirty="0"/>
              <a:t>kiosztását</a:t>
            </a:r>
            <a:r>
              <a:rPr lang="hu-HU" dirty="0" smtClean="0"/>
              <a:t>.</a:t>
            </a:r>
          </a:p>
          <a:p>
            <a:r>
              <a:rPr lang="hu-HU" dirty="0"/>
              <a:t>A DHCP-szerver beállításainál meg kell adni egy címtartományt </a:t>
            </a:r>
            <a:r>
              <a:rPr lang="hu-HU" dirty="0" smtClean="0"/>
              <a:t>amin belül osztja ki a címeket</a:t>
            </a:r>
          </a:p>
          <a:p>
            <a:r>
              <a:rPr lang="hu-HU" dirty="0" smtClean="0"/>
              <a:t>Nagyobb hálózatoknál használják ezt a módszert</a:t>
            </a:r>
          </a:p>
          <a:p>
            <a:r>
              <a:rPr lang="hu-HU" dirty="0"/>
              <a:t>C</a:t>
            </a:r>
            <a:r>
              <a:rPr lang="hu-HU" dirty="0" smtClean="0"/>
              <a:t>ímet </a:t>
            </a:r>
            <a:r>
              <a:rPr lang="hu-HU" dirty="0"/>
              <a:t>nem állandó használatra, hanem csak bizonyos időtartamra </a:t>
            </a:r>
            <a:r>
              <a:rPr lang="hu-HU" dirty="0" smtClean="0"/>
              <a:t>kapják az eszközök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6289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Milyen osztályú </a:t>
            </a:r>
            <a:r>
              <a:rPr lang="hu-HU" dirty="0" smtClean="0"/>
              <a:t>IP</a:t>
            </a:r>
            <a:r>
              <a:rPr lang="hu-HU" dirty="0"/>
              <a:t>-</a:t>
            </a:r>
            <a:r>
              <a:rPr lang="hu-HU" dirty="0" smtClean="0"/>
              <a:t>címek </a:t>
            </a:r>
            <a:r>
              <a:rPr lang="hu-HU" dirty="0" smtClean="0"/>
              <a:t>vannak?</a:t>
            </a:r>
          </a:p>
          <a:p>
            <a:r>
              <a:rPr lang="hu-HU" dirty="0" smtClean="0"/>
              <a:t>Milyen a decimális és a bináris ábrázolás?</a:t>
            </a:r>
          </a:p>
          <a:p>
            <a:r>
              <a:rPr lang="hu-HU" dirty="0" smtClean="0"/>
              <a:t>Milyen internet protokollok vannak az </a:t>
            </a:r>
            <a:r>
              <a:rPr lang="hu-HU" dirty="0" smtClean="0"/>
              <a:t>IP-</a:t>
            </a:r>
            <a:r>
              <a:rPr lang="hu-HU" dirty="0" smtClean="0"/>
              <a:t>címekre</a:t>
            </a:r>
            <a:r>
              <a:rPr lang="hu-HU" dirty="0" smtClean="0"/>
              <a:t>?</a:t>
            </a:r>
          </a:p>
          <a:p>
            <a:r>
              <a:rPr lang="hu-HU" dirty="0" smtClean="0"/>
              <a:t>Mi </a:t>
            </a:r>
            <a:r>
              <a:rPr lang="hu-HU" dirty="0" smtClean="0"/>
              <a:t>az </a:t>
            </a:r>
            <a:r>
              <a:rPr lang="hu-HU" dirty="0" smtClean="0"/>
              <a:t>alhálózati maszk feladata?</a:t>
            </a:r>
          </a:p>
          <a:p>
            <a:r>
              <a:rPr lang="hu-HU" dirty="0" smtClean="0"/>
              <a:t>Hogyan oszthatunk ki </a:t>
            </a:r>
            <a:r>
              <a:rPr lang="hu-HU" dirty="0" smtClean="0"/>
              <a:t>IP-</a:t>
            </a:r>
            <a:r>
              <a:rPr lang="hu-HU" dirty="0" smtClean="0"/>
              <a:t>címeket </a:t>
            </a:r>
            <a:r>
              <a:rPr lang="hu-HU" dirty="0" smtClean="0"/>
              <a:t>eszközöknek?</a:t>
            </a:r>
          </a:p>
          <a:p>
            <a:r>
              <a:rPr lang="hu-HU" dirty="0" smtClean="0"/>
              <a:t>Mi a </a:t>
            </a:r>
            <a:r>
              <a:rPr lang="hu-HU" dirty="0" smtClean="0"/>
              <a:t>DHCP </a:t>
            </a:r>
            <a:r>
              <a:rPr lang="hu-HU" dirty="0" smtClean="0"/>
              <a:t>szerver feladata?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05319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Források</a:t>
            </a:r>
          </a:p>
          <a:p>
            <a:r>
              <a:rPr lang="hu-HU" dirty="0" smtClean="0"/>
              <a:t>http</a:t>
            </a:r>
            <a:r>
              <a:rPr lang="hu-HU" dirty="0"/>
              <a:t>://</a:t>
            </a:r>
            <a:r>
              <a:rPr lang="hu-HU" dirty="0" smtClean="0"/>
              <a:t>szabilinux.hu/webrh62/node1254.htm</a:t>
            </a:r>
            <a:endParaRPr lang="hu-HU" dirty="0"/>
          </a:p>
          <a:p>
            <a:r>
              <a:rPr lang="hu-HU" dirty="0"/>
              <a:t>https://</a:t>
            </a:r>
            <a:r>
              <a:rPr lang="hu-HU" dirty="0" smtClean="0"/>
              <a:t>www.google.hu/search?biw=1067&amp;bih=603&amp;tbm=isch&amp;sa=1&amp;btnG=Keres%C3%A9s&amp;q=bit#btnG=Keres%C3%A9s&amp;imgdii=ySvo2oFVn0A-5M%3A%3BySvo2oFVn0A-5M%3A%3BLegoLrPGAES3RM%3A&amp;imgrc=ySvo2oFVn0A-5M%3A</a:t>
            </a:r>
          </a:p>
          <a:p>
            <a:r>
              <a:rPr lang="hu-HU" dirty="0"/>
              <a:t>https://</a:t>
            </a:r>
            <a:r>
              <a:rPr lang="hu-HU" dirty="0" smtClean="0"/>
              <a:t>www.google.hu/search?q=bit&amp;source=lnms&amp;tbm=isch&amp;sa=X&amp;ved=0ahUKEwjbrIappvDKAhUjw3IKHfxcA4cQ_AUIBygB&amp;biw=948&amp;bih=536#imgrc=alcYtG5JDUAQ6M%3A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2944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IP-címzés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címzés a hálózati réteg protokolljainak kulcsfeladata, függetlenül kommunikálhassanak egymással, hogy azonos, vagy különböző hálózatokon helyezkednek el.</a:t>
            </a:r>
          </a:p>
          <a:p>
            <a:r>
              <a:rPr lang="hu-HU" dirty="0" smtClean="0"/>
              <a:t> Az Internet Protokoll 4-es (IPv4) és 6-os verziója (IPv6) egyaránt, címzési módot biztosít az adatokat szállító csomagok számára.</a:t>
            </a:r>
          </a:p>
          <a:p>
            <a:r>
              <a:rPr lang="hu-HU" dirty="0" smtClean="0">
                <a:effectLst/>
              </a:rPr>
              <a:t>Az IP-cím kiosztás hatékony tervezése, megvalósítása és karbantartása biztosítja </a:t>
            </a:r>
            <a:r>
              <a:rPr lang="hu-HU" dirty="0" smtClean="0">
                <a:effectLst/>
              </a:rPr>
              <a:t>a hálózatok </a:t>
            </a:r>
            <a:r>
              <a:rPr lang="hu-HU" dirty="0" smtClean="0">
                <a:effectLst/>
              </a:rPr>
              <a:t>hatékony és eredményes működését.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7927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 </a:t>
            </a:r>
            <a:r>
              <a:rPr lang="hu-HU" dirty="0" smtClean="0"/>
              <a:t>kettes számrendszer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 smtClean="0"/>
              <a:t>IPv4-es </a:t>
            </a:r>
            <a:r>
              <a:rPr lang="hu-HU" dirty="0" smtClean="0"/>
              <a:t>címek 32bites bináris szám de pontokkal elválasztót  decimális alakban használjuk a címeket</a:t>
            </a:r>
          </a:p>
          <a:p>
            <a:r>
              <a:rPr lang="hu-HU" dirty="0" smtClean="0"/>
              <a:t>A </a:t>
            </a:r>
            <a:r>
              <a:rPr lang="hu-HU" dirty="0" smtClean="0"/>
              <a:t>32 bites </a:t>
            </a:r>
            <a:r>
              <a:rPr lang="hu-HU" dirty="0" smtClean="0"/>
              <a:t>sort </a:t>
            </a:r>
            <a:r>
              <a:rPr lang="hu-HU" dirty="0" smtClean="0"/>
              <a:t>8 bitenként </a:t>
            </a:r>
            <a:r>
              <a:rPr lang="hu-HU" dirty="0" smtClean="0"/>
              <a:t>ponttal választjuk </a:t>
            </a:r>
            <a:r>
              <a:rPr lang="hu-HU" dirty="0" smtClean="0"/>
              <a:t>el, ez </a:t>
            </a:r>
            <a:r>
              <a:rPr lang="hu-HU" dirty="0" smtClean="0"/>
              <a:t>egy </a:t>
            </a:r>
            <a:r>
              <a:rPr lang="hu-HU" dirty="0" err="1" smtClean="0"/>
              <a:t>oktett</a:t>
            </a:r>
            <a:r>
              <a:rPr lang="hu-HU" dirty="0" smtClean="0"/>
              <a:t> </a:t>
            </a:r>
            <a:r>
              <a:rPr lang="hu-HU" dirty="0" smtClean="0"/>
              <a:t>pl</a:t>
            </a:r>
            <a:r>
              <a:rPr lang="hu-HU" dirty="0" smtClean="0"/>
              <a:t>. 192.168.0.1 vagy </a:t>
            </a:r>
            <a:r>
              <a:rPr lang="hu-HU" dirty="0"/>
              <a:t>11000000 </a:t>
            </a:r>
            <a:r>
              <a:rPr lang="hu-HU" dirty="0" smtClean="0"/>
              <a:t>10101000 00000000 00000001</a:t>
            </a:r>
          </a:p>
          <a:p>
            <a:r>
              <a:rPr lang="hu-HU" dirty="0"/>
              <a:t>Azért hívják oktettnek, mert mindegyik decimális szám egy </a:t>
            </a:r>
            <a:r>
              <a:rPr lang="hu-HU" dirty="0" err="1"/>
              <a:t>byte-ot</a:t>
            </a:r>
            <a:r>
              <a:rPr lang="hu-HU" dirty="0"/>
              <a:t> </a:t>
            </a:r>
            <a:r>
              <a:rPr lang="hu-HU" dirty="0" smtClean="0"/>
              <a:t>azaz 8 </a:t>
            </a:r>
            <a:r>
              <a:rPr lang="hu-HU" dirty="0"/>
              <a:t>bitet képvisel</a:t>
            </a:r>
            <a:r>
              <a:rPr lang="hu-HU" dirty="0" smtClean="0"/>
              <a:t>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7472329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IPV4-es címek osztályai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osztály:1.0.0.0-127.0.0.0 közötti címek, nagy hálózatoknál használják ezeket a címeket </a:t>
            </a:r>
            <a:r>
              <a:rPr lang="hu-HU" dirty="0" smtClean="0"/>
              <a:t>pl</a:t>
            </a:r>
            <a:r>
              <a:rPr lang="hu-HU" dirty="0" smtClean="0"/>
              <a:t>.</a:t>
            </a:r>
            <a:r>
              <a:rPr lang="hu-HU" dirty="0"/>
              <a:t> IBM hálózata</a:t>
            </a:r>
            <a:endParaRPr lang="hu-HU" dirty="0" smtClean="0"/>
          </a:p>
          <a:p>
            <a:r>
              <a:rPr lang="hu-HU" dirty="0"/>
              <a:t>B osztály:128.0.0.0-191.0.0.0 közötti </a:t>
            </a:r>
            <a:r>
              <a:rPr lang="hu-HU" dirty="0" smtClean="0"/>
              <a:t>címek, közepes hálózatoknál  használják</a:t>
            </a:r>
          </a:p>
          <a:p>
            <a:r>
              <a:rPr lang="hu-HU" dirty="0"/>
              <a:t>C osztály:192.0.0.0-223.0.0.0 közötti </a:t>
            </a:r>
            <a:r>
              <a:rPr lang="hu-HU" dirty="0" smtClean="0"/>
              <a:t>címek,  kisebb hálózatok</a:t>
            </a:r>
          </a:p>
          <a:p>
            <a:r>
              <a:rPr lang="hu-HU" dirty="0"/>
              <a:t>D osztály:224.0.0.0-239.0.0.0 közötti címek, multicasting eljárás céljaira vannak fenntartva.</a:t>
            </a:r>
            <a:endParaRPr lang="hu-HU" dirty="0" smtClean="0"/>
          </a:p>
          <a:p>
            <a:r>
              <a:rPr lang="hu-HU" dirty="0"/>
              <a:t>E osztály:240.0.0.0-255.0.0.0 közötti </a:t>
            </a:r>
            <a:r>
              <a:rPr lang="hu-HU" dirty="0" smtClean="0"/>
              <a:t>címek, Internet saját céljaira fenntartott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48526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IPv4-es </a:t>
            </a:r>
            <a:r>
              <a:rPr lang="hu-HU" dirty="0" smtClean="0"/>
              <a:t>hálózati címek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számítógép számára bináris formába jutnak tovább az adatok és ilyen formába tárolódnak is.</a:t>
            </a:r>
          </a:p>
          <a:p>
            <a:r>
              <a:rPr lang="hu-HU" dirty="0"/>
              <a:t>Egy hálózat minden eszközét egyedi bináris címmel kell azonosítani. </a:t>
            </a:r>
            <a:endParaRPr lang="hu-HU" dirty="0" smtClean="0"/>
          </a:p>
          <a:p>
            <a:r>
              <a:rPr lang="hu-HU" dirty="0" smtClean="0"/>
              <a:t>Egy </a:t>
            </a:r>
            <a:r>
              <a:rPr lang="hu-HU" dirty="0" smtClean="0"/>
              <a:t>IPv4-es </a:t>
            </a:r>
            <a:r>
              <a:rPr lang="hu-HU" dirty="0" smtClean="0"/>
              <a:t>cím </a:t>
            </a:r>
            <a:r>
              <a:rPr lang="hu-HU" dirty="0" smtClean="0"/>
              <a:t>32 bites </a:t>
            </a:r>
            <a:r>
              <a:rPr lang="hu-HU" dirty="0" smtClean="0"/>
              <a:t>és 1 és 0 sorozata és tartalmaz </a:t>
            </a:r>
            <a:r>
              <a:rPr lang="hu-HU" dirty="0"/>
              <a:t>32 bites forrás és egy 32 bites célcímet </a:t>
            </a:r>
            <a:endParaRPr lang="hu-HU" dirty="0" smtClean="0"/>
          </a:p>
          <a:p>
            <a:r>
              <a:rPr lang="hu-HU" dirty="0"/>
              <a:t>IPv4-címeket bináris helyett pontokkal elválasztott </a:t>
            </a:r>
            <a:r>
              <a:rPr lang="hu-HU" dirty="0" smtClean="0"/>
              <a:t>decimális </a:t>
            </a:r>
            <a:r>
              <a:rPr lang="hu-HU" dirty="0"/>
              <a:t>formátumban </a:t>
            </a:r>
            <a:r>
              <a:rPr lang="hu-HU" dirty="0" smtClean="0"/>
              <a:t>használjuk.</a:t>
            </a:r>
          </a:p>
          <a:p>
            <a:r>
              <a:rPr lang="hu-HU" dirty="0" smtClean="0"/>
              <a:t>4 </a:t>
            </a:r>
            <a:r>
              <a:rPr lang="hu-HU" dirty="0" err="1" smtClean="0"/>
              <a:t>oktettből</a:t>
            </a:r>
            <a:r>
              <a:rPr lang="hu-HU" dirty="0" smtClean="0"/>
              <a:t> </a:t>
            </a:r>
            <a:r>
              <a:rPr lang="hu-HU" dirty="0" smtClean="0"/>
              <a:t>áll </a:t>
            </a:r>
            <a:r>
              <a:rPr lang="hu-HU" dirty="0" smtClean="0"/>
              <a:t>a cím, </a:t>
            </a:r>
            <a:r>
              <a:rPr lang="hu-HU" dirty="0"/>
              <a:t> </a:t>
            </a:r>
            <a:r>
              <a:rPr lang="hu-HU" dirty="0" smtClean="0"/>
              <a:t>egy-egy oktett </a:t>
            </a:r>
            <a:r>
              <a:rPr lang="hu-HU" dirty="0"/>
              <a:t>0 és 255 közé eső decimális szám lesz. </a:t>
            </a:r>
            <a:r>
              <a:rPr lang="hu-HU" dirty="0" smtClean="0"/>
              <a:t>Átváltáskor szükség van a </a:t>
            </a:r>
            <a:r>
              <a:rPr lang="hu-HU" dirty="0" smtClean="0"/>
              <a:t>számrendszerek </a:t>
            </a:r>
            <a:r>
              <a:rPr lang="hu-HU" dirty="0" smtClean="0"/>
              <a:t>használatára.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5022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 alhálózati maszk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Feladata: meghatározza hogy </a:t>
            </a:r>
            <a:r>
              <a:rPr lang="hu-HU" dirty="0" smtClean="0"/>
              <a:t>32 bit </a:t>
            </a:r>
            <a:r>
              <a:rPr lang="hu-HU" dirty="0" smtClean="0"/>
              <a:t>melyik része az állomás és a  és a hálózati rész</a:t>
            </a:r>
          </a:p>
          <a:p>
            <a:r>
              <a:rPr lang="hu-HU" dirty="0" smtClean="0"/>
              <a:t>Az ip mellé kell rendelni egy maszkot is ami </a:t>
            </a:r>
            <a:r>
              <a:rPr lang="hu-HU" dirty="0" smtClean="0"/>
              <a:t>32 bit </a:t>
            </a:r>
            <a:r>
              <a:rPr lang="hu-HU" dirty="0" smtClean="0"/>
              <a:t>hosszú </a:t>
            </a:r>
          </a:p>
          <a:p>
            <a:r>
              <a:rPr lang="hu-HU" dirty="0" smtClean="0"/>
              <a:t>Ami megmutatja hogy az </a:t>
            </a:r>
            <a:r>
              <a:rPr lang="hu-HU" dirty="0" smtClean="0"/>
              <a:t>IP-cím </a:t>
            </a:r>
            <a:r>
              <a:rPr lang="hu-HU" dirty="0" smtClean="0"/>
              <a:t>melyik része a állomáscím </a:t>
            </a:r>
            <a:r>
              <a:rPr lang="hu-HU" dirty="0" smtClean="0"/>
              <a:t>illetve a </a:t>
            </a:r>
            <a:r>
              <a:rPr lang="hu-HU" dirty="0" smtClean="0"/>
              <a:t> </a:t>
            </a:r>
            <a:r>
              <a:rPr lang="hu-HU" dirty="0" smtClean="0"/>
              <a:t>hálózati cím</a:t>
            </a:r>
          </a:p>
          <a:p>
            <a:r>
              <a:rPr lang="hu-HU" dirty="0" smtClean="0"/>
              <a:t>Ábrázolása: decimális pontokkal </a:t>
            </a:r>
            <a:r>
              <a:rPr lang="hu-HU" dirty="0" smtClean="0"/>
              <a:t>elválasztott 0 és </a:t>
            </a:r>
            <a:r>
              <a:rPr lang="hu-HU" dirty="0" smtClean="0"/>
              <a:t>255 közötti szám </a:t>
            </a:r>
            <a:r>
              <a:rPr lang="hu-HU" dirty="0" smtClean="0"/>
              <a:t>pl</a:t>
            </a:r>
            <a:r>
              <a:rPr lang="hu-HU" dirty="0" smtClean="0"/>
              <a:t>. 255.255.255.0 vagy 11111111.11111111.11111111.00000000</a:t>
            </a:r>
            <a:endParaRPr lang="hu-HU" dirty="0"/>
          </a:p>
          <a:p>
            <a:r>
              <a:rPr lang="hu-HU" dirty="0" smtClean="0"/>
              <a:t>Segítségével meg alapítjuk hogy  melyik </a:t>
            </a:r>
            <a:r>
              <a:rPr lang="hu-HU" dirty="0" smtClean="0"/>
              <a:t>IP </a:t>
            </a:r>
            <a:r>
              <a:rPr lang="hu-HU" dirty="0" smtClean="0"/>
              <a:t>melyik hálózathoz tartozik</a:t>
            </a:r>
          </a:p>
        </p:txBody>
      </p:sp>
    </p:spTree>
    <p:extLst>
      <p:ext uri="{BB962C8B-B14F-4D97-AF65-F5344CB8AC3E}">
        <p14:creationId xmlns:p14="http://schemas.microsoft.com/office/powerpoint/2010/main" val="31323802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 </a:t>
            </a:r>
            <a:r>
              <a:rPr lang="hu-HU" dirty="0" smtClean="0"/>
              <a:t>állomás és szórási cím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IPv4 </a:t>
            </a:r>
            <a:r>
              <a:rPr lang="hu-HU" dirty="0" smtClean="0"/>
              <a:t>alhálózat </a:t>
            </a:r>
            <a:r>
              <a:rPr lang="hu-HU" dirty="0"/>
              <a:t>cím tartomány belüli </a:t>
            </a:r>
            <a:r>
              <a:rPr lang="hu-HU" dirty="0" smtClean="0"/>
              <a:t>címek: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hálózatcím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/>
              <a:t>á</a:t>
            </a:r>
            <a:r>
              <a:rPr lang="hu-HU" dirty="0" smtClean="0"/>
              <a:t>llomáscímek</a:t>
            </a:r>
            <a:endParaRPr lang="hu-H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 üzenetszórási cím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29236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IPv4-es </a:t>
            </a:r>
            <a:r>
              <a:rPr lang="hu-HU" dirty="0" smtClean="0"/>
              <a:t>hálózati cím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 </a:t>
            </a:r>
          </a:p>
          <a:p>
            <a:r>
              <a:rPr lang="hu-HU" dirty="0"/>
              <a:t>A hálózatcím a hálózatra hivatkozás egyik szokásos </a:t>
            </a:r>
            <a:r>
              <a:rPr lang="hu-HU" dirty="0" smtClean="0"/>
              <a:t>módja </a:t>
            </a:r>
          </a:p>
          <a:p>
            <a:r>
              <a:rPr lang="hu-HU" dirty="0"/>
              <a:t>Az alhálózati maszkot vagy az előtag hosszát is használhatjuk </a:t>
            </a:r>
            <a:r>
              <a:rPr lang="hu-HU" dirty="0" smtClean="0"/>
              <a:t>erre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hálózat első címe </a:t>
            </a:r>
            <a:r>
              <a:rPr lang="hu-HU" dirty="0" smtClean="0"/>
              <a:t>mindig a </a:t>
            </a:r>
            <a:r>
              <a:rPr lang="hu-HU" dirty="0" smtClean="0"/>
              <a:t>hálózati címnek van fenntartva</a:t>
            </a:r>
          </a:p>
          <a:p>
            <a:r>
              <a:rPr lang="hu-HU" dirty="0"/>
              <a:t>A hálózat minden állomása ugyanazt a hálózatcímet </a:t>
            </a:r>
            <a:r>
              <a:rPr lang="hu-HU" dirty="0" smtClean="0"/>
              <a:t>használja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79086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IPv4-es </a:t>
            </a:r>
            <a:r>
              <a:rPr lang="hu-HU" dirty="0" smtClean="0"/>
              <a:t>állomás címek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Minden végberendezésnek egyedi címmel kell rendelkeznie a hálózati kommunikációhoz</a:t>
            </a:r>
            <a:r>
              <a:rPr lang="hu-HU" dirty="0" smtClean="0"/>
              <a:t>.</a:t>
            </a:r>
          </a:p>
          <a:p>
            <a:r>
              <a:rPr lang="hu-HU" dirty="0"/>
              <a:t>H</a:t>
            </a:r>
            <a:r>
              <a:rPr lang="hu-HU" dirty="0" smtClean="0"/>
              <a:t>álózatcím </a:t>
            </a:r>
            <a:r>
              <a:rPr lang="hu-HU" dirty="0"/>
              <a:t>és a szórási cím közötti címeket rendelhetjük hozzá a végberendezésekhez</a:t>
            </a:r>
            <a:r>
              <a:rPr lang="hu-HU" dirty="0" smtClean="0"/>
              <a:t>.</a:t>
            </a:r>
          </a:p>
          <a:p>
            <a:r>
              <a:rPr lang="hu-HU" dirty="0"/>
              <a:t> </a:t>
            </a:r>
            <a:r>
              <a:rPr lang="hu-HU" dirty="0" smtClean="0"/>
              <a:t>Nullák </a:t>
            </a:r>
            <a:r>
              <a:rPr lang="hu-HU" dirty="0"/>
              <a:t>és egyesek bármely kombinációját tartalmazhatja az állomás </a:t>
            </a:r>
            <a:r>
              <a:rPr lang="hu-HU" dirty="0" smtClean="0"/>
              <a:t>, </a:t>
            </a:r>
            <a:r>
              <a:rPr lang="hu-HU" dirty="0"/>
              <a:t>kivéve a csupa nulla és a csupa egyes címet.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99149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520</Words>
  <Application>Microsoft Office PowerPoint</Application>
  <PresentationFormat>Egyéni</PresentationFormat>
  <Paragraphs>79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IP címzés</vt:lpstr>
      <vt:lpstr>IP-címzés</vt:lpstr>
      <vt:lpstr>IPv4 kettes számrendszer </vt:lpstr>
      <vt:lpstr>IPV4-es címek osztályai</vt:lpstr>
      <vt:lpstr>IPv4-es hálózati címek</vt:lpstr>
      <vt:lpstr>IPv4 alhálózati maszk</vt:lpstr>
      <vt:lpstr>IPv4 állomás és szórási cím</vt:lpstr>
      <vt:lpstr>IPv4-es hálózati cím</vt:lpstr>
      <vt:lpstr>IPv4-es állomás címek</vt:lpstr>
      <vt:lpstr>IPv4-es  szórási cím</vt:lpstr>
      <vt:lpstr>IPv4  csoportos címzés</vt:lpstr>
      <vt:lpstr>Statikus hozzárendelés</vt:lpstr>
      <vt:lpstr>Dinamikus címkiosztás</vt:lpstr>
      <vt:lpstr> 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EDU_ONCV_5518@diakoffice.onmicrosoft.com</dc:creator>
  <cp:lastModifiedBy>Menyhárt Erika</cp:lastModifiedBy>
  <cp:revision>61</cp:revision>
  <dcterms:created xsi:type="dcterms:W3CDTF">2016-02-07T16:49:17Z</dcterms:created>
  <dcterms:modified xsi:type="dcterms:W3CDTF">2016-02-12T12:44:07Z</dcterms:modified>
</cp:coreProperties>
</file>