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62" r:id="rId5"/>
    <p:sldId id="260" r:id="rId6"/>
    <p:sldId id="277" r:id="rId7"/>
    <p:sldId id="261" r:id="rId8"/>
    <p:sldId id="259" r:id="rId9"/>
    <p:sldId id="263" r:id="rId10"/>
    <p:sldId id="271" r:id="rId11"/>
    <p:sldId id="264" r:id="rId12"/>
    <p:sldId id="266" r:id="rId13"/>
    <p:sldId id="265" r:id="rId14"/>
    <p:sldId id="270" r:id="rId15"/>
    <p:sldId id="267" r:id="rId16"/>
    <p:sldId id="268" r:id="rId17"/>
    <p:sldId id="269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3392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2419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5839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16279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2451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181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32043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6064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133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7851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0964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326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7177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244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521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2603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6583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DF5994-8E21-479E-9248-258E983DF029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357306-47FB-4C90-97EE-C18F38CAF3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9497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dairodaszer.hu/images/cikkek/KINGSTON/UK8GDT11.jpg" TargetMode="External"/><Relationship Id="rId13" Type="http://schemas.openxmlformats.org/officeDocument/2006/relationships/hyperlink" Target="http://people.inf.elte.hu/learabi/szamalap%201.%20beadando/merevlemez.jpg" TargetMode="External"/><Relationship Id="rId18" Type="http://schemas.openxmlformats.org/officeDocument/2006/relationships/hyperlink" Target="http://unx.hu/wp-content/uploads/2014/09/microsd-kartya.jpg" TargetMode="External"/><Relationship Id="rId3" Type="http://schemas.openxmlformats.org/officeDocument/2006/relationships/hyperlink" Target="http://www.retropages.hu/Gepek/Lyukszalag.jpg" TargetMode="External"/><Relationship Id="rId21" Type="http://schemas.openxmlformats.org/officeDocument/2006/relationships/hyperlink" Target="https://i.cdn.nrholding.net/17729568/300" TargetMode="External"/><Relationship Id="rId7" Type="http://schemas.openxmlformats.org/officeDocument/2006/relationships/hyperlink" Target="http://images.highspeedbackbone.net/itemdetails/K51-2312/K51-2312-call01-sp.jpg" TargetMode="External"/><Relationship Id="rId12" Type="http://schemas.openxmlformats.org/officeDocument/2006/relationships/hyperlink" Target="http://pctrs.network.hu/clubpicture/5/1/6/_/az_m3_magnesdobmemoriaja_516118_34011.jpg" TargetMode="External"/><Relationship Id="rId17" Type="http://schemas.openxmlformats.org/officeDocument/2006/relationships/hyperlink" Target="http://www.mobilefanatics.hu/wp-content/uploads/2015/03/samsung-galaxy-trend-plus-belso-memoria.jpg" TargetMode="External"/><Relationship Id="rId2" Type="http://schemas.openxmlformats.org/officeDocument/2006/relationships/hyperlink" Target="http://www.blog.mesetarhely.hu/wp-content/uploads/2013/06/lyukk%C3%A1rtya.jpg" TargetMode="External"/><Relationship Id="rId16" Type="http://schemas.openxmlformats.org/officeDocument/2006/relationships/hyperlink" Target="http://fototv.hu/images/gallery/kingston-sdhc-4k_2014-02-05/SDXC%20UHS-I%20U3%2064GB.jpg" TargetMode="External"/><Relationship Id="rId20" Type="http://schemas.openxmlformats.org/officeDocument/2006/relationships/hyperlink" Target="http://gizmologia.hu/img/blog/2014/20/HyperX_Predator_PCIe_SSD_480GB_h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nkonyvtar.hu/hu/tartalom/tamop425/0005_01_infomedia_scorm_03/kep00025.jpg" TargetMode="External"/><Relationship Id="rId11" Type="http://schemas.openxmlformats.org/officeDocument/2006/relationships/hyperlink" Target="https://upload.wikimedia.org/wikipedia/commons/thumb/d/dc/Ural-1_Memory.jpg/200px-Ural-1_Memory.jpg" TargetMode="External"/><Relationship Id="rId24" Type="http://schemas.openxmlformats.org/officeDocument/2006/relationships/hyperlink" Target="http://www.doksi.hu/" TargetMode="External"/><Relationship Id="rId5" Type="http://schemas.openxmlformats.org/officeDocument/2006/relationships/hyperlink" Target="http://netpedia.hu/media/image/floppy02.jpg" TargetMode="External"/><Relationship Id="rId15" Type="http://schemas.openxmlformats.org/officeDocument/2006/relationships/hyperlink" Target="http://www.gigaplaza.eu/images/blog/124_.jpg" TargetMode="External"/><Relationship Id="rId23" Type="http://schemas.openxmlformats.org/officeDocument/2006/relationships/hyperlink" Target="http://www.kmsuli.sulinet.hu/" TargetMode="External"/><Relationship Id="rId10" Type="http://schemas.openxmlformats.org/officeDocument/2006/relationships/hyperlink" Target="http://upload.hardver-teszt.hu/imgs/news/2010/862/sdxc-64-kingston.jpg" TargetMode="External"/><Relationship Id="rId19" Type="http://schemas.openxmlformats.org/officeDocument/2006/relationships/hyperlink" Target="http://hirek.prim.hu/download/viewattach/112155/2/60/892203-2021956412.jpg" TargetMode="External"/><Relationship Id="rId4" Type="http://schemas.openxmlformats.org/officeDocument/2006/relationships/hyperlink" Target="http://people.inf.elte.hu/hogsaai/index/Szamalapbead/hddmai.jpg" TargetMode="External"/><Relationship Id="rId9" Type="http://schemas.openxmlformats.org/officeDocument/2006/relationships/hyperlink" Target="http://cdn.thementalclub.com/wp-content/uploads/2014/12/how-to-increase-pendrive-speed.jpg?8004d9" TargetMode="External"/><Relationship Id="rId14" Type="http://schemas.openxmlformats.org/officeDocument/2006/relationships/hyperlink" Target="http://tportal.pentaschool.hu/file.php/135/image062.jpg" TargetMode="External"/><Relationship Id="rId22" Type="http://schemas.openxmlformats.org/officeDocument/2006/relationships/hyperlink" Target="https://hu.wikipedi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-296883" y="15949"/>
            <a:ext cx="4754934" cy="147000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hu-HU" sz="8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Korszerű</a:t>
            </a:r>
            <a:endParaRPr lang="hu-HU" sz="88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rgbClr val="00B0F0"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2270589" y="3398708"/>
            <a:ext cx="5938445" cy="777614"/>
          </a:xfrm>
        </p:spPr>
        <p:txBody>
          <a:bodyPr>
            <a:noAutofit/>
          </a:bodyPr>
          <a:lstStyle/>
          <a:p>
            <a:pPr algn="l"/>
            <a:r>
              <a:rPr lang="hu-HU" sz="36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228600">
                    <a:srgbClr val="0070C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hu-HU" sz="36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hu-HU" sz="3600" dirty="0" smtClean="0">
                <a:solidFill>
                  <a:srgbClr val="002060"/>
                </a:solidFill>
              </a:rPr>
              <a:t>Felkészítő tanár: </a:t>
            </a:r>
            <a:r>
              <a:rPr lang="hu-HU" sz="3600" dirty="0" err="1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Czuth</a:t>
            </a:r>
            <a:r>
              <a:rPr lang="hu-HU" sz="3600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Éva</a:t>
            </a:r>
            <a:endParaRPr lang="hu-HU" sz="3600" dirty="0"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182517" y="995782"/>
            <a:ext cx="702779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hu-HU" sz="8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Háttértárolók</a:t>
            </a:r>
            <a:endParaRPr lang="hu-HU" sz="88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rgbClr val="00B0F0"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040083" y="4106892"/>
            <a:ext cx="627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228600">
                    <a:srgbClr val="0070C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hu-HU" sz="3600" dirty="0" smtClean="0"/>
              <a:t> </a:t>
            </a:r>
            <a:r>
              <a:rPr lang="hu-HU" sz="3600" dirty="0" smtClean="0">
                <a:solidFill>
                  <a:srgbClr val="002060"/>
                </a:solidFill>
              </a:rPr>
              <a:t>Készítette: </a:t>
            </a:r>
            <a:r>
              <a:rPr lang="hu-HU" sz="3600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Dombay Gergely</a:t>
            </a:r>
            <a:endParaRPr lang="hu-HU" sz="3600" dirty="0"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560124" y="5594144"/>
            <a:ext cx="681883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hu-HU" sz="36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228600">
                    <a:srgbClr val="0070C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hu-HU" sz="36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228600">
                    <a:srgbClr val="0070C0">
                      <a:alpha val="40000"/>
                    </a:srgbClr>
                  </a:glow>
                </a:effectLst>
              </a:rPr>
              <a:t> </a:t>
            </a:r>
            <a:r>
              <a:rPr lang="hu-HU" sz="3600" dirty="0" smtClean="0">
                <a:solidFill>
                  <a:srgbClr val="002060"/>
                </a:solidFill>
              </a:rPr>
              <a:t>2000 Szentendre Kálvária út 18.</a:t>
            </a:r>
            <a:endParaRPr lang="hu-HU" sz="3600" dirty="0">
              <a:solidFill>
                <a:srgbClr val="00206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831026" y="4850518"/>
            <a:ext cx="874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228600">
                    <a:srgbClr val="0070C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hu-HU" sz="36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228600">
                    <a:srgbClr val="0070C0">
                      <a:alpha val="40000"/>
                    </a:srgbClr>
                  </a:glow>
                </a:effectLst>
              </a:rPr>
              <a:t> </a:t>
            </a:r>
            <a:r>
              <a:rPr lang="hu-HU" sz="3600" dirty="0" smtClean="0">
                <a:solidFill>
                  <a:srgbClr val="002060"/>
                </a:solidFill>
              </a:rPr>
              <a:t>Szentendrei Móricz Zsigmond Gimnázium</a:t>
            </a:r>
            <a:endParaRPr lang="hu-H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4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934" y="2130137"/>
            <a:ext cx="6419622" cy="445361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72180">
            <a:off x="4032484" y="520481"/>
            <a:ext cx="7810856" cy="248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8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4930" y="0"/>
            <a:ext cx="10018713" cy="90400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hu-HU" sz="6000" b="1" i="1" u="sng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Működésük</a:t>
            </a:r>
            <a:endParaRPr lang="hu-HU" sz="6000" b="1" i="1" u="sng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6783" y="1278082"/>
            <a:ext cx="10018713" cy="466551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</a:t>
            </a:r>
            <a:r>
              <a:rPr lang="hu-H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mágnesezhető </a:t>
            </a:r>
            <a: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hordozóanyagra </a:t>
            </a:r>
            <a:r>
              <a:rPr lang="hu-H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mágnesezhető réteget </a:t>
            </a:r>
            <a: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visznek </a:t>
            </a:r>
            <a:r>
              <a:rPr lang="hu-H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fel. </a:t>
            </a:r>
            <a:endParaRPr lang="hu-H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mágnesezhető réteg úgy tekinthető, mintha elemi mágnesekből állna, amelyek egy tekercs előtt haladnak el. </a:t>
            </a:r>
            <a:endParaRPr lang="hu-H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</a:t>
            </a:r>
            <a:r>
              <a:rPr lang="hu-H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tekercsbe megfelelő áramot vezetünk, az elemi mágnesek egyik vagy másik irányba mágneseződnek </a:t>
            </a:r>
          </a:p>
          <a:p>
            <a: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elemi mágnesek ezt az állapotukat hosszú ideig </a:t>
            </a:r>
            <a: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megtartják</a:t>
            </a:r>
          </a:p>
          <a:p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6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3592" y="0"/>
            <a:ext cx="10018713" cy="12226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hu-HU" sz="5400" b="1" i="1" u="sng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Elektronikus Háttértárolók</a:t>
            </a:r>
            <a:endParaRPr lang="hu-HU" sz="5400" b="1" i="1" u="sng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6783" y="1929244"/>
            <a:ext cx="10018713" cy="3124201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Az elektronikus tár elektronikusan rögzíti az adatokat, megbízható, törölhető tár</a:t>
            </a:r>
            <a:r>
              <a:rPr lang="hu-H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 </a:t>
            </a:r>
            <a:r>
              <a:rPr lang="hu-HU" sz="2800" b="1" dirty="0">
                <a:solidFill>
                  <a:srgbClr val="002060"/>
                </a:solidFill>
              </a:rPr>
              <a:t>Az elektronikus háttértárak mindenféle mozgó alkatrész nélkül, elektronikus elven, úgynevezett </a:t>
            </a:r>
            <a:r>
              <a:rPr lang="hu-HU" sz="2800" b="1" dirty="0" err="1">
                <a:solidFill>
                  <a:srgbClr val="002060"/>
                </a:solidFill>
              </a:rPr>
              <a:t>flash</a:t>
            </a:r>
            <a:r>
              <a:rPr lang="hu-HU" sz="2800" b="1" dirty="0">
                <a:solidFill>
                  <a:srgbClr val="002060"/>
                </a:solidFill>
              </a:rPr>
              <a:t> memóriában tárolják az adatokat. </a:t>
            </a:r>
            <a:endParaRPr lang="hu-HU" sz="2800" b="1" dirty="0" smtClean="0">
              <a:solidFill>
                <a:srgbClr val="002060"/>
              </a:solidFill>
            </a:endParaRPr>
          </a:p>
          <a:p>
            <a:r>
              <a:rPr lang="hu-HU" sz="2800" b="1" dirty="0" smtClean="0">
                <a:solidFill>
                  <a:srgbClr val="002060"/>
                </a:solidFill>
              </a:rPr>
              <a:t>Nagyon </a:t>
            </a:r>
            <a:r>
              <a:rPr lang="hu-HU" sz="2800" b="1" dirty="0">
                <a:solidFill>
                  <a:srgbClr val="002060"/>
                </a:solidFill>
              </a:rPr>
              <a:t>sokféle fajtája van forgalomban, mert a gyártók nem tudtak megegyezni egységes szabványban. </a:t>
            </a:r>
          </a:p>
        </p:txBody>
      </p:sp>
    </p:spTree>
    <p:extLst>
      <p:ext uri="{BB962C8B-B14F-4D97-AF65-F5344CB8AC3E}">
        <p14:creationId xmlns:p14="http://schemas.microsoft.com/office/powerpoint/2010/main" xmlns="" val="575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2811" y="-83127"/>
            <a:ext cx="10018713" cy="11914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hu-HU" sz="6000" b="1" i="1" u="sng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Pendrive</a:t>
            </a:r>
            <a:endParaRPr lang="hu-HU" sz="6000" b="1" i="1" u="sng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427" y="1600201"/>
            <a:ext cx="11287991" cy="4346864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 </a:t>
            </a:r>
            <a:r>
              <a:rPr lang="hu-HU" b="1" dirty="0" err="1">
                <a:solidFill>
                  <a:srgbClr val="002060"/>
                </a:solidFill>
              </a:rPr>
              <a:t>pendrive</a:t>
            </a:r>
            <a:r>
              <a:rPr lang="hu-HU" dirty="0">
                <a:solidFill>
                  <a:srgbClr val="002060"/>
                </a:solidFill>
              </a:rPr>
              <a:t> (</a:t>
            </a:r>
            <a:r>
              <a:rPr lang="hu-HU" dirty="0" err="1">
                <a:solidFill>
                  <a:srgbClr val="002060"/>
                </a:solidFill>
              </a:rPr>
              <a:t>USB-flash-tároló</a:t>
            </a:r>
            <a:r>
              <a:rPr lang="hu-HU" dirty="0">
                <a:solidFill>
                  <a:srgbClr val="002060"/>
                </a:solidFill>
              </a:rPr>
              <a:t>, USB-kulcs, </a:t>
            </a:r>
            <a:r>
              <a:rPr lang="hu-HU" dirty="0" err="1">
                <a:solidFill>
                  <a:srgbClr val="002060"/>
                </a:solidFill>
              </a:rPr>
              <a:t>pendrájv</a:t>
            </a:r>
            <a:r>
              <a:rPr lang="hu-HU" dirty="0">
                <a:solidFill>
                  <a:srgbClr val="002060"/>
                </a:solidFill>
              </a:rPr>
              <a:t>, tollmeghajtó) egy </a:t>
            </a:r>
            <a:r>
              <a:rPr lang="hu-HU" dirty="0" smtClean="0">
                <a:solidFill>
                  <a:srgbClr val="002060"/>
                </a:solidFill>
              </a:rPr>
              <a:t>USB-csatlakozóval </a:t>
            </a:r>
            <a:r>
              <a:rPr lang="hu-HU" dirty="0">
                <a:solidFill>
                  <a:srgbClr val="002060"/>
                </a:solidFill>
              </a:rPr>
              <a:t>egybeépített </a:t>
            </a:r>
            <a:r>
              <a:rPr lang="hu-HU" dirty="0" err="1" smtClean="0">
                <a:solidFill>
                  <a:srgbClr val="002060"/>
                </a:solidFill>
              </a:rPr>
              <a:t>flash</a:t>
            </a:r>
            <a:r>
              <a:rPr lang="hu-HU" dirty="0" smtClean="0">
                <a:solidFill>
                  <a:srgbClr val="002060"/>
                </a:solidFill>
              </a:rPr>
              <a:t> memória. </a:t>
            </a:r>
            <a:r>
              <a:rPr lang="hu-HU" dirty="0">
                <a:solidFill>
                  <a:srgbClr val="002060"/>
                </a:solidFill>
              </a:rPr>
              <a:t>Tárolási kapacitása 8 MB-tól 1 </a:t>
            </a:r>
            <a:r>
              <a:rPr lang="hu-HU" dirty="0" err="1">
                <a:solidFill>
                  <a:srgbClr val="002060"/>
                </a:solidFill>
              </a:rPr>
              <a:t>TB-ig</a:t>
            </a:r>
            <a:r>
              <a:rPr lang="hu-HU" dirty="0">
                <a:solidFill>
                  <a:srgbClr val="002060"/>
                </a:solidFill>
              </a:rPr>
              <a:t> terjed. 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 smtClean="0">
                <a:solidFill>
                  <a:srgbClr val="002060"/>
                </a:solidFill>
              </a:rPr>
              <a:t>Némelyik </a:t>
            </a:r>
            <a:r>
              <a:rPr lang="hu-HU" dirty="0">
                <a:solidFill>
                  <a:srgbClr val="002060"/>
                </a:solidFill>
              </a:rPr>
              <a:t>képes 10 évig megőrizni az adatokat, és egymillió írás-törlési ciklust is kibír</a:t>
            </a:r>
            <a:r>
              <a:rPr lang="hu-HU" dirty="0" smtClean="0">
                <a:solidFill>
                  <a:srgbClr val="002060"/>
                </a:solidFill>
              </a:rPr>
              <a:t>.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 Önállóan </a:t>
            </a:r>
            <a:r>
              <a:rPr lang="hu-HU" dirty="0">
                <a:solidFill>
                  <a:srgbClr val="002060"/>
                </a:solidFill>
              </a:rPr>
              <a:t>nem képes </a:t>
            </a:r>
            <a:r>
              <a:rPr lang="hu-HU" dirty="0" smtClean="0">
                <a:solidFill>
                  <a:srgbClr val="002060"/>
                </a:solidFill>
              </a:rPr>
              <a:t>adatcserére, a </a:t>
            </a:r>
            <a:r>
              <a:rPr lang="hu-HU" dirty="0">
                <a:solidFill>
                  <a:srgbClr val="002060"/>
                </a:solidFill>
              </a:rPr>
              <a:t>megfelelő csatlakozással ellátott író/olvasó egységre </a:t>
            </a:r>
            <a:r>
              <a:rPr lang="hu-HU" dirty="0" smtClean="0">
                <a:solidFill>
                  <a:srgbClr val="002060"/>
                </a:solidFill>
              </a:rPr>
              <a:t>lehet csatlakoztatni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Jellemző </a:t>
            </a:r>
            <a:r>
              <a:rPr lang="hu-HU" dirty="0">
                <a:solidFill>
                  <a:srgbClr val="002060"/>
                </a:solidFill>
              </a:rPr>
              <a:t>adatátviteli sebessége </a:t>
            </a:r>
            <a:r>
              <a:rPr lang="hu-HU" dirty="0" smtClean="0">
                <a:solidFill>
                  <a:srgbClr val="002060"/>
                </a:solidFill>
              </a:rPr>
              <a:t>: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 USB</a:t>
            </a:r>
            <a:r>
              <a:rPr lang="hu-HU" dirty="0">
                <a:solidFill>
                  <a:srgbClr val="002060"/>
                </a:solidFill>
              </a:rPr>
              <a:t> 2.0 feltételek megléte </a:t>
            </a:r>
            <a:r>
              <a:rPr lang="hu-HU" dirty="0" smtClean="0">
                <a:solidFill>
                  <a:srgbClr val="002060"/>
                </a:solidFill>
              </a:rPr>
              <a:t>esetén60</a:t>
            </a:r>
            <a:r>
              <a:rPr lang="hu-HU" dirty="0">
                <a:solidFill>
                  <a:srgbClr val="002060"/>
                </a:solidFill>
              </a:rPr>
              <a:t> </a:t>
            </a:r>
            <a:r>
              <a:rPr lang="hu-HU" dirty="0" smtClean="0">
                <a:solidFill>
                  <a:srgbClr val="002060"/>
                </a:solidFill>
              </a:rPr>
              <a:t>MB/s                   USB 1.0 szabványnál kb. 1,5 MB/s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6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31678">
            <a:off x="181319" y="1407967"/>
            <a:ext cx="6667500" cy="3314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8069">
            <a:off x="7222372" y="1824625"/>
            <a:ext cx="4313658" cy="431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042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6166" y="1"/>
            <a:ext cx="10018713" cy="75853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hu-HU" sz="5400" b="1" i="1" u="sng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Memóriakártyák</a:t>
            </a:r>
            <a:endParaRPr lang="hu-HU" sz="5400" b="1" i="1" u="sng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5839" y="883227"/>
            <a:ext cx="10018713" cy="6071754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 </a:t>
            </a:r>
            <a:r>
              <a:rPr lang="hu-HU" b="1" dirty="0">
                <a:solidFill>
                  <a:srgbClr val="002060"/>
                </a:solidFill>
              </a:rPr>
              <a:t>memóriakártya</a:t>
            </a:r>
            <a:r>
              <a:rPr lang="hu-HU" dirty="0">
                <a:solidFill>
                  <a:srgbClr val="002060"/>
                </a:solidFill>
              </a:rPr>
              <a:t> olyan hordozható digitális tárolóeszköz, amelynek alakja kártyaszerű. 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u="sng" dirty="0" smtClean="0">
                <a:solidFill>
                  <a:srgbClr val="002060"/>
                </a:solidFill>
              </a:rPr>
              <a:t>Főbb </a:t>
            </a:r>
            <a:r>
              <a:rPr lang="hu-HU" u="sng" dirty="0">
                <a:solidFill>
                  <a:srgbClr val="002060"/>
                </a:solidFill>
              </a:rPr>
              <a:t>tulajdonságai: </a:t>
            </a:r>
            <a:endParaRPr lang="hu-HU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002060"/>
                </a:solidFill>
              </a:rPr>
              <a:t>hordozhatóság</a:t>
            </a:r>
            <a:r>
              <a:rPr lang="hu-HU" dirty="0">
                <a:solidFill>
                  <a:srgbClr val="002060"/>
                </a:solidFill>
              </a:rPr>
              <a:t>, energia nélküli adatmegmaradás, kis méret, többszöri írhatóság. 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u="sng" dirty="0" smtClean="0">
                <a:solidFill>
                  <a:srgbClr val="002060"/>
                </a:solidFill>
              </a:rPr>
              <a:t>Leggyakoribb </a:t>
            </a:r>
            <a:r>
              <a:rPr lang="hu-HU" u="sng" dirty="0">
                <a:solidFill>
                  <a:srgbClr val="002060"/>
                </a:solidFill>
              </a:rPr>
              <a:t>felhasználása: </a:t>
            </a:r>
            <a:endParaRPr lang="hu-HU" u="sng" dirty="0" smtClean="0">
              <a:solidFill>
                <a:srgbClr val="002060"/>
              </a:solidFill>
            </a:endParaRPr>
          </a:p>
          <a:p>
            <a:pPr lvl="1"/>
            <a:r>
              <a:rPr lang="hu-HU" sz="2400" dirty="0" smtClean="0">
                <a:solidFill>
                  <a:srgbClr val="002060"/>
                </a:solidFill>
              </a:rPr>
              <a:t>digitális</a:t>
            </a:r>
            <a:r>
              <a:rPr lang="hu-HU" sz="2400" dirty="0">
                <a:solidFill>
                  <a:srgbClr val="002060"/>
                </a:solidFill>
              </a:rPr>
              <a:t> </a:t>
            </a:r>
            <a:r>
              <a:rPr lang="hu-HU" sz="2400" dirty="0" smtClean="0">
                <a:solidFill>
                  <a:srgbClr val="002060"/>
                </a:solidFill>
              </a:rPr>
              <a:t>fényképezőgépek</a:t>
            </a:r>
          </a:p>
          <a:p>
            <a:pPr lvl="1"/>
            <a:r>
              <a:rPr lang="hu-HU" sz="2400" dirty="0" smtClean="0">
                <a:solidFill>
                  <a:srgbClr val="002060"/>
                </a:solidFill>
              </a:rPr>
              <a:t> táblagépek </a:t>
            </a:r>
          </a:p>
          <a:p>
            <a:pPr lvl="1"/>
            <a:r>
              <a:rPr lang="hu-HU" sz="2400" dirty="0" err="1" smtClean="0">
                <a:solidFill>
                  <a:srgbClr val="002060"/>
                </a:solidFill>
              </a:rPr>
              <a:t>Okostelefonok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Kamerák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mp3 lejátszók</a:t>
            </a:r>
          </a:p>
          <a:p>
            <a:pPr marL="0" indent="0">
              <a:buNone/>
            </a:pP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74" t="6108" r="25530" b="5681"/>
          <a:stretch/>
        </p:blipFill>
        <p:spPr>
          <a:xfrm rot="20834263">
            <a:off x="623454" y="598686"/>
            <a:ext cx="3616036" cy="404605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49" t="5876" r="23374" b="8888"/>
          <a:stretch/>
        </p:blipFill>
        <p:spPr>
          <a:xfrm rot="260398">
            <a:off x="6995437" y="398545"/>
            <a:ext cx="4070868" cy="331134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841">
            <a:off x="4410163" y="3443849"/>
            <a:ext cx="3182460" cy="31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7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5775" y="0"/>
            <a:ext cx="10018713" cy="12573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hu-HU" sz="5400" b="1" i="1" u="sng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SSD</a:t>
            </a:r>
            <a:endParaRPr lang="hu-HU" sz="5400" b="1" i="1" u="sng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1662545"/>
            <a:ext cx="10018713" cy="412865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Az </a:t>
            </a:r>
            <a:r>
              <a:rPr lang="hu-HU" b="1" dirty="0">
                <a:solidFill>
                  <a:srgbClr val="002060"/>
                </a:solidFill>
              </a:rPr>
              <a:t>SSD</a:t>
            </a:r>
            <a:r>
              <a:rPr lang="hu-HU" dirty="0">
                <a:solidFill>
                  <a:srgbClr val="002060"/>
                </a:solidFill>
              </a:rPr>
              <a:t> magyarul </a:t>
            </a:r>
            <a:r>
              <a:rPr lang="hu-HU" b="1" dirty="0">
                <a:solidFill>
                  <a:srgbClr val="002060"/>
                </a:solidFill>
              </a:rPr>
              <a:t>szilárdtest-meghajtó</a:t>
            </a:r>
            <a:r>
              <a:rPr lang="hu-HU" dirty="0">
                <a:solidFill>
                  <a:srgbClr val="002060"/>
                </a:solidFill>
              </a:rPr>
              <a:t>, félvezetős memóriát használó adattároló </a:t>
            </a:r>
            <a:r>
              <a:rPr lang="hu-HU" dirty="0" smtClean="0">
                <a:solidFill>
                  <a:srgbClr val="002060"/>
                </a:solidFill>
              </a:rPr>
              <a:t>eszköz</a:t>
            </a:r>
          </a:p>
          <a:p>
            <a:r>
              <a:rPr lang="hu-HU" dirty="0">
                <a:solidFill>
                  <a:srgbClr val="002060"/>
                </a:solidFill>
              </a:rPr>
              <a:t>Bővebben, az SSD egy olyan, mozgó alkatrészek nélküli </a:t>
            </a:r>
            <a:r>
              <a:rPr lang="hu-HU" dirty="0" smtClean="0">
                <a:solidFill>
                  <a:srgbClr val="002060"/>
                </a:solidFill>
              </a:rPr>
              <a:t>adattároló eszköz, </a:t>
            </a:r>
            <a:r>
              <a:rPr lang="hu-HU" dirty="0">
                <a:solidFill>
                  <a:srgbClr val="002060"/>
                </a:solidFill>
              </a:rPr>
              <a:t>ami memóriában tárolja az </a:t>
            </a:r>
            <a:r>
              <a:rPr lang="hu-HU" dirty="0" smtClean="0">
                <a:solidFill>
                  <a:srgbClr val="002060"/>
                </a:solidFill>
              </a:rPr>
              <a:t>adatot</a:t>
            </a:r>
          </a:p>
          <a:p>
            <a:r>
              <a:rPr lang="hu-HU" dirty="0">
                <a:solidFill>
                  <a:srgbClr val="002060"/>
                </a:solidFill>
              </a:rPr>
              <a:t>Az SSD eszközökben a gyártók különböző típusú memóriákat használhatnak, mint pl. </a:t>
            </a:r>
            <a:r>
              <a:rPr lang="hu-HU" dirty="0" err="1">
                <a:solidFill>
                  <a:srgbClr val="002060"/>
                </a:solidFill>
              </a:rPr>
              <a:t>flash</a:t>
            </a:r>
            <a:r>
              <a:rPr lang="hu-HU" dirty="0">
                <a:solidFill>
                  <a:srgbClr val="002060"/>
                </a:solidFill>
              </a:rPr>
              <a:t> vagy különböző RAM fajták 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/>
              <a:t> </a:t>
            </a:r>
            <a:r>
              <a:rPr lang="hu-HU" dirty="0">
                <a:solidFill>
                  <a:srgbClr val="002060"/>
                </a:solidFill>
              </a:rPr>
              <a:t>A mozgó alkatrészek hiánya miatt kevésbé sérülékeny</a:t>
            </a:r>
            <a:endParaRPr lang="hu-HU" dirty="0" smtClean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8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45" y="353292"/>
            <a:ext cx="6988232" cy="436764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14" t="31399" r="3414" b="11440"/>
          <a:stretch/>
        </p:blipFill>
        <p:spPr>
          <a:xfrm rot="21119571">
            <a:off x="5532020" y="3789877"/>
            <a:ext cx="6427092" cy="263332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12" t="6173" r="34243" b="5698"/>
          <a:stretch/>
        </p:blipFill>
        <p:spPr>
          <a:xfrm>
            <a:off x="8745566" y="208320"/>
            <a:ext cx="1787237" cy="3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37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0377" y="125785"/>
            <a:ext cx="10018713" cy="138891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hu-HU" sz="8000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Források</a:t>
            </a:r>
            <a:endParaRPr lang="hu-HU" sz="8000" b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62158"/>
            <a:ext cx="6598227" cy="4731327"/>
          </a:xfrm>
        </p:spPr>
        <p:txBody>
          <a:bodyPr>
            <a:normAutofit fontScale="40000" lnSpcReduction="20000"/>
          </a:bodyPr>
          <a:lstStyle/>
          <a:p>
            <a:r>
              <a:rPr lang="hu-HU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2"/>
              </a:rPr>
              <a:t>www.blog.mesetarhely.hu/wp-content/uploads/2013/06/lyukk%C3%A1rtya.jpg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3"/>
              </a:rPr>
              <a:t>www.retropages.hu/Gepek/Lyukszalag.jpg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4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4"/>
              </a:rPr>
              <a:t>people.inf.elte.hu/hogsaai/index/Szamalapbead/hddmai.jpg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5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5"/>
              </a:rPr>
              <a:t>netpedia.hu/media/image/floppy02.jpg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6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6"/>
              </a:rPr>
              <a:t>www.tankonyvtar.hu/hu/tartalom/tamop425/0005_01_infomedia_scorm_03/kep00025.jpg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7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7"/>
              </a:rPr>
              <a:t>images.highspeedbackbone.net/itemdetails/K51-2312/K51-2312-call01-sp.jpg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8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8"/>
              </a:rPr>
              <a:t>www.budairodaszer.hu/images/cikkek/KINGSTON/UK8GDT11.jpg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9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9"/>
              </a:rPr>
              <a:t>cdn.thementalclub.com/wp-content/uploads/2014/12/how-to-increase-pendrive-speed.jpg?8004d9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10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10"/>
              </a:rPr>
              <a:t>upload.hardver-teszt.hu/imgs/news/2010/862/sdxc-64-kingston.jpg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11"/>
              </a:rPr>
              <a:t>https://</a:t>
            </a:r>
            <a:r>
              <a:rPr lang="hu-HU" dirty="0" smtClean="0">
                <a:solidFill>
                  <a:srgbClr val="002060"/>
                </a:solidFill>
                <a:hlinkClick r:id="rId11"/>
              </a:rPr>
              <a:t>upload.wikimedia.org/wikipedia/commons/thumb/d/dc/Ural-1_Memory.jpg/200px-Ural-1_Memory.jpg</a:t>
            </a:r>
            <a:endParaRPr lang="hu-HU" dirty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12"/>
              </a:rPr>
              <a:t>http://pctrs.network.hu/clubpicture/5/1/6/_/</a:t>
            </a:r>
            <a:r>
              <a:rPr lang="hu-HU" dirty="0" smtClean="0">
                <a:solidFill>
                  <a:srgbClr val="002060"/>
                </a:solidFill>
                <a:hlinkClick r:id="rId12"/>
              </a:rPr>
              <a:t>az_m3_magnesdobmemoriaja_516118_34011.jpg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13"/>
              </a:rPr>
              <a:t>http://people.inf.elte.hu/learabi/szamalap%201.%</a:t>
            </a:r>
            <a:r>
              <a:rPr lang="hu-HU" dirty="0" smtClean="0">
                <a:solidFill>
                  <a:srgbClr val="002060"/>
                </a:solidFill>
                <a:hlinkClick r:id="rId13"/>
              </a:rPr>
              <a:t>20beadando/merevlemez.jpg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14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14"/>
              </a:rPr>
              <a:t>tportal.pentaschool.hu/file.php/135/image062.jpg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15"/>
              </a:rPr>
              <a:t>http://www.gigaplaza.eu/images/blog/124_.</a:t>
            </a:r>
            <a:r>
              <a:rPr lang="hu-HU" dirty="0" smtClean="0">
                <a:solidFill>
                  <a:srgbClr val="002060"/>
                </a:solidFill>
                <a:hlinkClick r:id="rId15"/>
              </a:rPr>
              <a:t>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16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16"/>
              </a:rPr>
              <a:t>fototv.hu/images/gallery/kingston-sdhc-4k_2014-02-05/SDXC%20UHS-I%20U3%2064GB.jpg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17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17"/>
              </a:rPr>
              <a:t>www.mobilefanatics.hu/wp-content/uploads/2015/03/samsung-galaxy-trend-plus-belso-memoria.jpg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18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18"/>
              </a:rPr>
              <a:t>unx.hu/wp-content/uploads/2014/09/microsd-kartya.jpg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19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19"/>
              </a:rPr>
              <a:t>hirek.prim.hu/download/viewattach/112155/2/60/892203-2021956412.jpg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20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20"/>
              </a:rPr>
              <a:t>gizmologia.hu/img/blog/2014/20/HyperX_Predator_PCIe_SSD_480GB_hr.jpg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21"/>
              </a:rPr>
              <a:t>https://</a:t>
            </a:r>
            <a:r>
              <a:rPr lang="hu-HU" dirty="0" smtClean="0">
                <a:solidFill>
                  <a:srgbClr val="002060"/>
                </a:solidFill>
                <a:hlinkClick r:id="rId21"/>
              </a:rPr>
              <a:t>i.cdn.nrholding.net/17729568/300</a:t>
            </a:r>
            <a:endParaRPr lang="hu-HU" dirty="0" smtClean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3909" y="1330036"/>
            <a:ext cx="167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Képek: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736916" y="1492826"/>
            <a:ext cx="18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Szöveg:</a:t>
            </a:r>
          </a:p>
          <a:p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211291" y="2028870"/>
            <a:ext cx="4062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  <a:hlinkClick r:id="rId22"/>
              </a:rPr>
              <a:t>https://</a:t>
            </a:r>
            <a:r>
              <a:rPr lang="hu-HU" dirty="0" smtClean="0">
                <a:solidFill>
                  <a:srgbClr val="002060"/>
                </a:solidFill>
                <a:hlinkClick r:id="rId22"/>
              </a:rPr>
              <a:t>hu.wikipedia.org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 err="1" smtClean="0">
                <a:solidFill>
                  <a:srgbClr val="002060"/>
                </a:solidFill>
                <a:hlinkClick r:id="rId23"/>
              </a:rPr>
              <a:t>www.kmsuli.sulinet.hu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24"/>
              </a:rPr>
              <a:t>http://</a:t>
            </a:r>
            <a:r>
              <a:rPr lang="hu-HU" dirty="0" smtClean="0">
                <a:solidFill>
                  <a:srgbClr val="002060"/>
                </a:solidFill>
                <a:hlinkClick r:id="rId24"/>
              </a:rPr>
              <a:t>www.doksi.hu</a:t>
            </a:r>
            <a:endParaRPr lang="hu-HU" dirty="0" smtClean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297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7423" y="0"/>
            <a:ext cx="10018713" cy="175259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hu-HU" sz="7200" dirty="0" smtClean="0">
                <a:ln w="3175" cmpd="sng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rgbClr val="0070C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</a:rPr>
              <a:t>MI is az a Háttértároló?</a:t>
            </a:r>
            <a:endParaRPr lang="hu-HU" sz="7200" dirty="0">
              <a:ln w="3175" cmpd="sng">
                <a:solidFill>
                  <a:srgbClr val="00B0F0"/>
                </a:solidFill>
              </a:ln>
              <a:solidFill>
                <a:srgbClr val="002060"/>
              </a:solidFill>
              <a:effectLst>
                <a:glow rad="228600">
                  <a:srgbClr val="0070C0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495" y="1846117"/>
            <a:ext cx="10018713" cy="3124201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002060"/>
                </a:solidFill>
              </a:rPr>
              <a:t>A nagy </a:t>
            </a:r>
            <a:r>
              <a:rPr lang="hu-HU" sz="3600" dirty="0">
                <a:solidFill>
                  <a:srgbClr val="002060"/>
                </a:solidFill>
              </a:rPr>
              <a:t>mennyiségű adat tárolására alkalmas </a:t>
            </a:r>
            <a:r>
              <a:rPr lang="hu-HU" sz="3600" dirty="0" smtClean="0">
                <a:solidFill>
                  <a:srgbClr val="002060"/>
                </a:solidFill>
              </a:rPr>
              <a:t>ki- </a:t>
            </a:r>
            <a:r>
              <a:rPr lang="hu-HU" sz="3600" dirty="0">
                <a:solidFill>
                  <a:srgbClr val="002060"/>
                </a:solidFill>
              </a:rPr>
              <a:t>és bemeneti </a:t>
            </a:r>
            <a:r>
              <a:rPr lang="hu-HU" sz="3600" dirty="0" smtClean="0">
                <a:solidFill>
                  <a:srgbClr val="002060"/>
                </a:solidFill>
              </a:rPr>
              <a:t>perifériákat Háttértárolónak nevezzük.</a:t>
            </a:r>
          </a:p>
          <a:p>
            <a:r>
              <a:rPr lang="hu-HU" sz="3600" dirty="0" smtClean="0">
                <a:solidFill>
                  <a:srgbClr val="002060"/>
                </a:solidFill>
              </a:rPr>
              <a:t>Több féle típusa is létezik</a:t>
            </a:r>
          </a:p>
          <a:p>
            <a:endParaRPr lang="hu-H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8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39838" y="241760"/>
            <a:ext cx="10174535" cy="163137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hu-HU" sz="8000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Köszönöm a Figyelmet! </a:t>
            </a:r>
            <a:endParaRPr lang="hu-HU" b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11168" y="6463144"/>
            <a:ext cx="6987645" cy="249381"/>
          </a:xfrm>
        </p:spPr>
        <p:txBody>
          <a:bodyPr>
            <a:noAutofit/>
          </a:bodyPr>
          <a:lstStyle/>
          <a:p>
            <a:pPr algn="ctr"/>
            <a:endParaRPr lang="hu-HU" sz="1000" dirty="0">
              <a:solidFill>
                <a:srgbClr val="002060"/>
              </a:solidFill>
            </a:endParaRP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4008698" y="2817453"/>
            <a:ext cx="3283527" cy="3011847"/>
            <a:chOff x="3995303" y="2692762"/>
            <a:chExt cx="3283527" cy="301184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grpSpPr>
        <p:sp>
          <p:nvSpPr>
            <p:cNvPr id="4" name="Ellipszis 3"/>
            <p:cNvSpPr/>
            <p:nvPr/>
          </p:nvSpPr>
          <p:spPr>
            <a:xfrm>
              <a:off x="3995303" y="2701636"/>
              <a:ext cx="3283527" cy="300297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hardEdge"/>
              </a:sp3d>
            </a:bodyPr>
            <a:lstStyle/>
            <a:p>
              <a:pPr algn="ctr"/>
              <a:endParaRPr lang="hu-HU">
                <a:solidFill>
                  <a:srgbClr val="FFFF00"/>
                </a:solidFill>
              </a:endParaRPr>
            </a:p>
          </p:txBody>
        </p:sp>
        <p:sp>
          <p:nvSpPr>
            <p:cNvPr id="5" name="Ellipszis 4"/>
            <p:cNvSpPr/>
            <p:nvPr/>
          </p:nvSpPr>
          <p:spPr>
            <a:xfrm>
              <a:off x="4914900" y="3522519"/>
              <a:ext cx="280555" cy="2701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hardEdge"/>
              </a:sp3d>
            </a:bodyPr>
            <a:lstStyle/>
            <a:p>
              <a:pPr algn="ctr"/>
              <a:endParaRPr lang="hu-HU"/>
            </a:p>
          </p:txBody>
        </p:sp>
        <p:sp>
          <p:nvSpPr>
            <p:cNvPr id="6" name="Ellipszis 5"/>
            <p:cNvSpPr/>
            <p:nvPr/>
          </p:nvSpPr>
          <p:spPr>
            <a:xfrm>
              <a:off x="6078683" y="3522519"/>
              <a:ext cx="280555" cy="2701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hardEdge"/>
              </a:sp3d>
            </a:bodyPr>
            <a:lstStyle/>
            <a:p>
              <a:pPr algn="ctr"/>
              <a:endParaRPr lang="hu-HU"/>
            </a:p>
          </p:txBody>
        </p:sp>
        <p:sp>
          <p:nvSpPr>
            <p:cNvPr id="11" name="Ív 10"/>
            <p:cNvSpPr/>
            <p:nvPr/>
          </p:nvSpPr>
          <p:spPr>
            <a:xfrm rot="8098963">
              <a:off x="4383865" y="2592836"/>
              <a:ext cx="2412886" cy="2612737"/>
            </a:xfrm>
            <a:prstGeom prst="arc">
              <a:avLst/>
            </a:prstGeom>
            <a:ln w="412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p3d extrusionH="57150">
                <a:bevelT w="57150" h="38100" prst="hardEdge"/>
              </a:sp3d>
            </a:bodyPr>
            <a:lstStyle/>
            <a:p>
              <a:pPr algn="ctr"/>
              <a:endParaRPr lang="hu-HU"/>
            </a:p>
          </p:txBody>
        </p:sp>
        <p:sp>
          <p:nvSpPr>
            <p:cNvPr id="12" name="Körszelet 11"/>
            <p:cNvSpPr/>
            <p:nvPr/>
          </p:nvSpPr>
          <p:spPr>
            <a:xfrm rot="18562522">
              <a:off x="4889364" y="4940585"/>
              <a:ext cx="571500" cy="384464"/>
            </a:xfrm>
            <a:prstGeom prst="chor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hardEdge"/>
              </a:sp3d>
            </a:bodyPr>
            <a:lstStyle/>
            <a:p>
              <a:pPr algn="ctr"/>
              <a:endParaRPr lang="hu-HU"/>
            </a:p>
          </p:txBody>
        </p:sp>
        <p:cxnSp>
          <p:nvCxnSpPr>
            <p:cNvPr id="14" name="Egyenes összekötő 13"/>
            <p:cNvCxnSpPr>
              <a:endCxn id="12" idx="2"/>
            </p:cNvCxnSpPr>
            <p:nvPr/>
          </p:nvCxnSpPr>
          <p:spPr>
            <a:xfrm flipV="1">
              <a:off x="5055177" y="5060787"/>
              <a:ext cx="157879" cy="286684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098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8670" y="-399993"/>
            <a:ext cx="10018713" cy="1752599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hu-HU" sz="8000" dirty="0" smtClean="0">
                <a:solidFill>
                  <a:srgbClr val="002060"/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Visszatekintés a múltba</a:t>
            </a:r>
            <a:endParaRPr lang="hu-HU" sz="8000" dirty="0">
              <a:solidFill>
                <a:srgbClr val="002060"/>
              </a:solidFill>
              <a:effectLst>
                <a:glow rad="228600">
                  <a:srgbClr val="00B0F0">
                    <a:alpha val="4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16042"/>
            <a:ext cx="4644736" cy="81098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hu-HU" sz="3200" b="1" u="sng" dirty="0" smtClean="0">
                <a:ln w="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Papír alapú Háttértár: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87032">
            <a:off x="5324733" y="2452273"/>
            <a:ext cx="6271681" cy="310340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54605">
            <a:off x="629786" y="2697737"/>
            <a:ext cx="4775091" cy="254989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530562" y="5426306"/>
            <a:ext cx="333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Lyukszalag</a:t>
            </a:r>
            <a:endParaRPr lang="hu-H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019101" y="5786249"/>
            <a:ext cx="296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Lyukkártya</a:t>
            </a:r>
            <a:endParaRPr lang="hu-H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8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1496291"/>
            <a:ext cx="7938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002060"/>
                </a:solidFill>
              </a:rPr>
              <a:t>történelmileg </a:t>
            </a:r>
            <a:r>
              <a:rPr lang="hu-HU" sz="2800" b="1" dirty="0">
                <a:solidFill>
                  <a:srgbClr val="002060"/>
                </a:solidFill>
              </a:rPr>
              <a:t>a számítástechnika legrégebbi </a:t>
            </a:r>
            <a:r>
              <a:rPr lang="hu-HU" sz="2800" b="1" dirty="0" smtClean="0">
                <a:solidFill>
                  <a:srgbClr val="002060"/>
                </a:solidFill>
              </a:rPr>
              <a:t>digitális</a:t>
            </a:r>
            <a:r>
              <a:rPr lang="hu-HU" sz="2800" b="1" dirty="0">
                <a:solidFill>
                  <a:srgbClr val="002060"/>
                </a:solidFill>
              </a:rPr>
              <a:t> mágneses tárolója</a:t>
            </a:r>
            <a:r>
              <a:rPr lang="hu-HU" sz="28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</a:rPr>
              <a:t>1950 és 1960 között ez volt a legelterjedtebb tároló.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10791" y="93518"/>
            <a:ext cx="648392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hu-HU" sz="6000" b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hu-HU" sz="60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hu-HU" sz="6000" b="1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mágnesdob</a:t>
            </a:r>
            <a:endParaRPr lang="hu-HU" sz="6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5528" y="1641546"/>
            <a:ext cx="3165765" cy="47486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475" y="3628760"/>
            <a:ext cx="4156996" cy="27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5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068675" y="111618"/>
            <a:ext cx="10018713" cy="63384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hu-HU" sz="6600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Korunk Háttértárolói</a:t>
            </a:r>
            <a:endParaRPr lang="hu-HU" sz="6600" b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-1" y="1365103"/>
            <a:ext cx="5020399" cy="1032165"/>
          </a:xfrm>
        </p:spPr>
        <p:txBody>
          <a:bodyPr>
            <a:normAutofit fontScale="85000" lnSpcReduction="10000"/>
          </a:bodyPr>
          <a:lstStyle/>
          <a:p>
            <a:r>
              <a:rPr lang="hu-HU" sz="4400" b="1" u="sng" dirty="0" smtClean="0">
                <a:ln w="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Mágneses Háttértár:</a:t>
            </a:r>
          </a:p>
          <a:p>
            <a:pPr marL="0" indent="0">
              <a:buNone/>
            </a:pPr>
            <a:r>
              <a:rPr lang="hu-HU" b="1" u="sng" dirty="0" smtClean="0">
                <a:ln w="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hu-HU" b="1" u="sng" dirty="0">
              <a:ln w="0"/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25493" y="5025736"/>
            <a:ext cx="543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smtClean="0">
                <a:solidFill>
                  <a:srgbClr val="002060"/>
                </a:solidFill>
              </a:rPr>
              <a:t>Hajlékonylemez ( Floppy </a:t>
            </a:r>
            <a:r>
              <a:rPr lang="hu-HU" sz="2800" i="1" dirty="0" err="1" smtClean="0">
                <a:solidFill>
                  <a:srgbClr val="002060"/>
                </a:solidFill>
              </a:rPr>
              <a:t>Disc</a:t>
            </a:r>
            <a:r>
              <a:rPr lang="hu-HU" sz="2800" i="1" dirty="0" smtClean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10"/>
          <a:stretch/>
        </p:blipFill>
        <p:spPr>
          <a:xfrm rot="657292">
            <a:off x="6490855" y="2296265"/>
            <a:ext cx="4572000" cy="212299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03319">
            <a:off x="367074" y="2296753"/>
            <a:ext cx="4286250" cy="319087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88372" y="5723765"/>
            <a:ext cx="4925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>
                <a:solidFill>
                  <a:srgbClr val="002060"/>
                </a:solidFill>
              </a:rPr>
              <a:t>Merevlemez ( Winchester 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934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7501" y="-103909"/>
            <a:ext cx="10018713" cy="218209"/>
          </a:xfrm>
        </p:spPr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83127" y="540328"/>
            <a:ext cx="6329653" cy="1291937"/>
          </a:xfrm>
        </p:spPr>
        <p:txBody>
          <a:bodyPr>
            <a:normAutofit/>
          </a:bodyPr>
          <a:lstStyle/>
          <a:p>
            <a:r>
              <a:rPr lang="hu-HU" sz="4000" b="1" u="sng" dirty="0" smtClean="0">
                <a:ln w="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Elektronikus Háttértároló: </a:t>
            </a:r>
            <a:endParaRPr lang="hu-HU" sz="4000" b="1" u="sng" dirty="0">
              <a:ln w="0"/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11360">
            <a:off x="272710" y="2217339"/>
            <a:ext cx="4665518" cy="3499139"/>
          </a:xfrm>
          <a:prstGeom prst="wedgeRectCallou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-737754" y="5897268"/>
            <a:ext cx="536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Pendrive</a:t>
            </a:r>
            <a:endParaRPr lang="hu-H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8" t="1505" r="2747"/>
          <a:stretch/>
        </p:blipFill>
        <p:spPr>
          <a:xfrm>
            <a:off x="7512627" y="2885208"/>
            <a:ext cx="3366653" cy="2494790"/>
          </a:xfrm>
          <a:prstGeom prst="snip2Diag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683974" y="5379998"/>
            <a:ext cx="34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Memóriakártya</a:t>
            </a:r>
            <a:endParaRPr lang="hu-H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3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3366" y="93519"/>
            <a:ext cx="10018713" cy="342900"/>
          </a:xfrm>
        </p:spPr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83127" y="810491"/>
            <a:ext cx="5372101" cy="789708"/>
          </a:xfrm>
        </p:spPr>
        <p:txBody>
          <a:bodyPr>
            <a:noAutofit/>
          </a:bodyPr>
          <a:lstStyle/>
          <a:p>
            <a:r>
              <a:rPr lang="hu-HU" sz="4000" b="1" u="sng" dirty="0" smtClean="0">
                <a:ln w="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Optikai Háttértároló:</a:t>
            </a:r>
            <a:endParaRPr lang="hu-HU" sz="4000" b="1" u="sng" dirty="0">
              <a:ln w="0"/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72718">
            <a:off x="6410540" y="1391785"/>
            <a:ext cx="4095750" cy="4095750"/>
          </a:xfrm>
          <a:prstGeom prst="flowChartConnector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87141">
            <a:off x="1229193" y="2213652"/>
            <a:ext cx="3263034" cy="3297382"/>
          </a:xfrm>
          <a:prstGeom prst="flowChartConnector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58060" y="5645725"/>
            <a:ext cx="3023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endParaRPr lang="hu-H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346373" y="5545930"/>
            <a:ext cx="245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</a:t>
            </a:r>
            <a:endParaRPr lang="hu-H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9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15690" y="0"/>
            <a:ext cx="768333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hu-HU" sz="6000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Általános Jellemzők</a:t>
            </a:r>
            <a:endParaRPr lang="hu-HU" sz="6000" b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42900" y="1402773"/>
            <a:ext cx="892579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fájljainkat a gép kikapcsolása után is szeretnénk megőrizni akkor a programjainkat célszerűháttértárakra írni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hu-H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alapvető csoportra szokás bontani az egyik a mágneses elvű tárolók, a másik az </a:t>
            </a:r>
            <a:r>
              <a:rPr lang="hu-H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optikaielvűek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Önállóan nem képes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adatcserére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háttértárakat többféle képen csoportosíthatjuk, tárolási kapacitás, elérési sebesség, működési elv.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5548" y="0"/>
            <a:ext cx="10018713" cy="107719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hu-HU" sz="6700" b="1" i="1" u="sng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Merevlemez </a:t>
            </a:r>
            <a:r>
              <a:rPr lang="hu-HU" sz="67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hu-HU" sz="67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hu-HU" sz="22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(Winchester)</a:t>
            </a:r>
            <a:endParaRPr lang="hu-HU" sz="2200" b="1" i="1" u="sng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2875" y="1891146"/>
            <a:ext cx="10517475" cy="4180609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A merevlemezes egységben több, egymás felett elhelyezkedő, </a:t>
            </a:r>
            <a:r>
              <a:rPr lang="hu-HU" sz="2800" b="1" dirty="0" smtClean="0">
                <a:solidFill>
                  <a:srgbClr val="002060"/>
                </a:solidFill>
              </a:rPr>
              <a:t>mágneses</a:t>
            </a:r>
            <a:r>
              <a:rPr lang="hu-HU" sz="2800" b="1" dirty="0">
                <a:solidFill>
                  <a:srgbClr val="002060"/>
                </a:solidFill>
              </a:rPr>
              <a:t> réteggel bevont könnyűfém lemezt helyeznek el</a:t>
            </a:r>
            <a:r>
              <a:rPr lang="hu-H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 </a:t>
            </a:r>
            <a:r>
              <a:rPr lang="hu-HU" sz="2800" b="1" dirty="0">
                <a:solidFill>
                  <a:srgbClr val="002060"/>
                </a:solidFill>
              </a:rPr>
              <a:t>Az adatokat ebben az esetben író-olvasó fej segítségével lehet </a:t>
            </a:r>
            <a:r>
              <a:rPr lang="hu-HU" sz="2800" b="1" dirty="0" smtClean="0">
                <a:solidFill>
                  <a:srgbClr val="002060"/>
                </a:solidFill>
              </a:rPr>
              <a:t>elérni </a:t>
            </a:r>
            <a:r>
              <a:rPr lang="hu-HU" sz="1600" b="1" dirty="0" smtClean="0">
                <a:solidFill>
                  <a:srgbClr val="002060"/>
                </a:solidFill>
              </a:rPr>
              <a:t>(minden </a:t>
            </a:r>
            <a:r>
              <a:rPr lang="hu-HU" sz="1600" b="1" dirty="0">
                <a:solidFill>
                  <a:srgbClr val="002060"/>
                </a:solidFill>
              </a:rPr>
              <a:t>lemezhez tartozik egy-egy ilyen </a:t>
            </a:r>
            <a:r>
              <a:rPr lang="hu-HU" sz="1600" b="1" dirty="0" smtClean="0">
                <a:solidFill>
                  <a:srgbClr val="002060"/>
                </a:solidFill>
              </a:rPr>
              <a:t>fej </a:t>
            </a:r>
            <a:r>
              <a:rPr lang="hu-HU" sz="1600" b="1" dirty="0">
                <a:solidFill>
                  <a:srgbClr val="002060"/>
                </a:solidFill>
              </a:rPr>
              <a:t>amelyet egy fejmozgató egységre szerelnek </a:t>
            </a:r>
            <a:r>
              <a:rPr lang="hu-HU" sz="1600" b="1" dirty="0" smtClean="0">
                <a:solidFill>
                  <a:srgbClr val="002060"/>
                </a:solidFill>
              </a:rPr>
              <a:t>fel) 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A </a:t>
            </a:r>
            <a:r>
              <a:rPr lang="hu-HU" sz="2800" b="1" dirty="0">
                <a:solidFill>
                  <a:srgbClr val="002060"/>
                </a:solidFill>
              </a:rPr>
              <a:t>merevlemezes tárolóban elhelyezkedő lemezek fizikai felépítése, sávokra, a sávok pedig szektorokra vannak beosztva</a:t>
            </a:r>
            <a:r>
              <a:rPr lang="hu-H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A </a:t>
            </a:r>
            <a:r>
              <a:rPr lang="hu-HU" sz="2800" b="1" dirty="0">
                <a:solidFill>
                  <a:srgbClr val="002060"/>
                </a:solidFill>
              </a:rPr>
              <a:t>merevlemezeket a számítógép házába építik be, a hordozható háttértárolók bármelyik számítógépben felhasználhatóak.</a:t>
            </a:r>
          </a:p>
        </p:txBody>
      </p:sp>
    </p:spTree>
    <p:extLst>
      <p:ext uri="{BB962C8B-B14F-4D97-AF65-F5344CB8AC3E}">
        <p14:creationId xmlns:p14="http://schemas.microsoft.com/office/powerpoint/2010/main" xmlns="" val="17823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Kék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rallaxi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énye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357</TotalTime>
  <Words>291</Words>
  <Application>Microsoft Office PowerPoint</Application>
  <PresentationFormat>Egyéni</PresentationFormat>
  <Paragraphs>98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Parallaxis</vt:lpstr>
      <vt:lpstr>Korszerű</vt:lpstr>
      <vt:lpstr>MI is az a Háttértároló?</vt:lpstr>
      <vt:lpstr>Visszatekintés a múltba</vt:lpstr>
      <vt:lpstr>4. dia</vt:lpstr>
      <vt:lpstr>Korunk Háttértárolói</vt:lpstr>
      <vt:lpstr>6. dia</vt:lpstr>
      <vt:lpstr>7. dia</vt:lpstr>
      <vt:lpstr>8. dia</vt:lpstr>
      <vt:lpstr>Merevlemez  (Winchester)</vt:lpstr>
      <vt:lpstr>10. dia</vt:lpstr>
      <vt:lpstr>Működésük</vt:lpstr>
      <vt:lpstr>Elektronikus Háttértárolók</vt:lpstr>
      <vt:lpstr>Pendrive</vt:lpstr>
      <vt:lpstr>14. dia</vt:lpstr>
      <vt:lpstr>Memóriakártyák</vt:lpstr>
      <vt:lpstr>16. dia</vt:lpstr>
      <vt:lpstr>SSD</vt:lpstr>
      <vt:lpstr>18. dia</vt:lpstr>
      <vt:lpstr>Források</vt:lpstr>
      <vt:lpstr>Köszönöm a Figyelmet!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Dombay Gergely</dc:creator>
  <cp:lastModifiedBy>Vica</cp:lastModifiedBy>
  <cp:revision>37</cp:revision>
  <dcterms:created xsi:type="dcterms:W3CDTF">2016-01-25T19:43:37Z</dcterms:created>
  <dcterms:modified xsi:type="dcterms:W3CDTF">2016-01-30T21:17:58Z</dcterms:modified>
</cp:coreProperties>
</file>