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9" r:id="rId3"/>
    <p:sldId id="258" r:id="rId4"/>
    <p:sldId id="287" r:id="rId5"/>
    <p:sldId id="259" r:id="rId6"/>
    <p:sldId id="260" r:id="rId7"/>
    <p:sldId id="261" r:id="rId8"/>
    <p:sldId id="280" r:id="rId9"/>
    <p:sldId id="262" r:id="rId10"/>
    <p:sldId id="281" r:id="rId11"/>
    <p:sldId id="263" r:id="rId12"/>
    <p:sldId id="265" r:id="rId13"/>
    <p:sldId id="283" r:id="rId14"/>
    <p:sldId id="266" r:id="rId15"/>
    <p:sldId id="284" r:id="rId16"/>
    <p:sldId id="264" r:id="rId17"/>
    <p:sldId id="285" r:id="rId18"/>
    <p:sldId id="267" r:id="rId19"/>
    <p:sldId id="268" r:id="rId20"/>
    <p:sldId id="269" r:id="rId21"/>
    <p:sldId id="271" r:id="rId22"/>
    <p:sldId id="272" r:id="rId23"/>
    <p:sldId id="270" r:id="rId24"/>
    <p:sldId id="273" r:id="rId25"/>
    <p:sldId id="288" r:id="rId26"/>
    <p:sldId id="274" r:id="rId27"/>
    <p:sldId id="275" r:id="rId28"/>
    <p:sldId id="276" r:id="rId29"/>
    <p:sldId id="277" r:id="rId30"/>
    <p:sldId id="286" r:id="rId31"/>
    <p:sldId id="278" r:id="rId32"/>
    <p:sldId id="282" r:id="rId3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0" autoAdjust="0"/>
    <p:restoredTop sz="94660"/>
  </p:normalViewPr>
  <p:slideViewPr>
    <p:cSldViewPr>
      <p:cViewPr>
        <p:scale>
          <a:sx n="73" d="100"/>
          <a:sy n="73" d="100"/>
        </p:scale>
        <p:origin x="-12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2016.01.31.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loveipeter.web.elte.hu/szamalap/beadando/hattertar.html" TargetMode="External"/><Relationship Id="rId3" Type="http://schemas.openxmlformats.org/officeDocument/2006/relationships/hyperlink" Target="https://hu.wikipedia.org/wiki/Pendrive" TargetMode="External"/><Relationship Id="rId7" Type="http://schemas.openxmlformats.org/officeDocument/2006/relationships/hyperlink" Target="http://www.digikey.com/catalog/en/partgroup/usb-rs485/8692" TargetMode="External"/><Relationship Id="rId12" Type="http://schemas.openxmlformats.org/officeDocument/2006/relationships/hyperlink" Target="http://prohardver.hu/hir/seagate_samsung_spintpoint_m9t_mobil_2_tb_hdd.html" TargetMode="External"/><Relationship Id="rId2" Type="http://schemas.openxmlformats.org/officeDocument/2006/relationships/hyperlink" Target="https://hu.wikipedia.org/wiki/Mem%C3%B3riak%C3%A1rty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olcsobbat.hu/amit_a_memoriakartyakrol_tudni_kell/" TargetMode="External"/><Relationship Id="rId11" Type="http://schemas.openxmlformats.org/officeDocument/2006/relationships/hyperlink" Target="http://www.computerhistory.org/revolution/memory-storage/8/261/1083" TargetMode="External"/><Relationship Id="rId5" Type="http://schemas.openxmlformats.org/officeDocument/2006/relationships/hyperlink" Target="http://users.atw.hu/qqbenq/anyag/szszk11/hardver/elektron.pdf" TargetMode="External"/><Relationship Id="rId10" Type="http://schemas.openxmlformats.org/officeDocument/2006/relationships/hyperlink" Target="http://www.tferi.hu/magneses-adattarolas?start=1" TargetMode="External"/><Relationship Id="rId4" Type="http://schemas.openxmlformats.org/officeDocument/2006/relationships/hyperlink" Target="http://kozgame.szikszi.hu/index.php?menu=olvasas&amp;id=45" TargetMode="External"/><Relationship Id="rId9" Type="http://schemas.openxmlformats.org/officeDocument/2006/relationships/hyperlink" Target="http://195.228.228.126/aletom/Hardveroktato%20program/egyeb_magneses_tarak.htm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ifeiteltd.com/product.asp?classid=33" TargetMode="External"/><Relationship Id="rId7" Type="http://schemas.openxmlformats.org/officeDocument/2006/relationships/hyperlink" Target="http://people.inf.elte.hu/viauaai/forras/html/tipusai.html" TargetMode="External"/><Relationship Id="rId2" Type="http://schemas.openxmlformats.org/officeDocument/2006/relationships/hyperlink" Target="http://soekris.com/products/sandisk-8gb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lbtrade.com/product.asp?classid=35&amp;kkk=4" TargetMode="External"/><Relationship Id="rId5" Type="http://schemas.openxmlformats.org/officeDocument/2006/relationships/hyperlink" Target="http://www.hwsw.hu/hirek/32571/SanDisk_Sony_Memory_Stick_PRO-HG.html" TargetMode="External"/><Relationship Id="rId4" Type="http://schemas.openxmlformats.org/officeDocument/2006/relationships/hyperlink" Target="http://www.getolympus.com/us/en/smartmedia-card-128mb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6000" dirty="0" smtClean="0"/>
              <a:t>          </a:t>
            </a:r>
            <a:r>
              <a:rPr lang="hu-HU" sz="4000" dirty="0" smtClean="0"/>
              <a:t>Korszerű</a:t>
            </a:r>
            <a:r>
              <a:rPr lang="hu-HU" sz="8000" dirty="0" smtClean="0"/>
              <a:t> </a:t>
            </a:r>
            <a:r>
              <a:rPr lang="hu-HU" sz="3600" dirty="0" smtClean="0"/>
              <a:t>háttértárolók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Név: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Borovicza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Péter</a:t>
            </a:r>
          </a:p>
          <a:p>
            <a:pPr algn="ctr"/>
            <a:endParaRPr lang="hu-HU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Felkészítő tanár: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PeadDr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Spek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Krisztina</a:t>
            </a:r>
          </a:p>
          <a:p>
            <a:pPr marL="36576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ctr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Magyar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Tannyelvű Magán Szakközépiskola, </a:t>
            </a:r>
          </a:p>
          <a:p>
            <a:pPr marL="36576" indent="0" algn="ctr">
              <a:buNone/>
            </a:pP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Gúta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, Szlovákia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1266" name="Picture 2" descr="C:\Users\peter\Desktop\memoriakarty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Autofit/>
          </a:bodyPr>
          <a:lstStyle/>
          <a:p>
            <a:r>
              <a:rPr lang="hu-HU" sz="4000" dirty="0" smtClean="0"/>
              <a:t>                   </a:t>
            </a:r>
            <a:r>
              <a:rPr lang="hu-HU" sz="4000" u="sng" dirty="0" smtClean="0"/>
              <a:t> Típusai</a:t>
            </a:r>
            <a:endParaRPr lang="hu-HU" sz="4000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4000" b="1" dirty="0" err="1" smtClean="0">
                <a:latin typeface="Times New Roman" pitchFamily="18" charset="0"/>
                <a:cs typeface="Times New Roman" pitchFamily="18" charset="0"/>
              </a:rPr>
              <a:t>CompactFlash</a:t>
            </a:r>
            <a:r>
              <a:rPr lang="hu-HU" sz="4000" b="1" dirty="0" smtClean="0">
                <a:latin typeface="Times New Roman" pitchFamily="18" charset="0"/>
                <a:cs typeface="Times New Roman" pitchFamily="18" charset="0"/>
              </a:rPr>
              <a:t>, CF</a:t>
            </a:r>
          </a:p>
          <a:p>
            <a:r>
              <a:rPr lang="hu-HU" sz="4000" b="1" dirty="0" err="1" smtClean="0">
                <a:latin typeface="Times New Roman" pitchFamily="18" charset="0"/>
                <a:cs typeface="Times New Roman" pitchFamily="18" charset="0"/>
              </a:rPr>
              <a:t>Secure</a:t>
            </a:r>
            <a:r>
              <a:rPr lang="hu-HU" sz="4000" b="1" dirty="0" smtClean="0">
                <a:latin typeface="Times New Roman" pitchFamily="18" charset="0"/>
                <a:cs typeface="Times New Roman" pitchFamily="18" charset="0"/>
              </a:rPr>
              <a:t> Digital, SD</a:t>
            </a:r>
          </a:p>
          <a:p>
            <a:r>
              <a:rPr lang="hu-HU" sz="4000" b="1" dirty="0" err="1" smtClean="0"/>
              <a:t>SmartMedia</a:t>
            </a:r>
            <a:endParaRPr lang="hu-HU" sz="4000" b="1" dirty="0" smtClean="0"/>
          </a:p>
          <a:p>
            <a:r>
              <a:rPr lang="hu-HU" sz="3600" b="1" dirty="0" err="1" smtClean="0"/>
              <a:t>Memory</a:t>
            </a:r>
            <a:r>
              <a:rPr lang="hu-HU" sz="3600" b="1" dirty="0" smtClean="0"/>
              <a:t> </a:t>
            </a:r>
            <a:r>
              <a:rPr lang="hu-HU" sz="3600" b="1" dirty="0" err="1" smtClean="0"/>
              <a:t>Stick</a:t>
            </a:r>
            <a:endParaRPr lang="hu-H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4000" b="1" dirty="0" err="1" smtClean="0">
                <a:latin typeface="Times New Roman" pitchFamily="18" charset="0"/>
                <a:cs typeface="Times New Roman" pitchFamily="18" charset="0"/>
              </a:rPr>
              <a:t>xD-Picture</a:t>
            </a:r>
            <a:r>
              <a:rPr lang="hu-H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4000" b="1" dirty="0" err="1" smtClean="0">
                <a:latin typeface="Times New Roman" pitchFamily="18" charset="0"/>
                <a:cs typeface="Times New Roman" pitchFamily="18" charset="0"/>
              </a:rPr>
              <a:t>Card</a:t>
            </a:r>
            <a:endParaRPr lang="hu-H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4000" b="1" dirty="0" err="1" smtClean="0">
                <a:latin typeface="Times New Roman" pitchFamily="18" charset="0"/>
                <a:cs typeface="Times New Roman" pitchFamily="18" charset="0"/>
              </a:rPr>
              <a:t>MultiMediaCard</a:t>
            </a:r>
            <a:endParaRPr lang="hu-H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4000" b="1" dirty="0" smtClean="0">
                <a:latin typeface="Times New Roman" pitchFamily="18" charset="0"/>
                <a:cs typeface="Times New Roman" pitchFamily="18" charset="0"/>
              </a:rPr>
              <a:t>Játékkonzolok mentéskártyái</a:t>
            </a:r>
          </a:p>
          <a:p>
            <a:pPr>
              <a:buNone/>
            </a:pPr>
            <a:endParaRPr lang="hu-HU" b="1" dirty="0" smtClean="0"/>
          </a:p>
          <a:p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4800" b="1" dirty="0" smtClean="0">
                <a:latin typeface="Times New Roman" pitchFamily="18" charset="0"/>
                <a:cs typeface="Times New Roman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0"/>
            <a:ext cx="8352928" cy="6858000"/>
          </a:xfrm>
        </p:spPr>
        <p:txBody>
          <a:bodyPr>
            <a:normAutofit/>
          </a:bodyPr>
          <a:lstStyle/>
          <a:p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CompactFlash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hu-HU" sz="2600" b="1" dirty="0" err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röviden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CF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solid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state-szilárd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félvezető. Nem tartalmaz mozgó alkatrészt. Előnye , hogy kevés energiát fogyaszt. Ennek két fajtája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l ,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. Teljesítmény alapján csak a sebességükben különböznek. 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az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elterjettebb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, főleg fényképezőgépekben.</a:t>
            </a:r>
          </a:p>
          <a:p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Secure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 Digital, SD-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főleg mobiltelefonokban alkalmazzák. A hagyományos méreten kívül még létezik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MiniSD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valamint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MicroSD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kártya.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 A kártyák sebességét a típusuk utáni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8,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10 adja meg, amiben 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utáni számok a kártyák minimum írási/olvasási sebességét jelölik MB/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s-ban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hu-HU" i="1" u="sng" dirty="0" err="1" smtClean="0"/>
              <a:t>CompactFlash</a:t>
            </a:r>
            <a:r>
              <a:rPr lang="hu-HU" i="1" u="sng" dirty="0" smtClean="0"/>
              <a:t>,CF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i="1" dirty="0" smtClean="0"/>
              <a:t>                                            </a:t>
            </a:r>
            <a:r>
              <a:rPr lang="hu-HU" i="1" u="sng" dirty="0" smtClean="0"/>
              <a:t> </a:t>
            </a:r>
            <a:r>
              <a:rPr lang="hu-HU" i="1" u="sng" dirty="0" err="1" smtClean="0"/>
              <a:t>SecureDigital</a:t>
            </a:r>
            <a:r>
              <a:rPr lang="hu-HU" i="1" u="sng" dirty="0" smtClean="0"/>
              <a:t>,SD</a:t>
            </a:r>
          </a:p>
        </p:txBody>
      </p:sp>
      <p:pic>
        <p:nvPicPr>
          <p:cNvPr id="1026" name="Picture 2" descr="C:\Users\peter\Desktop\letölté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57400"/>
            <a:ext cx="4881929" cy="5400600"/>
          </a:xfrm>
          <a:prstGeom prst="rect">
            <a:avLst/>
          </a:prstGeom>
          <a:noFill/>
        </p:spPr>
      </p:pic>
      <p:pic>
        <p:nvPicPr>
          <p:cNvPr id="1027" name="Picture 3" descr="C:\Users\peter\Desktop\letölté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969568"/>
            <a:ext cx="4427984" cy="388843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hu-HU" sz="3200" dirty="0" err="1" smtClean="0">
                <a:latin typeface="Times New Roman" pitchFamily="18" charset="0"/>
                <a:cs typeface="Times New Roman" pitchFamily="18" charset="0"/>
              </a:rPr>
              <a:t>SmartMedia</a:t>
            </a:r>
            <a:endParaRPr lang="hu-H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Egy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, már nem gyártott memóriakártya típus, amit a Toshiba fejlesztett ki. A kártyát  fényképezőgépekben használták. Maximális kapacitása 128 MB volt.</a:t>
            </a:r>
          </a:p>
          <a:p>
            <a:r>
              <a:rPr lang="hu-HU" sz="3200" dirty="0" err="1" smtClean="0">
                <a:latin typeface="Times New Roman" pitchFamily="18" charset="0"/>
                <a:cs typeface="Times New Roman" pitchFamily="18" charset="0"/>
              </a:rPr>
              <a:t>Memory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200" dirty="0" err="1" smtClean="0">
                <a:latin typeface="Times New Roman" pitchFamily="18" charset="0"/>
                <a:cs typeface="Times New Roman" pitchFamily="18" charset="0"/>
              </a:rPr>
              <a:t>Stick</a:t>
            </a:r>
            <a:endParaRPr lang="hu-H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Memory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Sticket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főként hordozható eszközökben alkalmazzák, mivel könnyen fel- és lecsatolható, és felcsatolt állapotban a rajta levő adatok könnyen elérhetők.  Ma már nem gyártják, 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Memory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Stick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Duo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helyettesíti.</a:t>
            </a:r>
          </a:p>
          <a:p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xD-Picture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Card</a:t>
            </a:r>
            <a:endParaRPr lang="hu-H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Olympus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és a Fuji közös fejlesztése. Típusai 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Multi-Level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(M) típus, 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Speed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(H) típus és az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Olympus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típus. Csak az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Olympus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és a Fuji készülékei, főleg fényképezőgépei használják. Maximális kapacitása 2 GB.</a:t>
            </a:r>
            <a:endParaRPr lang="hu-H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2800" dirty="0" smtClean="0"/>
          </a:p>
          <a:p>
            <a:endParaRPr lang="hu-H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      </a:t>
            </a:r>
            <a:r>
              <a:rPr lang="hu-HU" i="1" u="sng" dirty="0" err="1" smtClean="0"/>
              <a:t>SmartMedia</a:t>
            </a:r>
            <a:r>
              <a:rPr lang="hu-HU" dirty="0" smtClean="0"/>
              <a:t>                        </a:t>
            </a:r>
            <a:r>
              <a:rPr lang="hu-HU" i="1" u="sng" dirty="0" err="1" smtClean="0"/>
              <a:t>Memory</a:t>
            </a:r>
            <a:r>
              <a:rPr lang="hu-HU" i="1" u="sng" dirty="0" smtClean="0"/>
              <a:t> </a:t>
            </a:r>
            <a:r>
              <a:rPr lang="hu-HU" i="1" u="sng" dirty="0" err="1" smtClean="0"/>
              <a:t>Stick</a:t>
            </a:r>
            <a:endParaRPr lang="hu-HU" i="1" u="sng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                           </a:t>
            </a:r>
            <a:r>
              <a:rPr lang="hu-HU" i="1" u="sng" dirty="0" err="1" smtClean="0"/>
              <a:t>xD-Picture</a:t>
            </a:r>
            <a:r>
              <a:rPr lang="hu-HU" i="1" u="sng" dirty="0" smtClean="0"/>
              <a:t> </a:t>
            </a:r>
            <a:r>
              <a:rPr lang="hu-HU" i="1" u="sng" dirty="0" err="1" smtClean="0"/>
              <a:t>Card</a:t>
            </a:r>
            <a:endParaRPr lang="hu-HU" i="1" u="sng" dirty="0" smtClean="0"/>
          </a:p>
        </p:txBody>
      </p:sp>
      <p:pic>
        <p:nvPicPr>
          <p:cNvPr id="2050" name="Picture 2" descr="C:\Users\peter\Desktop\128mb-smartmedia_m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2483768" cy="2672929"/>
          </a:xfrm>
          <a:prstGeom prst="rect">
            <a:avLst/>
          </a:prstGeom>
          <a:noFill/>
        </p:spPr>
      </p:pic>
      <p:pic>
        <p:nvPicPr>
          <p:cNvPr id="2051" name="Picture 3" descr="C:\Users\peter\Desktop\ms-proh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052736"/>
            <a:ext cx="3070645" cy="2088232"/>
          </a:xfrm>
          <a:prstGeom prst="rect">
            <a:avLst/>
          </a:prstGeom>
          <a:noFill/>
        </p:spPr>
      </p:pic>
      <p:pic>
        <p:nvPicPr>
          <p:cNvPr id="2052" name="Picture 4" descr="C:\Users\peter\Desktop\letölté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714875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MultiMediaCard-</a:t>
            </a:r>
            <a:endParaRPr lang="hu-H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MultiMediaCard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főként mobiltelefonokban, PDA készülékekben, MP3 lejátszókban használják. 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Secure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Digital (SD) kártya elődje. A Siemens és 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Sandisk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fejlesztette ki.</a:t>
            </a:r>
          </a:p>
          <a:p>
            <a:pPr>
              <a:buNone/>
            </a:pP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Játékkonzolok mentéskártyái-</a:t>
            </a:r>
          </a:p>
          <a:p>
            <a:pPr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   Rengeteg játékkonzol memóriakártyára írja a játékok mentéseit. A Nintendo 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GameCube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 és a Sony 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PlayStation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konzolok is ilyen adatmentést használnak.</a:t>
            </a:r>
            <a:endParaRPr lang="hu-H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2800" b="1" dirty="0" smtClean="0"/>
          </a:p>
          <a:p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     </a:t>
            </a:r>
            <a:r>
              <a:rPr lang="hu-HU" i="1" u="sng" dirty="0" smtClean="0"/>
              <a:t>Játékkonzolok</a:t>
            </a:r>
          </a:p>
          <a:p>
            <a:pPr>
              <a:buNone/>
            </a:pPr>
            <a:r>
              <a:rPr lang="hu-HU" i="1" dirty="0" smtClean="0"/>
              <a:t>    </a:t>
            </a:r>
            <a:r>
              <a:rPr lang="hu-HU" i="1" u="sng" dirty="0" smtClean="0"/>
              <a:t>memóriakártyái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                                                </a:t>
            </a:r>
            <a:r>
              <a:rPr lang="hu-HU" i="1" u="sng" dirty="0" err="1" smtClean="0"/>
              <a:t>MultiMediaCard</a:t>
            </a:r>
            <a:endParaRPr lang="hu-HU" i="1" u="sng" dirty="0"/>
          </a:p>
        </p:txBody>
      </p:sp>
      <p:pic>
        <p:nvPicPr>
          <p:cNvPr id="3074" name="Picture 2" descr="C:\Users\peter\Desktop\pino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05212"/>
            <a:ext cx="4427984" cy="3252788"/>
          </a:xfrm>
          <a:prstGeom prst="rect">
            <a:avLst/>
          </a:prstGeom>
          <a:noFill/>
        </p:spPr>
      </p:pic>
      <p:pic>
        <p:nvPicPr>
          <p:cNvPr id="3075" name="Picture 3" descr="C:\Users\peter\Desktop\p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0"/>
            <a:ext cx="4716016" cy="3600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67944" y="692696"/>
            <a:ext cx="4566036" cy="100811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           </a:t>
            </a:r>
            <a:r>
              <a:rPr lang="hu-HU" sz="6600" dirty="0" smtClean="0"/>
              <a:t>  Mágneses háttértárak</a:t>
            </a:r>
            <a:endParaRPr lang="hu-HU" sz="6600" dirty="0"/>
          </a:p>
        </p:txBody>
      </p:sp>
      <p:sp>
        <p:nvSpPr>
          <p:cNvPr id="4" name="Kép helye 3"/>
          <p:cNvSpPr>
            <a:spLocks noGrp="1"/>
          </p:cNvSpPr>
          <p:nvPr>
            <p:ph type="pic" idx="1"/>
          </p:nvPr>
        </p:nvSpPr>
        <p:spPr>
          <a:xfrm>
            <a:off x="179512" y="1628800"/>
            <a:ext cx="4114800" cy="4114800"/>
          </a:xfrm>
        </p:spPr>
      </p:sp>
      <p:sp>
        <p:nvSpPr>
          <p:cNvPr id="3" name="Tartalom helye 2"/>
          <p:cNvSpPr>
            <a:spLocks noGrp="1"/>
          </p:cNvSpPr>
          <p:nvPr>
            <p:ph type="body" sz="half" idx="2"/>
          </p:nvPr>
        </p:nvSpPr>
        <p:spPr>
          <a:xfrm>
            <a:off x="4211960" y="1628801"/>
            <a:ext cx="4932040" cy="5229199"/>
          </a:xfrm>
        </p:spPr>
        <p:txBody>
          <a:bodyPr>
            <a:normAutofit fontScale="92500"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legelterjedtebb háttértárak napjainkban a mágneses elven működő háttértárak. Működési elve igen egyszerű, az adathordozó felületén lévő mágneses réteg kétállapotú jeleket rögzít.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hu-H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600" b="1" dirty="0" smtClean="0">
                <a:latin typeface="Times New Roman" pitchFamily="18" charset="0"/>
                <a:cs typeface="Times New Roman" pitchFamily="18" charset="0"/>
              </a:rPr>
              <a:t>Jellemzőik: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·    a tárolható adatmennyiség                 nagysága </a:t>
            </a:r>
            <a:br>
              <a:rPr lang="hu-H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·    a gyorsasága, azaz mekkora          az adat-hozzáférési idő</a:t>
            </a:r>
          </a:p>
          <a:p>
            <a:pPr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  ·    az adatsűrűség nagysága</a:t>
            </a:r>
            <a:r>
              <a:rPr lang="hu-HU" sz="2800" dirty="0" smtClean="0"/>
              <a:t>. </a:t>
            </a:r>
            <a:endParaRPr lang="hu-HU" sz="2800" dirty="0"/>
          </a:p>
        </p:txBody>
      </p:sp>
      <p:pic>
        <p:nvPicPr>
          <p:cNvPr id="4099" name="Picture 3" descr="C:\Users\peter\Desktop\seagate_HD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4074644" cy="40324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u="sng" dirty="0" smtClean="0"/>
              <a:t>A mágneses háttértárak fő részei: 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96753"/>
            <a:ext cx="7920880" cy="56612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  Maga a mágneses felületű adathordozó, például a mágneslemez. </a:t>
            </a:r>
            <a:br>
              <a:rPr lang="hu-H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  Az adathordozó mozgatását, írását, olvasását végző berendezés, melyet meghajtónak (drive) nevezünk. A meghajtó elektronikus és mechanikus részekből áll. A mechanikus részek végzik az adathordozó mozgatását, míg az elektronika feladata az írás-olvasás-pozicionálás vezérlése. Az írást-olvasást az író-olvasó fej végzi. 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9218" name="Picture 2" descr="C:\Users\peter\Desktop\hattert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                           </a:t>
            </a:r>
            <a:r>
              <a:rPr lang="hu-HU" sz="6600" u="sng" dirty="0" smtClean="0"/>
              <a:t>Típusai</a:t>
            </a:r>
            <a:endParaRPr lang="hu-HU" sz="6600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517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4800" dirty="0" smtClean="0"/>
              <a:t>Hajlékonylemez</a:t>
            </a:r>
            <a:r>
              <a:rPr lang="hu-HU" sz="3600" dirty="0" smtClean="0"/>
              <a:t> (floppy </a:t>
            </a:r>
            <a:r>
              <a:rPr lang="hu-HU" sz="3600" dirty="0" err="1" smtClean="0"/>
              <a:t>disc</a:t>
            </a:r>
            <a:r>
              <a:rPr lang="hu-HU" sz="3600" dirty="0" smtClean="0"/>
              <a:t>)</a:t>
            </a:r>
          </a:p>
          <a:p>
            <a:endParaRPr lang="hu-HU" sz="3600" dirty="0" smtClean="0"/>
          </a:p>
        </p:txBody>
      </p:sp>
      <p:pic>
        <p:nvPicPr>
          <p:cNvPr id="2050" name="Picture 2" descr="C:\Users\peter\Desktop\102716265p-03-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9" y="2348880"/>
            <a:ext cx="6530686" cy="43186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     A hajlékonylemez (FD: Floppy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Disk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) egy régóta létező , a legtöbb személyi számítógépen használható háttértár típus, amely kis mennyiségű adat tárolásának és szállításának viszonylag biztonságos és egyszerű eszköze. Az információt egy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mágnesezzet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réteggel ellátott kör alakú lemezen tároljuk. A mágneslemezen az adatok koncentrikus gyűrűkön - sávokon (angolul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track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) - tárolódnak úgy, hogy az író-olvasó fejet a kiválasztott sávra állítva az információ leolvasható. 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peter\Desktop\adatm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4824536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      </a:t>
            </a:r>
            <a:r>
              <a:rPr lang="hu-HU" sz="4800" dirty="0" smtClean="0"/>
              <a:t>Merevlemez (winchester) </a:t>
            </a:r>
            <a:endParaRPr lang="hu-HU" sz="4800" dirty="0"/>
          </a:p>
        </p:txBody>
      </p:sp>
      <p:pic>
        <p:nvPicPr>
          <p:cNvPr id="1026" name="Picture 2" descr="C:\Users\peter\Desktop\samsung_spinpoint_m9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28800"/>
            <a:ext cx="4621985" cy="424847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625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   A merevlemez létrehozásának a célja egy, a hajlékonylemeznél nagyobb kapacitású és gyorsabb háttértár létrehozása volt. A hajlékonylemezzel ellentétben, a merevlemez a számítógép belsejében stabilan beépítve működik. Mivel a merevlemezen tárolt adatok mindig rendelkezésünkre állnak, itt tároljuk a napi munkánkhoz szükséges programokat és adatokat. A merevlemezes tárak esetében az adathordozó merev, mágnesezett felületű lemezkorong, amelyből a teljesítmény növelése érdekében egy-egységben többet is elhelyeztek. 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899592" y="1772816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Legelterjedtebb merevlemezes tár a winchester (HDD: </a:t>
            </a:r>
            <a:r>
              <a:rPr lang="hu-HU" sz="3200" dirty="0" err="1">
                <a:latin typeface="Times New Roman" pitchFamily="18" charset="0"/>
                <a:cs typeface="Times New Roman" pitchFamily="18" charset="0"/>
              </a:rPr>
              <a:t>Hard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200" dirty="0" err="1">
                <a:latin typeface="Times New Roman" pitchFamily="18" charset="0"/>
                <a:cs typeface="Times New Roman" pitchFamily="18" charset="0"/>
              </a:rPr>
              <a:t>Disk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 Drive). Az adatok tárolása lényegében ugyanúgy történik, mint a hajlékonylemezes meghajtóknál, azaz koncentrikus körökben, elhelyezkedett sávokban és szektorokban, egy-egy egységben azonban több lemezkorong van elhelyezve. 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938045395"/>
      </p:ext>
    </p:extLst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122" name="Picture 2" descr="C:\Users\peter\Desktop\slide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ím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6146" name="Picture 2" descr="C:\Users\peter\Desktop\226_hdd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171" name="Picture 3" descr="C:\Users\peter\Desktop\lem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88640"/>
            <a:ext cx="9324528" cy="666936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Mit jelent az , hogy háttértárolók?</a:t>
            </a:r>
          </a:p>
          <a:p>
            <a:r>
              <a:rPr lang="hu-HU" sz="2800" dirty="0" err="1" smtClean="0"/>
              <a:t>-Adattárolók</a:t>
            </a:r>
            <a:r>
              <a:rPr lang="hu-HU" sz="2800" dirty="0" smtClean="0"/>
              <a:t>.</a:t>
            </a:r>
          </a:p>
          <a:p>
            <a:r>
              <a:rPr lang="hu-HU" sz="2800" dirty="0" smtClean="0"/>
              <a:t>Mire szolgálnak a háttértárolók?</a:t>
            </a:r>
          </a:p>
          <a:p>
            <a:r>
              <a:rPr lang="hu-HU" sz="2800" dirty="0" err="1" smtClean="0"/>
              <a:t>-Adatok</a:t>
            </a:r>
            <a:r>
              <a:rPr lang="hu-HU" sz="2800" dirty="0" smtClean="0"/>
              <a:t> tárolására. </a:t>
            </a:r>
          </a:p>
          <a:p>
            <a:r>
              <a:rPr lang="hu-HU" sz="2800" dirty="0" smtClean="0"/>
              <a:t>Melyik a két legismertebb formája?</a:t>
            </a:r>
          </a:p>
          <a:p>
            <a:r>
              <a:rPr lang="hu-HU" sz="2800" dirty="0" err="1" smtClean="0"/>
              <a:t>-Mágneses</a:t>
            </a:r>
            <a:endParaRPr lang="hu-HU" sz="2800" dirty="0" smtClean="0"/>
          </a:p>
          <a:p>
            <a:r>
              <a:rPr lang="hu-HU" sz="2800" dirty="0" err="1" smtClean="0"/>
              <a:t>-Elektronikus</a:t>
            </a:r>
            <a:endParaRPr lang="hu-HU" sz="2800" dirty="0" smtClean="0"/>
          </a:p>
          <a:p>
            <a:r>
              <a:rPr lang="hu-HU" sz="2800" dirty="0" smtClean="0"/>
              <a:t>Hogy nevezzük azokat a memóriákat ,amelyek áramkimaradás esetén sem veszítik el  a tartalmukat ?</a:t>
            </a:r>
          </a:p>
          <a:p>
            <a:r>
              <a:rPr lang="hu-HU" sz="2800" dirty="0" smtClean="0"/>
              <a:t>-ROM memóriák.</a:t>
            </a:r>
          </a:p>
          <a:p>
            <a:r>
              <a:rPr lang="hu-HU" sz="2800" dirty="0" smtClean="0"/>
              <a:t>Milyen funkciói vannak a  </a:t>
            </a:r>
            <a:r>
              <a:rPr lang="hu-HU" sz="2800" dirty="0" err="1" smtClean="0"/>
              <a:t>pendrivenak</a:t>
            </a:r>
            <a:r>
              <a:rPr lang="hu-HU" sz="2800" dirty="0" smtClean="0"/>
              <a:t>?</a:t>
            </a:r>
          </a:p>
          <a:p>
            <a:r>
              <a:rPr lang="hu-HU" sz="2800" dirty="0" err="1" smtClean="0"/>
              <a:t>-Adattároló</a:t>
            </a:r>
            <a:r>
              <a:rPr lang="hu-HU" sz="2800" dirty="0" smtClean="0"/>
              <a:t> , más eszközzel </a:t>
            </a:r>
            <a:r>
              <a:rPr lang="hu-HU" sz="2800" dirty="0" err="1" smtClean="0"/>
              <a:t>csatlakoztatava</a:t>
            </a:r>
            <a:r>
              <a:rPr lang="hu-HU" sz="2800" dirty="0" smtClean="0"/>
              <a:t> MP3 zenelejátszásra is képes valamint diktafon funkció.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556792"/>
            <a:ext cx="8003232" cy="37444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dirty="0" smtClean="0"/>
              <a:t>  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háttértárolók tulajdonképp ki- és  bemeneti eszközök, más néven perifériák amelyek képesek nagy mennyiségű adat tárolására .</a:t>
            </a:r>
          </a:p>
          <a:p>
            <a:pPr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  Fő szerepük az adattárolás, de emellett </a:t>
            </a:r>
          </a:p>
          <a:p>
            <a:pPr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   a használaton kívüli programok, és adatok tárolására is alkalmas eszköz.</a:t>
            </a:r>
          </a:p>
          <a:p>
            <a:pPr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hu-HU" sz="3200" dirty="0" smtClean="0"/>
              <a:t>Milyen készülékekben használják leggyakrabban a memória kártyákat ?</a:t>
            </a:r>
          </a:p>
          <a:p>
            <a:r>
              <a:rPr lang="hu-HU" sz="3200" dirty="0" err="1" smtClean="0"/>
              <a:t>-Fényképezőgép</a:t>
            </a:r>
            <a:r>
              <a:rPr lang="hu-HU" sz="3200" dirty="0" smtClean="0"/>
              <a:t>, telefon.</a:t>
            </a:r>
          </a:p>
          <a:p>
            <a:r>
              <a:rPr lang="hu-HU" sz="3200" dirty="0" smtClean="0"/>
              <a:t>Hogy nevezhessük a hajlékonylemezt idegen szóval?</a:t>
            </a:r>
          </a:p>
          <a:p>
            <a:r>
              <a:rPr lang="hu-HU" sz="3200" dirty="0" err="1" smtClean="0"/>
              <a:t>-Floppy</a:t>
            </a:r>
            <a:r>
              <a:rPr lang="hu-HU" sz="3200" dirty="0" smtClean="0"/>
              <a:t> </a:t>
            </a:r>
            <a:r>
              <a:rPr lang="hu-HU" sz="3200" dirty="0" err="1" smtClean="0"/>
              <a:t>disk</a:t>
            </a:r>
            <a:r>
              <a:rPr lang="hu-HU" sz="3200" dirty="0" smtClean="0"/>
              <a:t>.</a:t>
            </a:r>
          </a:p>
          <a:p>
            <a:r>
              <a:rPr lang="hu-HU" sz="3200" dirty="0" smtClean="0"/>
              <a:t>Hogy nevezhessük a merevlemezt idegen szóval ?</a:t>
            </a:r>
          </a:p>
          <a:p>
            <a:r>
              <a:rPr lang="hu-HU" sz="3200" dirty="0" err="1" smtClean="0"/>
              <a:t>-Hard</a:t>
            </a:r>
            <a:r>
              <a:rPr lang="hu-HU" sz="3200" dirty="0" smtClean="0"/>
              <a:t> </a:t>
            </a:r>
            <a:r>
              <a:rPr lang="hu-HU" sz="3200" dirty="0" err="1" smtClean="0"/>
              <a:t>Disk</a:t>
            </a:r>
            <a:r>
              <a:rPr lang="hu-HU" sz="3200" dirty="0" smtClean="0"/>
              <a:t>.</a:t>
            </a:r>
          </a:p>
          <a:p>
            <a:r>
              <a:rPr lang="hu-HU" sz="3200" dirty="0" smtClean="0"/>
              <a:t>Milyen lemezkorongok helyezkednek el a </a:t>
            </a:r>
            <a:r>
              <a:rPr lang="hu-HU" sz="3200" dirty="0" err="1" smtClean="0"/>
              <a:t>merevlemzben</a:t>
            </a:r>
            <a:r>
              <a:rPr lang="hu-HU" sz="3200" dirty="0" smtClean="0"/>
              <a:t> ?</a:t>
            </a:r>
          </a:p>
          <a:p>
            <a:r>
              <a:rPr lang="hu-HU" dirty="0" err="1" smtClean="0"/>
              <a:t>-Mágnesezett</a:t>
            </a:r>
            <a:r>
              <a:rPr lang="hu-HU" dirty="0" smtClean="0"/>
              <a:t> lemezkorongok.</a:t>
            </a:r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hu-HU" sz="2400" dirty="0" smtClean="0">
                <a:hlinkClick r:id="rId2"/>
              </a:rPr>
              <a:t>https://hu.wikipedia.org/wiki/Mem%C3%B3riak%C3%A1rtya</a:t>
            </a:r>
            <a:endParaRPr lang="hu-HU" sz="2400" dirty="0" smtClean="0"/>
          </a:p>
          <a:p>
            <a:r>
              <a:rPr lang="hu-HU" sz="2400" dirty="0" smtClean="0">
                <a:hlinkClick r:id="rId3"/>
              </a:rPr>
              <a:t>https://hu.wikipedia.org/wiki/Pendrive#Fel.C3.A9p.C3.ADt.C3.A9se</a:t>
            </a:r>
            <a:endParaRPr lang="hu-HU" sz="2400" dirty="0" smtClean="0"/>
          </a:p>
          <a:p>
            <a:r>
              <a:rPr lang="hu-HU" sz="2400" dirty="0" smtClean="0">
                <a:hlinkClick r:id="rId4"/>
              </a:rPr>
              <a:t>http://kozgame.szikszi.hu/index.php?menu=olvasas&amp;id=45</a:t>
            </a:r>
            <a:endParaRPr lang="hu-HU" sz="2400" dirty="0" smtClean="0"/>
          </a:p>
          <a:p>
            <a:r>
              <a:rPr lang="hu-HU" sz="2400" dirty="0" smtClean="0">
                <a:hlinkClick r:id="rId5"/>
              </a:rPr>
              <a:t>http://users.atw.hu/qqbenq/anyag/szszk11/hardver/elektron.pdf</a:t>
            </a:r>
            <a:endParaRPr lang="hu-HU" sz="2400" dirty="0" smtClean="0"/>
          </a:p>
          <a:p>
            <a:r>
              <a:rPr lang="hu-HU" sz="2400" dirty="0" smtClean="0"/>
              <a:t>Képek:</a:t>
            </a:r>
          </a:p>
          <a:p>
            <a:r>
              <a:rPr lang="hu-HU" sz="2400" dirty="0" smtClean="0">
                <a:hlinkClick r:id="rId6"/>
              </a:rPr>
              <a:t>http://blog.olcsobbat.hu/amit_a_memoriakartyakrol_tudni_kell/</a:t>
            </a:r>
            <a:endParaRPr lang="hu-HU" sz="2400" dirty="0" smtClean="0"/>
          </a:p>
          <a:p>
            <a:r>
              <a:rPr lang="hu-HU" sz="2400" dirty="0" smtClean="0">
                <a:hlinkClick r:id="rId7"/>
              </a:rPr>
              <a:t>http://www.digikey.com/catalog/en/partgroup/usb-rs485/8692</a:t>
            </a:r>
            <a:endParaRPr lang="hu-HU" sz="2400" dirty="0" smtClean="0"/>
          </a:p>
          <a:p>
            <a:r>
              <a:rPr lang="hu-HU" sz="2400" dirty="0" smtClean="0">
                <a:hlinkClick r:id="rId8"/>
              </a:rPr>
              <a:t>http://loveipeter.web.elte.hu/szamalap/beadando/hattertar.html</a:t>
            </a:r>
            <a:endParaRPr lang="hu-HU" sz="2400" dirty="0" smtClean="0"/>
          </a:p>
          <a:p>
            <a:r>
              <a:rPr lang="hu-HU" sz="2400" dirty="0" smtClean="0">
                <a:hlinkClick r:id="rId9"/>
              </a:rPr>
              <a:t>http://195.228.228.126/</a:t>
            </a:r>
            <a:r>
              <a:rPr lang="hu-HU" sz="2400" dirty="0" err="1" smtClean="0">
                <a:hlinkClick r:id="rId9"/>
              </a:rPr>
              <a:t>aletom</a:t>
            </a:r>
            <a:r>
              <a:rPr lang="hu-HU" sz="2400" dirty="0" smtClean="0">
                <a:hlinkClick r:id="rId9"/>
              </a:rPr>
              <a:t>/Hardveroktato%20program/</a:t>
            </a:r>
            <a:r>
              <a:rPr lang="hu-HU" sz="2400" dirty="0" err="1" smtClean="0">
                <a:hlinkClick r:id="rId9"/>
              </a:rPr>
              <a:t>egyeb</a:t>
            </a:r>
            <a:r>
              <a:rPr lang="hu-HU" sz="2400" dirty="0" smtClean="0">
                <a:hlinkClick r:id="rId9"/>
              </a:rPr>
              <a:t>_</a:t>
            </a:r>
            <a:r>
              <a:rPr lang="hu-HU" sz="2400" dirty="0" err="1" smtClean="0">
                <a:hlinkClick r:id="rId9"/>
              </a:rPr>
              <a:t>magneses</a:t>
            </a:r>
            <a:r>
              <a:rPr lang="hu-HU" sz="2400" dirty="0" smtClean="0">
                <a:hlinkClick r:id="rId9"/>
              </a:rPr>
              <a:t>_</a:t>
            </a:r>
            <a:r>
              <a:rPr lang="hu-HU" sz="2400" dirty="0" err="1" smtClean="0">
                <a:hlinkClick r:id="rId9"/>
              </a:rPr>
              <a:t>tarak.htm</a:t>
            </a:r>
            <a:endParaRPr lang="hu-HU" sz="2400" dirty="0" smtClean="0"/>
          </a:p>
          <a:p>
            <a:r>
              <a:rPr lang="hu-HU" sz="2400" dirty="0" smtClean="0">
                <a:hlinkClick r:id="rId10"/>
              </a:rPr>
              <a:t>http://www.tferi.hu/magneses-adattarolas?start=1</a:t>
            </a:r>
            <a:endParaRPr lang="hu-HU" sz="2400" dirty="0" smtClean="0"/>
          </a:p>
          <a:p>
            <a:r>
              <a:rPr lang="hu-HU" sz="2400" dirty="0" smtClean="0">
                <a:hlinkClick r:id="rId11"/>
              </a:rPr>
              <a:t>http://www.computerhistory.org/revolution/memory-storage/8/261/1083</a:t>
            </a:r>
            <a:endParaRPr lang="hu-HU" sz="2400" dirty="0" smtClean="0"/>
          </a:p>
          <a:p>
            <a:r>
              <a:rPr lang="hu-HU" sz="2400" dirty="0" smtClean="0">
                <a:hlinkClick r:id="rId12"/>
              </a:rPr>
              <a:t>http://prohardver.hu/hir/seagate_samsung_spintpoint_m9t_mobil_2_tb_hdd.html</a:t>
            </a:r>
            <a:endParaRPr lang="hu-HU" sz="2400" dirty="0" smtClean="0"/>
          </a:p>
          <a:p>
            <a:endParaRPr lang="hu-HU" sz="2400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hu-HU" sz="2400" dirty="0" smtClean="0">
                <a:hlinkClick r:id="rId2"/>
              </a:rPr>
              <a:t>http://soekris.com/products/sandisk-8gb.html</a:t>
            </a:r>
            <a:endParaRPr lang="hu-HU" sz="2400" dirty="0" smtClean="0"/>
          </a:p>
          <a:p>
            <a:r>
              <a:rPr lang="hu-HU" sz="2400" dirty="0" smtClean="0">
                <a:hlinkClick r:id="rId3"/>
              </a:rPr>
              <a:t>http://www.baifeiteltd.com/product.asp?classid=33</a:t>
            </a:r>
            <a:endParaRPr lang="hu-HU" sz="2400" dirty="0" smtClean="0"/>
          </a:p>
          <a:p>
            <a:r>
              <a:rPr lang="hu-HU" sz="2400" dirty="0" smtClean="0">
                <a:hlinkClick r:id="rId4"/>
              </a:rPr>
              <a:t>http://www.getolympus.com/us/en/smartmedia-card-128mb.html</a:t>
            </a:r>
            <a:endParaRPr lang="hu-HU" sz="2400" dirty="0" smtClean="0"/>
          </a:p>
          <a:p>
            <a:r>
              <a:rPr lang="hu-HU" sz="2400" dirty="0" smtClean="0">
                <a:hlinkClick r:id="rId5"/>
              </a:rPr>
              <a:t>http://www.hwsw.hu/hirek/32571/SanDisk_Sony_Memory_Stick_PRO-HG.html</a:t>
            </a:r>
            <a:endParaRPr lang="hu-HU" sz="2400" dirty="0" smtClean="0"/>
          </a:p>
          <a:p>
            <a:r>
              <a:rPr lang="hu-HU" sz="2400" dirty="0" smtClean="0">
                <a:hlinkClick r:id="rId6"/>
              </a:rPr>
              <a:t>http://www.klbtrade.com/product.asp?classid=35&amp;kkk=4</a:t>
            </a:r>
            <a:endParaRPr lang="hu-HU" sz="2400" dirty="0" smtClean="0"/>
          </a:p>
          <a:p>
            <a:r>
              <a:rPr lang="hu-HU" sz="2400" dirty="0" smtClean="0">
                <a:hlinkClick r:id="rId7"/>
              </a:rPr>
              <a:t>http://people.inf.elte.hu/viauaai/forras/html/tipusai.html</a:t>
            </a:r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899592" y="548680"/>
            <a:ext cx="6462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Sokféle háttértároló létezik azonban korunk két formát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használ, amelyek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már modernebbek: 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-Elektronikus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háttértárolók</a:t>
            </a:r>
          </a:p>
          <a:p>
            <a:pPr>
              <a:buNone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-Mágneses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háttértárolók </a:t>
            </a:r>
          </a:p>
        </p:txBody>
      </p:sp>
      <p:pic>
        <p:nvPicPr>
          <p:cNvPr id="1026" name="Picture 2" descr="https://s3.amazonaws.com/slideserve/thumb1/1_47139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14003"/>
            <a:ext cx="3048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55064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467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4000" b="1" i="1" u="sng" dirty="0" smtClean="0">
                <a:latin typeface="Times New Roman" pitchFamily="18" charset="0"/>
                <a:cs typeface="Times New Roman" pitchFamily="18" charset="0"/>
              </a:rPr>
              <a:t>Elektronikus   háttértárak </a:t>
            </a:r>
            <a:r>
              <a:rPr lang="hu-HU" sz="3600" b="1" i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48880"/>
            <a:ext cx="7467600" cy="3777283"/>
          </a:xfrm>
        </p:spPr>
        <p:txBody>
          <a:bodyPr/>
          <a:lstStyle/>
          <a:p>
            <a:pPr>
              <a:buNone/>
            </a:pP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Flash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memóriáknak is nevezik őket.</a:t>
            </a:r>
          </a:p>
          <a:p>
            <a:pPr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Ennek két fajtája :</a:t>
            </a:r>
          </a:p>
          <a:p>
            <a:pPr>
              <a:buNone/>
            </a:pP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-Pendrive-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az általunk ismert USB</a:t>
            </a:r>
          </a:p>
          <a:p>
            <a:pPr>
              <a:buNone/>
            </a:pP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-Memória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kártyák-leginkább telefonokban fordul elő.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51845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dirty="0" smtClean="0"/>
              <a:t>  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Összefoglaló néven olyan memóriák, melyek áramkimaradás esetén sem vesztik el az adatokat más néven ROM memóriák. </a:t>
            </a:r>
          </a:p>
          <a:p>
            <a:pPr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Előnyük,hogy  kicsi a helyigényük, valamint nem tartalmaznak forgó, mozgó alkatrészeket, amelyek meg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hibásodhatnak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Hátrányuk,hogy az adatok írása és olvasása viszonylagos lassú a többi háttértárolóhoz képest.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6600" b="1" i="1" u="sng" dirty="0" err="1" smtClean="0">
                <a:cs typeface="Times New Roman" pitchFamily="18" charset="0"/>
              </a:rPr>
              <a:t>Pendrive-USB</a:t>
            </a:r>
            <a:endParaRPr lang="hu-HU" sz="6600" b="1" i="1" u="sng" dirty="0"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    A </a:t>
            </a:r>
            <a:r>
              <a:rPr lang="hu-HU" b="1" i="1" u="sng" dirty="0" err="1" smtClean="0">
                <a:latin typeface="Times New Roman" pitchFamily="18" charset="0"/>
                <a:cs typeface="Times New Roman" pitchFamily="18" charset="0"/>
              </a:rPr>
              <a:t>pendrive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egy kis méretű nyomtatott áramkört tartalmaz, a ráerősített fémcsatlakozóval. Általában egy műanyag tokban helyezkedik el. 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tokozása a felhasználói igényektől függően változatos: van por‑ és cseppálló formája, valamint kiemelten ütésálló kivitele is. 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csatlakozója a személyi számítógépeken elterjedt „A típusú” USB csatlakozó. Önálló áramforrásuk csak akkor van, ha egyéb szolgáltatással is rendelkeznek, például adatmennyiség-kijelzés vagy MP3-zenelejátszás, diktafon funkció.</a:t>
            </a:r>
          </a:p>
          <a:p>
            <a:pPr>
              <a:buNone/>
            </a:pPr>
            <a:endParaRPr lang="hu-HU" b="1" dirty="0" smtClean="0"/>
          </a:p>
          <a:p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42" name="Picture 2" descr="C:\Users\peter\Desktop\USB-RS485-PC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hu-HU" sz="4000" dirty="0" smtClean="0"/>
              <a:t>                    </a:t>
            </a:r>
            <a:r>
              <a:rPr lang="hu-HU" sz="4000" b="1" i="1" u="sng" dirty="0" smtClean="0">
                <a:cs typeface="Times New Roman" pitchFamily="18" charset="0"/>
              </a:rPr>
              <a:t>Memória</a:t>
            </a:r>
            <a:r>
              <a:rPr lang="hu-HU" sz="4000" b="1" i="1" u="sng" dirty="0" smtClean="0"/>
              <a:t> kártyák </a:t>
            </a:r>
            <a:endParaRPr lang="hu-HU" sz="4000" b="1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412776"/>
            <a:ext cx="7776864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 </a:t>
            </a:r>
            <a:r>
              <a:rPr lang="hu-HU" sz="2800" b="1" i="1" u="sng" dirty="0" smtClean="0">
                <a:latin typeface="Times New Roman" pitchFamily="18" charset="0"/>
                <a:cs typeface="Times New Roman" pitchFamily="18" charset="0"/>
              </a:rPr>
              <a:t>memóriakártya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 olyan hordozható digitális tárolóeszköz, amelynek alakja egy kártyára hasonlít. </a:t>
            </a:r>
          </a:p>
          <a:p>
            <a:pPr>
              <a:buNone/>
            </a:pPr>
            <a:r>
              <a:rPr lang="hu-HU" sz="2800" u="sng" dirty="0" smtClean="0">
                <a:latin typeface="Times New Roman" pitchFamily="18" charset="0"/>
                <a:cs typeface="Times New Roman" pitchFamily="18" charset="0"/>
              </a:rPr>
              <a:t>Főbb tulajdonságai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: hordozhatóság, energia nélküli adatmegmaradás, kis méret, többször is  újraírható. </a:t>
            </a:r>
          </a:p>
          <a:p>
            <a:pPr>
              <a:buNone/>
            </a:pPr>
            <a:r>
              <a:rPr lang="hu-HU" sz="2800" u="sng" dirty="0" smtClean="0">
                <a:latin typeface="Times New Roman" pitchFamily="18" charset="0"/>
                <a:cs typeface="Times New Roman" pitchFamily="18" charset="0"/>
              </a:rPr>
              <a:t>Leggyakoribb felhasználása: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digitális fényképezőgépek,táblagépek, telefonok, 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okostelefonok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, kamerák, MP3 lejátszó,   videojáték-konzolok, adatgyűjtők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364</TotalTime>
  <Words>700</Words>
  <Application>Microsoft Office PowerPoint</Application>
  <PresentationFormat>Prezentácia na obrazovke (4:3)</PresentationFormat>
  <Paragraphs>138</Paragraphs>
  <Slides>32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32</vt:i4>
      </vt:variant>
    </vt:vector>
  </HeadingPairs>
  <TitlesOfParts>
    <vt:vector size="33" baseType="lpstr">
      <vt:lpstr>Technika</vt:lpstr>
      <vt:lpstr>          Korszerű háttértárolók</vt:lpstr>
      <vt:lpstr>Prezentácia programu PowerPoint</vt:lpstr>
      <vt:lpstr>Prezentácia programu PowerPoint</vt:lpstr>
      <vt:lpstr>Prezentácia programu PowerPoint</vt:lpstr>
      <vt:lpstr> Elektronikus   háttértárak    </vt:lpstr>
      <vt:lpstr>Prezentácia programu PowerPoint</vt:lpstr>
      <vt:lpstr> Pendrive-USB</vt:lpstr>
      <vt:lpstr>Prezentácia programu PowerPoint</vt:lpstr>
      <vt:lpstr>                    Memória kártyák </vt:lpstr>
      <vt:lpstr>Prezentácia programu PowerPoint</vt:lpstr>
      <vt:lpstr>                    Típusai</vt:lpstr>
      <vt:lpstr>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             Mágneses háttértárak</vt:lpstr>
      <vt:lpstr>A mágneses háttértárak fő részei: </vt:lpstr>
      <vt:lpstr>                            Típusai</vt:lpstr>
      <vt:lpstr>Prezentácia programu PowerPoint</vt:lpstr>
      <vt:lpstr>Prezentácia programu PowerPoint</vt:lpstr>
      <vt:lpstr>      Merevlemez (winchester)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Korszerű háttértárolók</dc:title>
  <dc:creator>peter borovicza</dc:creator>
  <cp:lastModifiedBy>Schola</cp:lastModifiedBy>
  <cp:revision>40</cp:revision>
  <dcterms:created xsi:type="dcterms:W3CDTF">2015-12-29T15:12:05Z</dcterms:created>
  <dcterms:modified xsi:type="dcterms:W3CDTF">2016-01-31T20:44:39Z</dcterms:modified>
</cp:coreProperties>
</file>