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69" r:id="rId11"/>
    <p:sldId id="267" r:id="rId12"/>
    <p:sldId id="270" r:id="rId13"/>
    <p:sldId id="268" r:id="rId14"/>
    <p:sldId id="271" r:id="rId15"/>
    <p:sldId id="272" r:id="rId16"/>
    <p:sldId id="277" r:id="rId17"/>
    <p:sldId id="274" r:id="rId18"/>
    <p:sldId id="275" r:id="rId19"/>
    <p:sldId id="276" r:id="rId20"/>
    <p:sldId id="280" r:id="rId21"/>
    <p:sldId id="27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0066FF"/>
    <a:srgbClr val="663300"/>
    <a:srgbClr val="FFE2A7"/>
    <a:srgbClr val="99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89" autoAdjust="0"/>
  </p:normalViewPr>
  <p:slideViewPr>
    <p:cSldViewPr>
      <p:cViewPr>
        <p:scale>
          <a:sx n="74" d="100"/>
          <a:sy n="74" d="100"/>
        </p:scale>
        <p:origin x="-1266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1CFAC4-18D7-4E44-8A54-385932345B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37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MPj039884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6477000" cy="485775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228600"/>
            <a:ext cx="4495800" cy="2590800"/>
          </a:xfrm>
        </p:spPr>
        <p:txBody>
          <a:bodyPr/>
          <a:lstStyle>
            <a:lvl1pPr algn="r">
              <a:defRPr sz="4400">
                <a:latin typeface="Verdana" pitchFamily="34" charset="0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971800"/>
            <a:ext cx="4495800" cy="1752600"/>
          </a:xfrm>
        </p:spPr>
        <p:txBody>
          <a:bodyPr/>
          <a:lstStyle>
            <a:lvl1pPr marL="0" indent="0" algn="r">
              <a:buFontTx/>
              <a:buNone/>
              <a:defRPr>
                <a:latin typeface="Verdana" pitchFamily="34" charset="0"/>
              </a:defRPr>
            </a:lvl1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9C7C43-0CCE-4D2D-B228-5E7940BF9694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D3035-F99D-4C39-AC7C-8D6811D96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133600" cy="61722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248400" cy="61722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6C20D8-374A-4E82-B761-087A52C11DF8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8DF9-B55D-4BE4-B670-9277A7B65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35309-507B-40EB-BA56-AAA9B6A32C29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11152-3057-4427-BDC6-5BDD085E76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A922D-1E17-4878-8279-996E7EB5F79F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98A10-CB1E-4340-AF30-CF9E8963DD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F5C52-B2CF-4233-AC6E-36A1BF22216F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75972-31BE-48BA-A591-309DFD2E4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0D82DF-F464-4108-9F6A-2D766A3851CD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F2219-06C1-495A-8DBA-7519C8F25D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E7CFD3-C162-4BD8-B8E9-41B84884461D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8675E-E4EC-44AB-B1FB-24F104F02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FA9DE0-9CCF-41ED-A717-77545F7DA52B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CA79C-6D0B-4B67-BAC5-121B57DB0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A6533-0D3A-4D2E-A624-EA5B00B1292A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25E5C-EB9C-47F2-985C-6B4DB82FEC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5E7958-FF8B-4ECE-A985-6D8E0695450D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52FE6-88DF-40DF-BB1D-7EA3D7CB7F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MPj03988430000[1]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66FF"/>
                </a:solidFill>
              </a:defRPr>
            </a:lvl1pPr>
          </a:lstStyle>
          <a:p>
            <a:fld id="{30D31A6C-B268-443F-9251-593266ABE09D}" type="datetime1">
              <a:rPr lang="en-US"/>
              <a:pPr/>
              <a:t>1/31/2016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66FF"/>
                </a:solidFill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66FF"/>
                </a:solidFill>
              </a:defRPr>
            </a:lvl1pPr>
          </a:lstStyle>
          <a:p>
            <a:fld id="{23C211F5-74E7-468E-A524-2172371332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•"/>
        <a:defRPr sz="2800" b="1">
          <a:solidFill>
            <a:srgbClr val="0066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–"/>
        <a:defRPr sz="2400" b="1">
          <a:solidFill>
            <a:srgbClr val="0066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•"/>
        <a:defRPr sz="2000" b="1">
          <a:solidFill>
            <a:srgbClr val="0066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–"/>
        <a:defRPr b="1">
          <a:solidFill>
            <a:srgbClr val="0066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66FF"/>
        </a:buClr>
        <a:buChar char="»"/>
        <a:defRPr b="1">
          <a:solidFill>
            <a:srgbClr val="0066FF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.wikipedia.org/wiki/H%C3%A1tt%C3%A9rt%C3%A1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260648"/>
            <a:ext cx="7147520" cy="2088232"/>
          </a:xfrm>
        </p:spPr>
        <p:txBody>
          <a:bodyPr/>
          <a:lstStyle/>
          <a:p>
            <a:pPr algn="ctr"/>
            <a:r>
              <a:rPr lang="sk-SK" dirty="0" err="1" smtClean="0">
                <a:solidFill>
                  <a:srgbClr val="666699"/>
                </a:solidFill>
                <a:latin typeface="Century" pitchFamily="18" charset="0"/>
              </a:rPr>
              <a:t>Korszerű</a:t>
            </a:r>
            <a:r>
              <a:rPr lang="sk-SK" dirty="0" smtClean="0">
                <a:solidFill>
                  <a:srgbClr val="666699"/>
                </a:solidFill>
                <a:latin typeface="Century" pitchFamily="18" charset="0"/>
              </a:rPr>
              <a:t> </a:t>
            </a:r>
            <a:r>
              <a:rPr lang="sk-SK" dirty="0" err="1" smtClean="0">
                <a:solidFill>
                  <a:srgbClr val="666699"/>
                </a:solidFill>
                <a:latin typeface="Century" pitchFamily="18" charset="0"/>
              </a:rPr>
              <a:t>háttértárolók</a:t>
            </a:r>
            <a:endParaRPr lang="en-US" dirty="0">
              <a:solidFill>
                <a:srgbClr val="666699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365104"/>
            <a:ext cx="8443664" cy="2232248"/>
          </a:xfrm>
        </p:spPr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  <a:latin typeface="Gabriola" pitchFamily="82" charset="0"/>
              </a:rPr>
              <a:t>Készítette</a:t>
            </a:r>
            <a:r>
              <a:rPr lang="sk-SK" dirty="0" smtClean="0">
                <a:solidFill>
                  <a:schemeClr val="tx1"/>
                </a:solidFill>
                <a:latin typeface="Gabriola" pitchFamily="82" charset="0"/>
              </a:rPr>
              <a:t>: </a:t>
            </a:r>
            <a:r>
              <a:rPr lang="sk-SK" dirty="0" err="1" smtClean="0">
                <a:solidFill>
                  <a:schemeClr val="tx1"/>
                </a:solidFill>
                <a:latin typeface="Gabriola" pitchFamily="82" charset="0"/>
              </a:rPr>
              <a:t>Barczi</a:t>
            </a:r>
            <a:r>
              <a:rPr lang="sk-SK" dirty="0" smtClean="0">
                <a:solidFill>
                  <a:schemeClr val="tx1"/>
                </a:solidFill>
                <a:latin typeface="Gabriola" pitchFamily="82" charset="0"/>
              </a:rPr>
              <a:t> Renáta</a:t>
            </a:r>
            <a:br>
              <a:rPr lang="sk-SK" dirty="0" smtClean="0">
                <a:solidFill>
                  <a:schemeClr val="tx1"/>
                </a:solidFill>
                <a:latin typeface="Gabriola" pitchFamily="82" charset="0"/>
              </a:rPr>
            </a:br>
            <a:r>
              <a:rPr lang="sk-SK" dirty="0" smtClean="0">
                <a:solidFill>
                  <a:schemeClr val="tx1"/>
                </a:solidFill>
                <a:latin typeface="Gabriola" pitchFamily="82" charset="0"/>
              </a:rPr>
              <a:t/>
            </a:r>
            <a:br>
              <a:rPr lang="sk-SK" dirty="0" smtClean="0">
                <a:solidFill>
                  <a:schemeClr val="tx1"/>
                </a:solidFill>
                <a:latin typeface="Gabriola" pitchFamily="82" charset="0"/>
              </a:rPr>
            </a:br>
            <a:r>
              <a:rPr lang="sk-SK" dirty="0" err="1" smtClean="0">
                <a:solidFill>
                  <a:schemeClr val="tx1"/>
                </a:solidFill>
                <a:latin typeface="Gabriola" pitchFamily="82" charset="0"/>
              </a:rPr>
              <a:t>Felkészíttő</a:t>
            </a:r>
            <a:r>
              <a:rPr lang="sk-SK" dirty="0" smtClean="0"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sk-SK" dirty="0" err="1" smtClean="0">
                <a:solidFill>
                  <a:schemeClr val="tx1"/>
                </a:solidFill>
                <a:latin typeface="Gabriola" pitchFamily="82" charset="0"/>
              </a:rPr>
              <a:t>tanár</a:t>
            </a:r>
            <a:r>
              <a:rPr lang="sk-SK" dirty="0" smtClean="0">
                <a:solidFill>
                  <a:schemeClr val="tx1"/>
                </a:solidFill>
                <a:latin typeface="Gabriola" pitchFamily="82" charset="0"/>
              </a:rPr>
              <a:t>: PaedDr. </a:t>
            </a:r>
            <a:r>
              <a:rPr lang="sk-SK" dirty="0" err="1" smtClean="0">
                <a:solidFill>
                  <a:schemeClr val="tx1"/>
                </a:solidFill>
                <a:latin typeface="Gabriola" pitchFamily="82" charset="0"/>
              </a:rPr>
              <a:t>Spek</a:t>
            </a:r>
            <a:r>
              <a:rPr lang="sk-SK" dirty="0" smtClean="0"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sk-SK" dirty="0" err="1" smtClean="0">
                <a:solidFill>
                  <a:schemeClr val="tx1"/>
                </a:solidFill>
                <a:latin typeface="Gabriola" pitchFamily="82" charset="0"/>
              </a:rPr>
              <a:t>Krisztina</a:t>
            </a:r>
            <a:r>
              <a:rPr lang="sk-SK" dirty="0" smtClean="0">
                <a:solidFill>
                  <a:schemeClr val="tx1"/>
                </a:solidFill>
                <a:latin typeface="Gabriola" pitchFamily="82" charset="0"/>
              </a:rPr>
              <a:t/>
            </a:r>
            <a:br>
              <a:rPr lang="sk-SK" dirty="0" smtClean="0">
                <a:solidFill>
                  <a:schemeClr val="tx1"/>
                </a:solidFill>
                <a:latin typeface="Gabriola" pitchFamily="82" charset="0"/>
              </a:rPr>
            </a:br>
            <a:r>
              <a:rPr lang="sk-SK" dirty="0" smtClean="0">
                <a:solidFill>
                  <a:schemeClr val="tx1"/>
                </a:solidFill>
                <a:latin typeface="Gabriola" pitchFamily="82" charset="0"/>
              </a:rPr>
              <a:t/>
            </a:r>
            <a:br>
              <a:rPr lang="sk-SK" dirty="0" smtClean="0">
                <a:solidFill>
                  <a:schemeClr val="tx1"/>
                </a:solidFill>
                <a:latin typeface="Gabriola" pitchFamily="82" charset="0"/>
              </a:rPr>
            </a:br>
            <a:r>
              <a:rPr lang="sk-SK" dirty="0" err="1" smtClean="0">
                <a:solidFill>
                  <a:schemeClr val="tx1"/>
                </a:solidFill>
                <a:latin typeface="Gabriola" pitchFamily="82" charset="0"/>
              </a:rPr>
              <a:t>Iskola</a:t>
            </a:r>
            <a:r>
              <a:rPr lang="sk-SK" dirty="0" smtClean="0">
                <a:solidFill>
                  <a:schemeClr val="tx1"/>
                </a:solidFill>
                <a:latin typeface="Gabriola" pitchFamily="82" charset="0"/>
              </a:rPr>
              <a:t>: </a:t>
            </a:r>
            <a:r>
              <a:rPr lang="sk-SK" dirty="0" err="1" smtClean="0">
                <a:solidFill>
                  <a:schemeClr val="tx1"/>
                </a:solidFill>
                <a:latin typeface="Gabriola" pitchFamily="82" charset="0"/>
              </a:rPr>
              <a:t>Magyar</a:t>
            </a:r>
            <a:r>
              <a:rPr lang="sk-SK" dirty="0" smtClean="0"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sk-SK" dirty="0" err="1" smtClean="0">
                <a:solidFill>
                  <a:schemeClr val="tx1"/>
                </a:solidFill>
                <a:latin typeface="Gabriola" pitchFamily="82" charset="0"/>
              </a:rPr>
              <a:t>Tannyelvű</a:t>
            </a:r>
            <a:r>
              <a:rPr lang="sk-SK" dirty="0" smtClean="0"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sk-SK" dirty="0" err="1" smtClean="0">
                <a:solidFill>
                  <a:schemeClr val="tx1"/>
                </a:solidFill>
                <a:latin typeface="Gabriola" pitchFamily="82" charset="0"/>
              </a:rPr>
              <a:t>Magán</a:t>
            </a:r>
            <a:r>
              <a:rPr lang="sk-SK" dirty="0" smtClean="0">
                <a:solidFill>
                  <a:schemeClr val="tx1"/>
                </a:solidFill>
                <a:latin typeface="Gabriola" pitchFamily="82" charset="0"/>
              </a:rPr>
              <a:t> </a:t>
            </a:r>
            <a:r>
              <a:rPr lang="sk-SK" dirty="0" err="1" smtClean="0">
                <a:solidFill>
                  <a:schemeClr val="tx1"/>
                </a:solidFill>
                <a:latin typeface="Gabriola" pitchFamily="82" charset="0"/>
              </a:rPr>
              <a:t>Szakközépiskola</a:t>
            </a:r>
            <a:r>
              <a:rPr lang="sk-SK" dirty="0" smtClean="0">
                <a:solidFill>
                  <a:schemeClr val="tx1"/>
                </a:solidFill>
                <a:latin typeface="Gabriola" pitchFamily="82" charset="0"/>
              </a:rPr>
              <a:t>, </a:t>
            </a:r>
            <a:r>
              <a:rPr lang="sk-SK" dirty="0" err="1" smtClean="0">
                <a:solidFill>
                  <a:schemeClr val="tx1"/>
                </a:solidFill>
                <a:latin typeface="Gabriola" pitchFamily="82" charset="0"/>
              </a:rPr>
              <a:t>Gúta</a:t>
            </a:r>
            <a:endParaRPr lang="sk-SK" dirty="0" smtClean="0">
              <a:solidFill>
                <a:schemeClr val="tx1"/>
              </a:solidFill>
              <a:latin typeface="Gabriola" pitchFamily="8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1052736"/>
            <a:ext cx="8534400" cy="5348064"/>
          </a:xfrm>
        </p:spPr>
        <p:txBody>
          <a:bodyPr/>
          <a:lstStyle/>
          <a:p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ZIP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3,5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collos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Floppy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utódja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Akár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100 MB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adatot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képes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volt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tárolni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lassúsága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sérülékenysége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magas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ára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véget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nem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terjedt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felhasználók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körében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Merevlemez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ard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isk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rive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HDD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egy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számítástechnikai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adattároló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 adatokat kettes számrendszerben, mágnesezhető réteggel bevont, forgó lemezeken tárolja. Ezt a fajta adattárolást mai napig rengetegen használják. </a:t>
            </a: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Obrázok 6" descr="zi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700808"/>
            <a:ext cx="1584176" cy="1584176"/>
          </a:xfrm>
          <a:prstGeom prst="rect">
            <a:avLst/>
          </a:prstGeom>
        </p:spPr>
      </p:pic>
      <p:pic>
        <p:nvPicPr>
          <p:cNvPr id="8" name="Obrázok 7" descr="H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221088"/>
            <a:ext cx="2736306" cy="247443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824136"/>
          </a:xfrm>
        </p:spPr>
        <p:txBody>
          <a:bodyPr/>
          <a:lstStyle/>
          <a:p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Merevlemez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felépítése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és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működése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sk-SK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381000" y="1340768"/>
            <a:ext cx="8534400" cy="5060032"/>
          </a:xfrm>
        </p:spPr>
        <p:txBody>
          <a:bodyPr/>
          <a:lstStyle/>
          <a:p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Angol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elnevezése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winchester</a:t>
            </a:r>
            <a:r>
              <a:rPr lang="sk-SK" sz="2000" b="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Tartalmaz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egy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író-olvasó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fejet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melyek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felett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mozogva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keresik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írják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adatokat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író-olvasó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fej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egy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légpárnán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forog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felett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ezért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porszem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tönkreteheti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forgó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sebességét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rpm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Revolution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Per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Minute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)-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adják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magyarul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fordulat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per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perc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). </a:t>
            </a:r>
          </a:p>
          <a:p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Egy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merevlemezen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belül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több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található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mindegyikhez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író-olvasó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fej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tartozik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alul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felül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).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különböző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sugarú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körökre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vannak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osztva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ezeket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sávoknak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nevezzük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Azonosításuk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számokkal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történik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külső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sáv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0.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sáv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egymás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alatt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elhelyezkedő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sávokat</a:t>
            </a:r>
            <a:r>
              <a:rPr lang="sk-SK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cilindereknek</a:t>
            </a:r>
            <a:r>
              <a:rPr lang="sk-SK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nevezzük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sávokat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tovább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lehet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osztani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szektorokra</a:t>
            </a:r>
            <a:r>
              <a:rPr lang="sk-SK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sk-SK" sz="20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Obrázok 9" descr="merevlemez belse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581128"/>
            <a:ext cx="2768174" cy="1959868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" name="Zástupný symbol obsahu 6" descr="merevlem. rész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0238" y="404664"/>
            <a:ext cx="7538452" cy="612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534400" cy="864096"/>
          </a:xfrm>
        </p:spPr>
        <p:txBody>
          <a:bodyPr/>
          <a:lstStyle/>
          <a:p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Merevlemez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főbb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tulajdonságai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sk-SK" sz="200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381000" y="1268760"/>
            <a:ext cx="8534400" cy="5132040"/>
          </a:xfrm>
        </p:spPr>
        <p:txBody>
          <a:bodyPr/>
          <a:lstStyle/>
          <a:p>
            <a:r>
              <a:rPr lang="sk-SK" sz="2000" b="0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Tároló</a:t>
            </a:r>
            <a:r>
              <a:rPr lang="sk-SK" sz="2000" b="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kapacitás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kezdetekben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csak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pár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megabájtot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volt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képes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tárolni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mára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kibővült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40 GB – 8 TB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közé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k-SK" sz="2000" b="0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Írási</a:t>
            </a:r>
            <a:r>
              <a:rPr lang="sk-SK" sz="2000" b="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és</a:t>
            </a:r>
            <a:r>
              <a:rPr lang="sk-SK" sz="2000" b="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olvasási</a:t>
            </a:r>
            <a:r>
              <a:rPr lang="sk-SK" sz="2000" b="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sebesség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Egy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forgási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sebessége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5 400,7 200,10 000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vagy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15 000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fordulat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perc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rpm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lehet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átviteli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sebesség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növelése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érdekében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beépítenek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egy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gyorsítótárat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cache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ennek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köszönhetően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elérési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idő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lecsökken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Régebben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2; 4; 8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MiB-os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napjainkban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16; 32; 64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MiB-os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gyorsítótárakat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használnak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Zástupný symbol obsahu 6" descr="HDD a laptop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47864" y="2204864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Obrázok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852936"/>
            <a:ext cx="3005634" cy="2251324"/>
          </a:xfrm>
          <a:prstGeom prst="rect">
            <a:avLst/>
          </a:prstGeom>
        </p:spPr>
      </p:pic>
      <p:pic>
        <p:nvPicPr>
          <p:cNvPr id="9" name="Obrázok 8" descr="P1040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04864"/>
            <a:ext cx="4531998" cy="3398998"/>
          </a:xfrm>
          <a:prstGeom prst="rect">
            <a:avLst/>
          </a:prstGeom>
        </p:spPr>
      </p:pic>
      <p:sp>
        <p:nvSpPr>
          <p:cNvPr id="11" name="Zástupný symbol obsahu 10"/>
          <p:cNvSpPr>
            <a:spLocks noGrp="1"/>
          </p:cNvSpPr>
          <p:nvPr>
            <p:ph idx="1"/>
          </p:nvPr>
        </p:nvSpPr>
        <p:spPr>
          <a:xfrm>
            <a:off x="251520" y="908720"/>
            <a:ext cx="8534400" cy="4876800"/>
          </a:xfrm>
        </p:spPr>
        <p:txBody>
          <a:bodyPr/>
          <a:lstStyle/>
          <a:p>
            <a:r>
              <a:rPr lang="sk-SK" sz="2000" b="0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Csatolófelület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Ezeken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keresztül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történik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adatátvitel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Létezik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ATA, SATA, SCSI, FC. </a:t>
            </a:r>
          </a:p>
          <a:p>
            <a:endParaRPr lang="sk-SK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752128"/>
          </a:xfrm>
        </p:spPr>
        <p:txBody>
          <a:bodyPr/>
          <a:lstStyle/>
          <a:p>
            <a:r>
              <a:rPr lang="sk-SK" sz="250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Egyéb</a:t>
            </a:r>
            <a:r>
              <a:rPr lang="sk-SK" sz="25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tároló</a:t>
            </a:r>
            <a:r>
              <a:rPr lang="sk-SK" sz="25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eszköz</a:t>
            </a:r>
            <a:r>
              <a:rPr lang="sk-SK" sz="25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sk-SK" sz="25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1268760"/>
            <a:ext cx="8534400" cy="5132040"/>
          </a:xfrm>
        </p:spPr>
        <p:txBody>
          <a:bodyPr/>
          <a:lstStyle/>
          <a:p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hanglemez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hangtárolásra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szolgál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Egy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lemezből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áll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melynek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mindkét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oldalán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spirálos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barázdák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vannak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hangolvasó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ezekből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barázdákból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olvassa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hangot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A 20.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században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nagy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kereslete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volt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hanglemeznek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Téves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néven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szokták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hívni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„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bakeletlemeznek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közismert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neve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„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gramofonlemez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“. </a:t>
            </a:r>
            <a:endParaRPr lang="sk-SK" sz="20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 dirty="0" smtClean="0"/>
              <a:t>15</a:t>
            </a:r>
          </a:p>
          <a:p>
            <a:endParaRPr lang="en-US" dirty="0"/>
          </a:p>
        </p:txBody>
      </p:sp>
      <p:pic>
        <p:nvPicPr>
          <p:cNvPr id="8" name="Obrázok 7" descr="gramof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140968"/>
            <a:ext cx="3216914" cy="3102666"/>
          </a:xfrm>
          <a:prstGeom prst="rect">
            <a:avLst/>
          </a:prstGeom>
        </p:spPr>
      </p:pic>
      <p:pic>
        <p:nvPicPr>
          <p:cNvPr id="9" name="Obrázok 8" descr="regi-lemezjatsz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068960"/>
            <a:ext cx="3288704" cy="3288704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á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Obrázok 4" descr="image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564904"/>
            <a:ext cx="5861842" cy="1600124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620688"/>
            <a:ext cx="8534400" cy="578011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háttértároló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háttértárolók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olyan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eszközök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melyek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képesek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megtartani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felhasználó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álltal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elmentett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információkat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kikapcsolt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állapotban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adatokat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addig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tárolják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amíg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felhasználó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azokat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nem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törli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Milyen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fajta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háttértárolókat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ismerünk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Papíralapú adattárak,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optikai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tárak</a:t>
            </a: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szilárd félvezető áramkörre épülő tárak,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mágneses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tárak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Jellemezd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következőket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CD-ROM, CD-R, CD-RW.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CD-ROM -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Ezekről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adatot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letörölni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illetve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ráírni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nem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lehet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CD-R -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Egyszer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írható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írás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után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már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csak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olvasni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lehet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CD-RW –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Ezeket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többszörösen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újra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lehet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692696"/>
            <a:ext cx="8534400" cy="5708104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rövidítése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Blu-ray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disc-nek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BD 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vagy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BR.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ismertebb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nevén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MiniDisc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tároló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eszköz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Walkman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None/>
            </a:pP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Milyen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változatú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USB-ket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készíttenek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Védőkupakos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védőkupak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nélküli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kitolós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fényképezőgépeknél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milyen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adattároló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berendezést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használnak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CompactFlash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(CF).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 startAt="9"/>
            </a:pPr>
            <a:endParaRPr lang="sk-SK" sz="20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836712"/>
            <a:ext cx="8534400" cy="5564088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merevlemez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fő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részei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hozzájuk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tartozó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íro-olvasó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fejek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mindegyikhez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darab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marL="457200" indent="-457200">
              <a:buNone/>
            </a:pP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 startAt="9"/>
            </a:pP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Sorold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röviden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jellemezd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merevlemez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főbb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tulajdonságait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Tároló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kapacitás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               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Megadja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mennyi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fér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merevlemezre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Írási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olvasási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sebesség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Megadja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milyen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gyorsan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írja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illetve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olvassa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                    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adatokat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lemezről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Csatoló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felület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                  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keresztül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történik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adatátvitel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 startAt="10"/>
            </a:pP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Hogyan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hívják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másnéven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hanglemezt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Bakelitlemez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gramofonlemez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35072-04F0-4848-8C1F-562CD12D5FFB}" type="slidenum">
              <a:rPr lang="en-US"/>
              <a:pPr/>
              <a:t>2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534400" cy="1143000"/>
          </a:xfrm>
        </p:spPr>
        <p:txBody>
          <a:bodyPr/>
          <a:lstStyle/>
          <a:p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Mik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is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azok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sk-SK" sz="2500" dirty="0" err="1" smtClean="0">
                <a:latin typeface="Calibri" pitchFamily="34" charset="0"/>
                <a:cs typeface="Calibri" pitchFamily="34" charset="0"/>
              </a:rPr>
              <a:t>háttértárolók</a:t>
            </a:r>
            <a:r>
              <a:rPr lang="sk-SK" sz="2500" dirty="0" smtClean="0">
                <a:latin typeface="Calibri" pitchFamily="34" charset="0"/>
                <a:cs typeface="Calibri" pitchFamily="34" charset="0"/>
              </a:rPr>
              <a:t>?</a:t>
            </a:r>
            <a:endParaRPr lang="sk-SK" sz="25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háttértárolók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olyan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eszközök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melyek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képesek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megtartani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felhasználó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álltal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elmentett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információkat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kikapcsolt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állapotban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adatokat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addig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tárolják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amíg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felhasználó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azokat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nem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törli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Erre azért van szükség, mert a számítógép műveleti memóriájában csak ideiglenesen lehet adatot tárolni. A mai számítógépek már digitálisak, ezért ezek a tároló eszközök is digitálisan, számokká átalakítva tárolja az adatokat. </a:t>
            </a:r>
            <a:b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hu-HU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sk-SK" sz="20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Obrázok 6" descr="a955ackbcek134a-hddsra7k2wd5000aud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3933056"/>
            <a:ext cx="2376264" cy="2376264"/>
          </a:xfrm>
          <a:prstGeom prst="rect">
            <a:avLst/>
          </a:prstGeom>
        </p:spPr>
      </p:pic>
      <p:pic>
        <p:nvPicPr>
          <p:cNvPr id="8" name="Obrázok 7" descr="image7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05064"/>
            <a:ext cx="2114550" cy="2162175"/>
          </a:xfrm>
          <a:prstGeom prst="rect">
            <a:avLst/>
          </a:prstGeom>
        </p:spPr>
      </p:pic>
      <p:pic>
        <p:nvPicPr>
          <p:cNvPr id="10" name="Obrázok 9" descr="kep0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005064"/>
            <a:ext cx="1894190" cy="19141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Obrázok 8" descr="to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780928"/>
            <a:ext cx="4320209" cy="347207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534400" cy="1584176"/>
          </a:xfrm>
        </p:spPr>
        <p:txBody>
          <a:bodyPr/>
          <a:lstStyle/>
          <a:p>
            <a:pPr algn="ctr"/>
            <a:r>
              <a:rPr lang="sk-SK" sz="7000" dirty="0" err="1" smtClean="0">
                <a:solidFill>
                  <a:schemeClr val="tx1"/>
                </a:solidFill>
                <a:latin typeface="Chiller" pitchFamily="82" charset="0"/>
              </a:rPr>
              <a:t>Köszönöm</a:t>
            </a:r>
            <a:r>
              <a:rPr lang="sk-SK" sz="7000" dirty="0" smtClean="0">
                <a:solidFill>
                  <a:schemeClr val="tx1"/>
                </a:solidFill>
                <a:latin typeface="Chiller" pitchFamily="82" charset="0"/>
              </a:rPr>
              <a:t> a </a:t>
            </a:r>
            <a:r>
              <a:rPr lang="sk-SK" sz="7000" dirty="0" err="1" smtClean="0">
                <a:solidFill>
                  <a:schemeClr val="tx1"/>
                </a:solidFill>
                <a:latin typeface="Chiller" pitchFamily="82" charset="0"/>
              </a:rPr>
              <a:t>figyelmet</a:t>
            </a:r>
            <a:r>
              <a:rPr lang="sk-SK" sz="7000" dirty="0" smtClean="0">
                <a:solidFill>
                  <a:schemeClr val="tx1"/>
                </a:solidFill>
                <a:latin typeface="Chiller" pitchFamily="82" charset="0"/>
              </a:rPr>
              <a:t>.</a:t>
            </a:r>
            <a:endParaRPr lang="sk-SK" sz="7000" dirty="0">
              <a:solidFill>
                <a:schemeClr val="tx1"/>
              </a:solidFill>
              <a:latin typeface="Chiller" pitchFamily="82" charset="0"/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8675E-E4EC-44AB-B1FB-24F104F0203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Obrázok 7" descr="Obrázo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48680"/>
            <a:ext cx="2597426" cy="231913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8" presetClass="entr" presetSubtype="0" ac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Zástupný symbol obsahu 6" descr="installation_softwa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404663"/>
            <a:ext cx="4386880" cy="358294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789040"/>
            <a:ext cx="8534400" cy="2520280"/>
          </a:xfrm>
        </p:spPr>
        <p:txBody>
          <a:bodyPr/>
          <a:lstStyle/>
          <a:p>
            <a:r>
              <a:rPr lang="sk-SK" sz="2000" dirty="0" smtClean="0">
                <a:solidFill>
                  <a:schemeClr val="tx2"/>
                </a:solidFill>
                <a:hlinkClick r:id="rId4"/>
              </a:rPr>
              <a:t>https://www.google.sk/search?q=m%C3%A1gneses+h%C3%A1tt%C3%A9rt%C3%A1rak&amp;rlz=1C1OPRB_enSK528SK528&amp;espv=2&amp;biw=1366&amp;bih=667&amp;source=lnms&amp;sa=X&amp;ved=0ahUKEwj_lcXeooPKAhXJBBoKHZX0BUIQ_AUIBSgA&amp;dpr=1</a:t>
            </a:r>
            <a:br>
              <a:rPr lang="sk-SK" sz="2000" dirty="0" smtClean="0">
                <a:solidFill>
                  <a:schemeClr val="tx2"/>
                </a:solidFill>
                <a:hlinkClick r:id="rId4"/>
              </a:rPr>
            </a:br>
            <a:r>
              <a:rPr lang="sk-SK" sz="2000" dirty="0" smtClean="0">
                <a:solidFill>
                  <a:schemeClr val="tx2"/>
                </a:solidFill>
                <a:hlinkClick r:id="rId4"/>
              </a:rPr>
              <a:t/>
            </a:r>
            <a:br>
              <a:rPr lang="sk-SK" sz="2000" dirty="0" smtClean="0">
                <a:solidFill>
                  <a:schemeClr val="tx2"/>
                </a:solidFill>
                <a:hlinkClick r:id="rId4"/>
              </a:rPr>
            </a:br>
            <a:r>
              <a:rPr lang="sk-SK" sz="2000" dirty="0" smtClean="0">
                <a:solidFill>
                  <a:schemeClr val="tx2"/>
                </a:solidFill>
                <a:hlinkClick r:id="rId4"/>
              </a:rPr>
              <a:t/>
            </a:r>
            <a:br>
              <a:rPr lang="sk-SK" sz="2000" dirty="0" smtClean="0">
                <a:solidFill>
                  <a:schemeClr val="tx2"/>
                </a:solidFill>
                <a:hlinkClick r:id="rId4"/>
              </a:rPr>
            </a:br>
            <a:r>
              <a:rPr lang="sk-SK" sz="2000" dirty="0" smtClean="0">
                <a:solidFill>
                  <a:schemeClr val="tx2"/>
                </a:solidFill>
                <a:hlinkClick r:id="rId4"/>
              </a:rPr>
              <a:t>https://hu.wikipedia.org/wiki/H%C3%A1tt%C3%A9rt%C3%A1r</a:t>
            </a:r>
            <a:endParaRPr lang="sk-SK" sz="2000" dirty="0">
              <a:solidFill>
                <a:schemeClr val="tx2"/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Obdĺžnik 9"/>
          <p:cNvSpPr/>
          <p:nvPr/>
        </p:nvSpPr>
        <p:spPr>
          <a:xfrm>
            <a:off x="1187624" y="1412776"/>
            <a:ext cx="2834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 err="1" smtClean="0">
                <a:solidFill>
                  <a:srgbClr val="0070C0"/>
                </a:solidFill>
                <a:latin typeface="Bookman Old Style" pitchFamily="18" charset="0"/>
                <a:cs typeface="Calibri" pitchFamily="34" charset="0"/>
              </a:rPr>
              <a:t>Források</a:t>
            </a:r>
            <a:r>
              <a:rPr lang="sk-SK" sz="4000" b="1" dirty="0" smtClean="0">
                <a:solidFill>
                  <a:srgbClr val="0070C0"/>
                </a:solidFill>
                <a:latin typeface="Bookman Old Style" pitchFamily="18" charset="0"/>
                <a:cs typeface="Calibri" pitchFamily="34" charset="0"/>
              </a:rPr>
              <a:t>:</a:t>
            </a:r>
            <a:endParaRPr lang="sk-SK" sz="4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908720"/>
            <a:ext cx="8534400" cy="5492080"/>
          </a:xfrm>
        </p:spPr>
        <p:txBody>
          <a:bodyPr/>
          <a:lstStyle/>
          <a:p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Ilyen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háttértárolók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lehetnek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- </a:t>
            </a:r>
            <a:r>
              <a:rPr lang="hu-H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papíralapú adattárak</a:t>
            </a: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(lyukszalag, lyukkártya)</a:t>
            </a:r>
            <a:b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hu-HU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-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optikai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tárak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(CD,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Blu-ray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disc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DVD,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MiniDisc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- </a:t>
            </a:r>
            <a:r>
              <a:rPr lang="hu-H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szilárd félvezető áramkörre épülő tárak</a:t>
            </a: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(USB, </a:t>
            </a:r>
            <a:r>
              <a:rPr lang="hu-HU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xD-Picture</a:t>
            </a: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Card</a:t>
            </a: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hu-HU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CompactFlash</a:t>
            </a: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b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hu-HU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-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mágneses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tárak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(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Mágnesszalag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Flopi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ZIP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Merevlemez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sk-SK" sz="200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Obrázok 6" descr="dv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2457818" cy="1840260"/>
          </a:xfrm>
          <a:prstGeom prst="rect">
            <a:avLst/>
          </a:prstGeom>
        </p:spPr>
      </p:pic>
      <p:pic>
        <p:nvPicPr>
          <p:cNvPr id="8" name="Obrázok 7" descr="flop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725144"/>
            <a:ext cx="1950130" cy="1934530"/>
          </a:xfrm>
          <a:prstGeom prst="rect">
            <a:avLst/>
          </a:prstGeom>
        </p:spPr>
      </p:pic>
      <p:pic>
        <p:nvPicPr>
          <p:cNvPr id="9" name="Obrázok 8" descr="pendri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3789040"/>
            <a:ext cx="1655356" cy="864096"/>
          </a:xfrm>
          <a:prstGeom prst="rect">
            <a:avLst/>
          </a:prstGeom>
        </p:spPr>
      </p:pic>
      <p:pic>
        <p:nvPicPr>
          <p:cNvPr id="10" name="Obrázok 9" descr="lyukkárt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0"/>
            <a:ext cx="2136640" cy="213664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534400" cy="648072"/>
          </a:xfrm>
        </p:spPr>
        <p:txBody>
          <a:bodyPr/>
          <a:lstStyle/>
          <a:p>
            <a:r>
              <a:rPr lang="hu-HU" sz="25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Papíralapú adattárak:</a:t>
            </a:r>
            <a:endParaRPr lang="sk-SK" sz="25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1196752"/>
            <a:ext cx="8534400" cy="5204048"/>
          </a:xfrm>
        </p:spPr>
        <p:txBody>
          <a:bodyPr/>
          <a:lstStyle/>
          <a:p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lyukszalag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egy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papírból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készült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szalag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melyet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leginkább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20.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században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használtak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adattárolásra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szalagon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lyukak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sorban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helyezkedtek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el.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Ismerhetünk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5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illetve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8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csatornás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lyukszalagokat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információt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tartalmazó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lyukak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között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apróbb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lyukakat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tartalmaz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melyek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továbbhaladást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segítették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fogaskerekeken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lyukkártya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vagy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Hollerith-kártya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kemény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papírból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készült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adattárolást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18.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században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kezdték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használni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céljuk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ismétlődő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folyamatok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vezérlése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volt.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lyukkártyák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írására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vagyis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lyukasztására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külön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gépeket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használtak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kézzel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készítettek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olvasást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mechanikus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olvasóberendezéssel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végezték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sk-SK" sz="20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Obrázok 6" descr="lyuksza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708920"/>
            <a:ext cx="2736306" cy="1824204"/>
          </a:xfrm>
          <a:prstGeom prst="rect">
            <a:avLst/>
          </a:prstGeom>
        </p:spPr>
      </p:pic>
      <p:pic>
        <p:nvPicPr>
          <p:cNvPr id="8" name="Obrázok 7" descr="lyukkárt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996952"/>
            <a:ext cx="2592288" cy="162018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534888"/>
          </a:xfrm>
        </p:spPr>
        <p:txBody>
          <a:bodyPr/>
          <a:lstStyle/>
          <a:p>
            <a:r>
              <a:rPr lang="sk-SK" sz="250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Optikai</a:t>
            </a:r>
            <a:r>
              <a:rPr lang="sk-SK" sz="25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tárak</a:t>
            </a:r>
            <a:r>
              <a:rPr lang="sk-SK" sz="25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sk-SK" sz="25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1124744"/>
            <a:ext cx="8534400" cy="5276056"/>
          </a:xfrm>
        </p:spPr>
        <p:txBody>
          <a:bodyPr/>
          <a:lstStyle/>
          <a:p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első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CD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Compact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Disc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1981-ben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mutatták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CD-lemeznek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ma már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több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fajtájuk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CD-ROM -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Ezekről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adatot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letörölni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illetve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ráírni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nem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lehet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CD-R -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Egyszer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írható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írás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után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már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csak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olvasni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lehet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CD-RW –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Ezeket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többszörösen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újra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lehet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Blu-ray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disc</a:t>
            </a:r>
            <a:r>
              <a:rPr lang="sk-SK" sz="2000" b="0" dirty="0" smtClean="0"/>
              <a:t> 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röviden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 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BD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vagy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BR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hagyományos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DVD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továbbfejlesztése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Adattároláskor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közelítőleg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10-szer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nagyobb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adatsűrűséget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jelent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Obrázok 6" descr="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060848"/>
            <a:ext cx="2016226" cy="2016226"/>
          </a:xfrm>
          <a:prstGeom prst="rect">
            <a:avLst/>
          </a:prstGeom>
        </p:spPr>
      </p:pic>
      <p:pic>
        <p:nvPicPr>
          <p:cNvPr id="8" name="Obrázok 7" descr="blu-r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914900"/>
            <a:ext cx="1943100" cy="1943100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81000" y="1196752"/>
            <a:ext cx="8534400" cy="5204048"/>
          </a:xfrm>
        </p:spPr>
        <p:txBody>
          <a:bodyPr/>
          <a:lstStyle/>
          <a:p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1995-ben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jelent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első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DVD (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igital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ersatile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isc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Kezdetben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4,7 GB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kapacitácúak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voltak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ezeket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továbbfelylesztették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8,5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GB-os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kapacitásúra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A DVD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lemezeken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filmeket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tömörítve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tárolják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Fizikai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mérete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megegyzik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CD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méretével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ezért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DVD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meghajtó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alkalmas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CD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kezelésére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DVD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lemezeknek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vannak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fajtái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ilyenek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DVD-R, DVD+ (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egyszer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írható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),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DVD-RW, DVD+RW (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újraírható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lemezek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).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MiniDisc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szabványosított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digitális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tárolólemez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hanganyagok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tárolására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Ismertebb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nevén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i="1" u="sng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Walkman</a:t>
            </a:r>
            <a:r>
              <a:rPr lang="sk-SK" sz="2000" b="0" i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sk-SK" sz="2000" i="1" u="sng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sk-SK" dirty="0"/>
          </a:p>
        </p:txBody>
      </p:sp>
      <p:pic>
        <p:nvPicPr>
          <p:cNvPr id="11" name="Obrázok 10" descr="walk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4809180"/>
            <a:ext cx="2731760" cy="2048820"/>
          </a:xfrm>
          <a:prstGeom prst="rect">
            <a:avLst/>
          </a:prstGeom>
        </p:spPr>
      </p:pic>
      <p:pic>
        <p:nvPicPr>
          <p:cNvPr id="12" name="Obrázok 11" descr="dv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636912"/>
            <a:ext cx="1943100" cy="19431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894928"/>
          </a:xfrm>
        </p:spPr>
        <p:txBody>
          <a:bodyPr/>
          <a:lstStyle/>
          <a:p>
            <a:r>
              <a:rPr lang="hu-HU" sz="25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Szilárd félvezető áramkörre épülő tárak:</a:t>
            </a:r>
            <a:r>
              <a:rPr lang="hu-H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hu-H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1196752"/>
            <a:ext cx="8534400" cy="5204048"/>
          </a:xfrm>
        </p:spPr>
        <p:txBody>
          <a:bodyPr/>
          <a:lstStyle/>
          <a:p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USB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Pendrive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tárolási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kapacitása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8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MB-tól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1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TB-ig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terjed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Képes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évekig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megtartani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adatot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felhasználó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azokat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bármikor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tudja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módosítani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törölni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Adatcserére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csak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megfelelő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író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olvasó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egységre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csatlakoztatva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képes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Sebességátvitele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2.0-ás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USB-k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esetén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60 MB/s, a 1.0-ás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USB-knél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pedig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1,5 MB/s.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csatlakozás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védelme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érdekében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gyakran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védőkupakkal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készíttik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létezik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védőkupak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nélküli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kitolós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változata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>
              <a:buNone/>
            </a:pP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xD-Picture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kártya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2002-ben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jelent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18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érintkezős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porton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keresztül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csatlakozik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készülékhez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eddigi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egyetlen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olyan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eszköz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nem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tartalamaz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vezérlő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áramkört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ezért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csak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Olympus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Fuji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készülékek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képesek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használni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sk-SK" sz="20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Obrázok 6" descr="us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136546"/>
            <a:ext cx="4259234" cy="1516590"/>
          </a:xfrm>
          <a:prstGeom prst="rect">
            <a:avLst/>
          </a:prstGeom>
        </p:spPr>
      </p:pic>
      <p:pic>
        <p:nvPicPr>
          <p:cNvPr id="8" name="Obrázok 7" descr="xd-pict.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5343066"/>
            <a:ext cx="1751964" cy="1514934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1994-ben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jelent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első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CompactFlash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sk-SK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CF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Adattárolásra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flash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memóriát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alkalmaz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Nincs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mozgó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alkatrésze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ezért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kicsi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energiafogyasztása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Ezt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fajta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adattárolót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fényképezőknél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használják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valamint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MP3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lejátszóknál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jelenlegi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CF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kártyák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leggyorsabb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olvasási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sebessége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90 MB/s. 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Obrázok 6" descr="CompactF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429000"/>
            <a:ext cx="4284072" cy="2347672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34400" cy="750912"/>
          </a:xfrm>
        </p:spPr>
        <p:txBody>
          <a:bodyPr/>
          <a:lstStyle/>
          <a:p>
            <a:r>
              <a:rPr lang="sk-SK" sz="250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Mágneses</a:t>
            </a:r>
            <a:r>
              <a:rPr lang="sk-SK" sz="25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50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tárak</a:t>
            </a:r>
            <a:r>
              <a:rPr lang="sk-SK" sz="25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sk-SK" sz="25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1196752"/>
            <a:ext cx="8534400" cy="5204048"/>
          </a:xfrm>
        </p:spPr>
        <p:txBody>
          <a:bodyPr/>
          <a:lstStyle/>
          <a:p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sk-SK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mágnesszalag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adatrögzítőnek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két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változatát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ismerjük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analóg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rögzítők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mágneses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mező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erejével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rögzítik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adatokat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mágnesezett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szalagra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míg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digitális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rögzítők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kettes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számrendszer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segítségével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1952-ben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jelent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meg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a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lyukszalag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mágneses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változatának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k-SK" sz="2000" b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tekinthető</a:t>
            </a: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sk-SK" sz="20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k-SK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hu-H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hajlékonylemez </a:t>
            </a: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hu-H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Floppy</a:t>
            </a:r>
            <a:r>
              <a:rPr lang="hu-HU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egy mágnesezhető vékony lemezből és egy azt védő négyszögletes műanyag tokból áll. Létezik 8; 5,25; 3,5 collos floppy lemez. Meghajtója egy író-olvasó készülék. Ez volt a legelterjedtebb adattároló 1970-1990 között. </a:t>
            </a:r>
            <a:endParaRPr lang="sk-SK" sz="20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1152-3057-4427-BDC6-5BDD085E762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Obrázok 6" descr="mágnes szala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276872"/>
            <a:ext cx="1898352" cy="1465528"/>
          </a:xfrm>
          <a:prstGeom prst="rect">
            <a:avLst/>
          </a:prstGeom>
        </p:spPr>
      </p:pic>
      <p:pic>
        <p:nvPicPr>
          <p:cNvPr id="8" name="Obrázok 7" descr="flop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725144"/>
            <a:ext cx="2496278" cy="1872208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inessVIII">
  <a:themeElements>
    <a:clrScheme name="Motí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ív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ív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ív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BusinessVIII</Template>
  <TotalTime>726</TotalTime>
  <Words>553</Words>
  <Application>Microsoft Office PowerPoint</Application>
  <PresentationFormat>Prezentácia na obrazovke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BusinessVIII</vt:lpstr>
      <vt:lpstr>Korszerű háttértárolók</vt:lpstr>
      <vt:lpstr>Mik is azok a háttértárolók?</vt:lpstr>
      <vt:lpstr>Prezentácia programu PowerPoint</vt:lpstr>
      <vt:lpstr>Papíralapú adattárak:</vt:lpstr>
      <vt:lpstr>Optikai tárak:</vt:lpstr>
      <vt:lpstr>Prezentácia programu PowerPoint</vt:lpstr>
      <vt:lpstr>Szilárd félvezető áramkörre épülő tárak: </vt:lpstr>
      <vt:lpstr>Prezentácia programu PowerPoint</vt:lpstr>
      <vt:lpstr>Mágneses tárak:</vt:lpstr>
      <vt:lpstr>Prezentácia programu PowerPoint</vt:lpstr>
      <vt:lpstr>Merevlemez felépítése és működése:</vt:lpstr>
      <vt:lpstr>Prezentácia programu PowerPoint</vt:lpstr>
      <vt:lpstr>Merevlemez főbb tulajdonságai:</vt:lpstr>
      <vt:lpstr>Prezentácia programu PowerPoint</vt:lpstr>
      <vt:lpstr>Egyéb tároló eszköz:</vt:lpstr>
      <vt:lpstr>Prezentácia programu PowerPoint</vt:lpstr>
      <vt:lpstr>Prezentácia programu PowerPoint</vt:lpstr>
      <vt:lpstr>Prezentácia programu PowerPoint</vt:lpstr>
      <vt:lpstr>Prezentácia programu PowerPoint</vt:lpstr>
      <vt:lpstr>Köszönöm a figyelmet.</vt:lpstr>
      <vt:lpstr>https://www.google.sk/search?q=m%C3%A1gneses+h%C3%A1tt%C3%A9rt%C3%A1rak&amp;rlz=1C1OPRB_enSK528SK528&amp;espv=2&amp;biw=1366&amp;bih=667&amp;source=lnms&amp;sa=X&amp;ved=0ahUKEwj_lcXeooPKAhXJBBoKHZX0BUIQ_AUIBSgA&amp;dpr=1   https://hu.wikipedia.org/wiki/H%C3%A1tt%C3%A9rt%C3%A1r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Korszerű háttértárolók</dc:title>
  <dc:creator>Reni</dc:creator>
  <cp:lastModifiedBy>Schola</cp:lastModifiedBy>
  <cp:revision>78</cp:revision>
  <dcterms:created xsi:type="dcterms:W3CDTF">2015-12-30T10:51:45Z</dcterms:created>
  <dcterms:modified xsi:type="dcterms:W3CDTF">2016-01-31T20:47:29Z</dcterms:modified>
</cp:coreProperties>
</file>