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8" r:id="rId3"/>
    <p:sldId id="257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9" r:id="rId14"/>
    <p:sldId id="271" r:id="rId15"/>
    <p:sldId id="268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  <a:srgbClr val="FFCC66"/>
    <a:srgbClr val="FF9933"/>
    <a:srgbClr val="3D9600"/>
    <a:srgbClr val="336600"/>
    <a:srgbClr val="FF0000"/>
    <a:srgbClr val="66FF33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3" autoAdjust="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1CD37-13F1-41DB-83B8-66A11B457A52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6ECC3-B36D-4BC9-B2C9-62915116DD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101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6ECC3-B36D-4BC9-B2C9-62915116DDB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62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09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909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218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046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53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799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934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03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436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32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19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A5AF0-9576-4159-9608-50503EE485B5}" type="datetimeFigureOut">
              <a:rPr lang="hu-HU" smtClean="0"/>
              <a:t>2016.01.22.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558C-9CA3-49A4-A3D9-694B9B956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91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tx1"/>
            </a:solidFill>
          </a:ln>
          <a:solidFill>
            <a:schemeClr val="accent6">
              <a:lumMod val="75000"/>
            </a:schemeClr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slide" Target="slide9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3.xml"/><Relationship Id="rId7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slide" Target="slide10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slide" Target="slide1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3.jp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15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s://hu.wikipedia.org/wiki/Nyomtat%C3%B3#A_nyomtat.C3.B3k_csoportos.C3.ADt.C3.A1sa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www.phsuli.atw.hu/tananyag/nyomtato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hyperlink" Target="http://www.mediamarkt.hu/hu/product/_epson-workforce-pro-wf-5190dw-tintasugaras-nyomtat%C3%B3-duplex-wifi-1163074.html" TargetMode="External"/><Relationship Id="rId4" Type="http://schemas.openxmlformats.org/officeDocument/2006/relationships/hyperlink" Target="http://www.mediamarkt.hu/hu/product/_canon-maxify-mb2050-wifi-multifunkci%C3%B3s-nyomtat%C3%B3-115351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slide" Target="slide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12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slide" Target="slide13.xml"/><Relationship Id="rId4" Type="http://schemas.openxmlformats.org/officeDocument/2006/relationships/slide" Target="slide2.xml"/><Relationship Id="rId9" Type="http://schemas.openxmlformats.org/officeDocument/2006/relationships/image" Target="../media/image9.jpg"/><Relationship Id="rId1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image" Target="../media/image4.jpeg"/><Relationship Id="rId4" Type="http://schemas.openxmlformats.org/officeDocument/2006/relationships/image" Target="../media/image5.jpeg"/><Relationship Id="rId9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slide" Target="slide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3.jp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slide" Target="slide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slide" Target="slide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6.png"/><Relationship Id="rId7" Type="http://schemas.openxmlformats.org/officeDocument/2006/relationships/slide" Target="slide10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9692" y="165448"/>
            <a:ext cx="5544616" cy="887288"/>
          </a:xfrm>
        </p:spPr>
        <p:txBody>
          <a:bodyPr/>
          <a:lstStyle/>
          <a:p>
            <a:r>
              <a:rPr lang="hu-HU" dirty="0" smtClean="0">
                <a:ln w="5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Nyomtatók</a:t>
            </a:r>
            <a:endParaRPr lang="hu-HU" dirty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41984" y="4077072"/>
            <a:ext cx="4860032" cy="553998"/>
          </a:xfrm>
          <a:prstGeom prst="rect">
            <a:avLst/>
          </a:prstGeom>
          <a:solidFill>
            <a:srgbClr val="3D9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latin typeface="Book Antiqua" pitchFamily="18" charset="0"/>
              </a:rPr>
              <a:t>Készítette: </a:t>
            </a:r>
            <a:r>
              <a:rPr lang="hu-HU" sz="3000" dirty="0" err="1" smtClean="0">
                <a:latin typeface="Book Antiqua" pitchFamily="18" charset="0"/>
              </a:rPr>
              <a:t>Ulmann</a:t>
            </a:r>
            <a:r>
              <a:rPr lang="hu-HU" sz="3000" dirty="0" smtClean="0">
                <a:latin typeface="Book Antiqua" pitchFamily="18" charset="0"/>
              </a:rPr>
              <a:t> Ákos</a:t>
            </a:r>
            <a:endParaRPr lang="hu-HU" sz="3000" dirty="0">
              <a:latin typeface="Book Antiqua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998447" y="4797152"/>
            <a:ext cx="7147106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latin typeface="Book Antiqua" pitchFamily="18" charset="0"/>
              </a:rPr>
              <a:t>Felkészítő tanár: Vargáné </a:t>
            </a:r>
            <a:r>
              <a:rPr lang="hu-HU" sz="3000" dirty="0" err="1" smtClean="0">
                <a:latin typeface="Book Antiqua" pitchFamily="18" charset="0"/>
              </a:rPr>
              <a:t>Gyömrei</a:t>
            </a:r>
            <a:r>
              <a:rPr lang="hu-HU" sz="3000" dirty="0" smtClean="0">
                <a:latin typeface="Book Antiqua" pitchFamily="18" charset="0"/>
              </a:rPr>
              <a:t> Anita</a:t>
            </a:r>
            <a:endParaRPr lang="hu-HU" sz="3000" dirty="0">
              <a:latin typeface="Book Antiqua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77714" y="5629688"/>
            <a:ext cx="8532440" cy="1015663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latin typeface="Book Antiqua" pitchFamily="18" charset="0"/>
              </a:rPr>
              <a:t>Iskola neve és címe: Orosházi Vörösmarty Általános Iskola, 5900 Orosháza Vörösmarty u. 4</a:t>
            </a:r>
            <a:endParaRPr lang="hu-HU" sz="3000" dirty="0">
              <a:latin typeface="Book Antiqua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28459" y="98072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>
                <a:latin typeface="Book Antiqua" pitchFamily="18" charset="0"/>
              </a:rPr>
              <a:t>Fogalma: A nyomtató egy kimeneti periféria, mely a digitális adatokat jelenít meg nem elektronikus formában, hanem papíron vagy fólián.</a:t>
            </a:r>
            <a:endParaRPr lang="hu-HU" sz="2400" i="1" dirty="0">
              <a:latin typeface="Book Antiqua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366" y="2283055"/>
            <a:ext cx="1721268" cy="1698418"/>
          </a:xfrm>
          <a:prstGeom prst="rect">
            <a:avLst/>
          </a:prstGeom>
        </p:spPr>
      </p:pic>
      <p:sp>
        <p:nvSpPr>
          <p:cNvPr id="3" name="Szövegdoboz 2">
            <a:hlinkClick r:id="rId3" action="ppaction://hlinksldjump"/>
          </p:cNvPr>
          <p:cNvSpPr txBox="1"/>
          <p:nvPr/>
        </p:nvSpPr>
        <p:spPr>
          <a:xfrm>
            <a:off x="0" y="0"/>
            <a:ext cx="1328459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Kezdés</a:t>
            </a:r>
            <a:endParaRPr lang="hu-H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>
            <a:hlinkClick r:id="" action="ppaction://hlinkshowjump?jump=lastslide"/>
          </p:cNvPr>
          <p:cNvSpPr txBox="1"/>
          <p:nvPr/>
        </p:nvSpPr>
        <p:spPr>
          <a:xfrm>
            <a:off x="7380312" y="-13855"/>
            <a:ext cx="1763688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Befejezés</a:t>
            </a:r>
            <a:endParaRPr lang="hu-H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0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5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6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5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6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/>
      <p:bldP spid="3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2223597" y="2117047"/>
            <a:ext cx="4551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Technikai jellemzők</a:t>
            </a:r>
          </a:p>
        </p:txBody>
      </p:sp>
      <p:sp>
        <p:nvSpPr>
          <p:cNvPr id="8" name="Téglalap 7"/>
          <p:cNvSpPr/>
          <p:nvPr/>
        </p:nvSpPr>
        <p:spPr>
          <a:xfrm>
            <a:off x="80395" y="2852936"/>
            <a:ext cx="42361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180975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Nyomtatási minőség:</a:t>
            </a:r>
          </a:p>
          <a:p>
            <a:pPr marL="360363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4800 x 1200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dpi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Színes nyomtatás</a:t>
            </a:r>
          </a:p>
          <a:p>
            <a:pPr marL="179388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Kijelző: LCD</a:t>
            </a:r>
          </a:p>
          <a:p>
            <a:pPr marL="360363" indent="-180975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Nyomtatási sebesség fekete/színes(ISO):20 oldal/perc</a:t>
            </a:r>
          </a:p>
        </p:txBody>
      </p:sp>
      <p:sp>
        <p:nvSpPr>
          <p:cNvPr id="9" name="Téglalap 8"/>
          <p:cNvSpPr/>
          <p:nvPr/>
        </p:nvSpPr>
        <p:spPr>
          <a:xfrm>
            <a:off x="4316496" y="2852936"/>
            <a:ext cx="473355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Nyomtatási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minőség: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× 1200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dpi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Színes nyomtatás</a:t>
            </a:r>
          </a:p>
          <a:p>
            <a:pPr marL="342900" indent="-342900" algn="r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Kijelző:6.2 cm-es színes kijelző</a:t>
            </a:r>
          </a:p>
          <a:p>
            <a:pPr marL="342900" indent="-342900" algn="r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Nyomtatási sebesség fekete(normál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r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oldal/perc</a:t>
            </a:r>
          </a:p>
          <a:p>
            <a:pPr marL="82550" indent="-82550" algn="r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Nyomtatási sebesség színes(normál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r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oldal/perc</a:t>
            </a:r>
          </a:p>
        </p:txBody>
      </p:sp>
      <p:sp>
        <p:nvSpPr>
          <p:cNvPr id="13" name="Cím 1"/>
          <p:cNvSpPr txBox="1">
            <a:spLocks/>
          </p:cNvSpPr>
          <p:nvPr/>
        </p:nvSpPr>
        <p:spPr>
          <a:xfrm>
            <a:off x="560517" y="718274"/>
            <a:ext cx="3275856" cy="1433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EPSON</a:t>
            </a:r>
            <a:endParaRPr lang="hu-HU" sz="4000" b="1" dirty="0"/>
          </a:p>
        </p:txBody>
      </p:sp>
      <p:sp>
        <p:nvSpPr>
          <p:cNvPr id="14" name="Cím 1"/>
          <p:cNvSpPr txBox="1">
            <a:spLocks/>
          </p:cNvSpPr>
          <p:nvPr/>
        </p:nvSpPr>
        <p:spPr>
          <a:xfrm>
            <a:off x="3292268" y="1255779"/>
            <a:ext cx="2232248" cy="358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hu-HU" sz="2800" b="1" dirty="0" smtClean="0"/>
              <a:t>vagy</a:t>
            </a:r>
            <a:endParaRPr lang="hu-HU" sz="2800" b="1" dirty="0"/>
          </a:p>
        </p:txBody>
      </p:sp>
      <p:sp>
        <p:nvSpPr>
          <p:cNvPr id="15" name="Cím 1"/>
          <p:cNvSpPr txBox="1">
            <a:spLocks/>
          </p:cNvSpPr>
          <p:nvPr/>
        </p:nvSpPr>
        <p:spPr>
          <a:xfrm>
            <a:off x="5417186" y="668971"/>
            <a:ext cx="2586527" cy="148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hu-HU" sz="4000" b="1" dirty="0" smtClean="0"/>
              <a:t>CANON</a:t>
            </a:r>
            <a:endParaRPr lang="hu-HU" sz="4000" b="1" dirty="0"/>
          </a:p>
        </p:txBody>
      </p:sp>
      <p:pic>
        <p:nvPicPr>
          <p:cNvPr id="11" name="Tartalom hely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10" name="Kép 9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12" name="Kép 11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9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583651" y="2526487"/>
            <a:ext cx="1943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3275"/>
            <a:r>
              <a:rPr lang="hu-HU" sz="2400" b="1" u="sng" dirty="0">
                <a:latin typeface="Times New Roman" pitchFamily="18" charset="0"/>
                <a:cs typeface="Times New Roman" pitchFamily="18" charset="0"/>
              </a:rPr>
              <a:t>Papírkezelés:</a:t>
            </a:r>
          </a:p>
        </p:txBody>
      </p:sp>
      <p:sp>
        <p:nvSpPr>
          <p:cNvPr id="8" name="Téglalap 7"/>
          <p:cNvSpPr/>
          <p:nvPr/>
        </p:nvSpPr>
        <p:spPr>
          <a:xfrm>
            <a:off x="198934" y="3596933"/>
            <a:ext cx="43730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03275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Max. papírméret: A4</a:t>
            </a:r>
          </a:p>
          <a:p>
            <a:pPr algn="ctr" defTabSz="803275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Papírtálca kapacitása: 580 lap</a:t>
            </a:r>
          </a:p>
          <a:p>
            <a:pPr algn="ctr" defTabSz="803275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Papírtálcák száma: 2</a:t>
            </a:r>
          </a:p>
          <a:p>
            <a:pPr algn="ctr" defTabSz="803275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Papírkimenet: 150 lap</a:t>
            </a:r>
          </a:p>
        </p:txBody>
      </p:sp>
      <p:sp>
        <p:nvSpPr>
          <p:cNvPr id="9" name="Téglalap 8"/>
          <p:cNvSpPr/>
          <p:nvPr/>
        </p:nvSpPr>
        <p:spPr>
          <a:xfrm>
            <a:off x="4535810" y="3596183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803275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Max. papírméret: A4</a:t>
            </a:r>
          </a:p>
          <a:p>
            <a:pPr algn="ctr" defTabSz="803275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Papírbemenet: A4, A5, B5, LTR, LGL</a:t>
            </a:r>
          </a:p>
          <a:p>
            <a:pPr algn="ctr" defTabSz="803275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Papírtálca kapacitása: 250 normál lap</a:t>
            </a:r>
          </a:p>
        </p:txBody>
      </p:sp>
      <p:pic>
        <p:nvPicPr>
          <p:cNvPr id="11" name="Tartalom hely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10" name="Kép 9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12" name="Kép 11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sp>
        <p:nvSpPr>
          <p:cNvPr id="14" name="Cím 1"/>
          <p:cNvSpPr txBox="1">
            <a:spLocks/>
          </p:cNvSpPr>
          <p:nvPr/>
        </p:nvSpPr>
        <p:spPr>
          <a:xfrm>
            <a:off x="560517" y="718274"/>
            <a:ext cx="3275856" cy="1433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EPSON</a:t>
            </a:r>
            <a:endParaRPr lang="hu-HU" sz="4000" b="1" dirty="0"/>
          </a:p>
        </p:txBody>
      </p:sp>
      <p:sp>
        <p:nvSpPr>
          <p:cNvPr id="15" name="Cím 1"/>
          <p:cNvSpPr txBox="1">
            <a:spLocks/>
          </p:cNvSpPr>
          <p:nvPr/>
        </p:nvSpPr>
        <p:spPr>
          <a:xfrm>
            <a:off x="3292268" y="1255779"/>
            <a:ext cx="2232248" cy="358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hu-HU" sz="2800" b="1" dirty="0" smtClean="0"/>
              <a:t>vagy</a:t>
            </a:r>
            <a:endParaRPr lang="hu-HU" sz="2800" b="1" dirty="0"/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5417186" y="668971"/>
            <a:ext cx="2586527" cy="148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hu-HU" sz="4000" b="1" dirty="0" smtClean="0"/>
              <a:t>CANON</a:t>
            </a:r>
            <a:endParaRPr lang="hu-HU" sz="4000" b="1" dirty="0"/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023828" y="215162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Áramfogyasztás</a:t>
            </a:r>
          </a:p>
        </p:txBody>
      </p:sp>
      <p:sp>
        <p:nvSpPr>
          <p:cNvPr id="7" name="Téglalap 6"/>
          <p:cNvSpPr/>
          <p:nvPr/>
        </p:nvSpPr>
        <p:spPr>
          <a:xfrm>
            <a:off x="5138984" y="3019260"/>
            <a:ext cx="33558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Működésben: 26W</a:t>
            </a:r>
          </a:p>
          <a:p>
            <a:pPr marL="342900" indent="-342900" algn="ctr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Készenlétben: 1W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54844" y="2994241"/>
            <a:ext cx="3563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Működésben: 25 W</a:t>
            </a:r>
          </a:p>
          <a:p>
            <a:pPr marL="342900" indent="-342900" algn="ctr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Készenlétben: 0.3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15" name="Téglalap 14"/>
          <p:cNvSpPr/>
          <p:nvPr/>
        </p:nvSpPr>
        <p:spPr>
          <a:xfrm>
            <a:off x="3331942" y="4047907"/>
            <a:ext cx="2370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Paraméterek</a:t>
            </a:r>
            <a:endParaRPr lang="hu-H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14652" y="4768803"/>
            <a:ext cx="28772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algn="ctr">
              <a:buBlip>
                <a:blip r:embed="rId2"/>
              </a:buBlip>
            </a:pPr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Szélesség: 461 mm</a:t>
            </a:r>
          </a:p>
          <a:p>
            <a:pPr marL="179388" algn="ctr">
              <a:buBlip>
                <a:blip r:embed="rId2"/>
              </a:buBlip>
            </a:pPr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Magasság: 284 mm</a:t>
            </a:r>
          </a:p>
          <a:p>
            <a:pPr marL="179388" algn="ctr">
              <a:buBlip>
                <a:blip r:embed="rId2"/>
              </a:buBlip>
            </a:pPr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Mélység: 442 mm</a:t>
            </a:r>
          </a:p>
          <a:p>
            <a:pPr marL="179388" algn="ctr">
              <a:buBlip>
                <a:blip r:embed="rId2"/>
              </a:buBlip>
            </a:pPr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Súly: 11.4 kg</a:t>
            </a:r>
          </a:p>
        </p:txBody>
      </p:sp>
      <p:sp>
        <p:nvSpPr>
          <p:cNvPr id="17" name="Téglalap 16"/>
          <p:cNvSpPr/>
          <p:nvPr/>
        </p:nvSpPr>
        <p:spPr>
          <a:xfrm>
            <a:off x="4956544" y="4750401"/>
            <a:ext cx="29940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algn="ctr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Szélesség: 463 mm</a:t>
            </a:r>
          </a:p>
          <a:p>
            <a:pPr marL="179388" algn="ctr">
              <a:buBlip>
                <a:blip r:embed="rId2"/>
              </a:buBlip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Magasság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: 260 mm</a:t>
            </a:r>
          </a:p>
          <a:p>
            <a:pPr marL="179388" algn="ctr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Mélység: 459 mm</a:t>
            </a:r>
          </a:p>
          <a:p>
            <a:pPr marL="179388" algn="ctr">
              <a:buBlip>
                <a:blip r:embed="rId2"/>
              </a:buBlip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Súly: 10.7 kg</a:t>
            </a:r>
          </a:p>
        </p:txBody>
      </p:sp>
      <p:pic>
        <p:nvPicPr>
          <p:cNvPr id="19" name="Tartalom hely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18" name="Kép 1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20" name="Kép 1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sp>
        <p:nvSpPr>
          <p:cNvPr id="22" name="Cím 1"/>
          <p:cNvSpPr txBox="1">
            <a:spLocks/>
          </p:cNvSpPr>
          <p:nvPr/>
        </p:nvSpPr>
        <p:spPr>
          <a:xfrm>
            <a:off x="560517" y="718274"/>
            <a:ext cx="3275856" cy="1433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EPSON</a:t>
            </a:r>
            <a:endParaRPr lang="hu-HU" sz="4000" b="1" dirty="0"/>
          </a:p>
        </p:txBody>
      </p:sp>
      <p:sp>
        <p:nvSpPr>
          <p:cNvPr id="23" name="Cím 1"/>
          <p:cNvSpPr txBox="1">
            <a:spLocks/>
          </p:cNvSpPr>
          <p:nvPr/>
        </p:nvSpPr>
        <p:spPr>
          <a:xfrm>
            <a:off x="3292268" y="1255779"/>
            <a:ext cx="2232248" cy="358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hu-HU" sz="2800" b="1" dirty="0" smtClean="0"/>
              <a:t>vagy</a:t>
            </a:r>
            <a:endParaRPr lang="hu-HU" sz="2800" b="1" dirty="0"/>
          </a:p>
        </p:txBody>
      </p:sp>
      <p:sp>
        <p:nvSpPr>
          <p:cNvPr id="24" name="Cím 1"/>
          <p:cNvSpPr txBox="1">
            <a:spLocks/>
          </p:cNvSpPr>
          <p:nvPr/>
        </p:nvSpPr>
        <p:spPr>
          <a:xfrm>
            <a:off x="5417186" y="668971"/>
            <a:ext cx="2586527" cy="148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hu-HU" sz="4000" b="1" dirty="0" smtClean="0"/>
              <a:t>CANON</a:t>
            </a:r>
            <a:endParaRPr lang="hu-HU" sz="4000" b="1" dirty="0"/>
          </a:p>
        </p:txBody>
      </p:sp>
      <p:pic>
        <p:nvPicPr>
          <p:cNvPr id="25" name="Kép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0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  <p:bldP spid="16" grpId="0"/>
      <p:bldP spid="17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1720" y="70353"/>
            <a:ext cx="5202701" cy="101297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Az én választásom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7352"/>
            <a:ext cx="8229600" cy="2692896"/>
          </a:xfrm>
        </p:spPr>
        <p:txBody>
          <a:bodyPr>
            <a:normAutofit fontScale="92500" lnSpcReduction="10000"/>
          </a:bodyPr>
          <a:lstStyle/>
          <a:p>
            <a:pPr marL="0" indent="360363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én választásom az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EPSON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WorkForce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 WF-5190DW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Duplex,WIFI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 Szerintem jobban megéri, mint a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CANON MAXIFY MB2050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multifunkciós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nyomtató. Ha csak azt nézzük, hogy a fogyasztása is jóval kevesebb, akkor megtérül az ára. Viszonylag olcsó és otthoni használatra szerintem tökéletes. Mindenkinek bátran merem ajánlani.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140" y="3983721"/>
            <a:ext cx="2702182" cy="2844400"/>
          </a:xfrm>
          <a:prstGeom prst="rect">
            <a:avLst/>
          </a:prstGeom>
        </p:spPr>
      </p:pic>
      <p:pic>
        <p:nvPicPr>
          <p:cNvPr id="7" name="Tartalom hely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6" name="Kép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8" name="Kép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6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5776" y="62879"/>
            <a:ext cx="4032448" cy="964495"/>
          </a:xfrm>
        </p:spPr>
        <p:txBody>
          <a:bodyPr/>
          <a:lstStyle/>
          <a:p>
            <a:r>
              <a:rPr lang="hu-HU" dirty="0" smtClean="0"/>
              <a:t>Teszt</a:t>
            </a:r>
            <a:endParaRPr lang="hu-HU" dirty="0"/>
          </a:p>
        </p:txBody>
      </p:sp>
      <p:pic>
        <p:nvPicPr>
          <p:cNvPr id="5" name="Tartalom hely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6" name="Kép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7" name="Kép 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51803" y="1130215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Írtam néhány állítást. El kell dönteni, hogy az állítás igaz vagy hamis. Helyes megoldás esetén a téglalap </a:t>
            </a:r>
            <a:r>
              <a:rPr lang="hu-HU" sz="2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zöld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színű lesz, helytelen megoldás esetén</a:t>
            </a:r>
            <a:r>
              <a:rPr lang="hu-H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piros</a:t>
            </a:r>
            <a:r>
              <a:rPr lang="hu-H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lesz a téglalap.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137173" y="2492896"/>
            <a:ext cx="56954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3 darab nyomtatófajtát mutattam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be.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hőnyomtató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előnye, hogy olcsó.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Epson és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Cannon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nyomtatót hasonlítottam össze.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Cannon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nyomtatónak alacsonyabb a fogyasztása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én választásom az Epson nyomtató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5834429" y="2576652"/>
            <a:ext cx="1226425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5832585" y="3108658"/>
            <a:ext cx="1228269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832585" y="4725888"/>
            <a:ext cx="1228269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5834429" y="3818930"/>
            <a:ext cx="1226425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832585" y="5877271"/>
            <a:ext cx="1228269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7466111" y="2576651"/>
            <a:ext cx="1226425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7466111" y="3108657"/>
            <a:ext cx="1226425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7466110" y="3818929"/>
            <a:ext cx="1226425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7466110" y="4725888"/>
            <a:ext cx="1226425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7466111" y="5877271"/>
            <a:ext cx="1226425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Kép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231" y="1265846"/>
            <a:ext cx="8538120" cy="4525963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http://www.phsuli.atw.hu/tananyag/nyomtatok.pdf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hu.wikipedia.org/wiki/Nyomtat%C3%B3#A_nyomtat.C3.B3k_csoportos.C3.ADt.C3.A1sa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  <a:hlinkClick r:id="rId4"/>
              </a:rPr>
              <a:t>http://www.mediamarkt.hu/hu/product/_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canon-maxify-mb2050-wifi-multifunkci%C3%B3s-nyomtat%C3%B3-1153517.html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  <a:hlinkClick r:id="rId5"/>
              </a:rPr>
              <a:t>http://www.mediamarkt.hu/hu/product/_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epson-workforce-pro-wf-5190dw-tintasugaras-nyomtat%C3%B3-duplex-wifi-1163074.html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Tartalom helye 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5" name="Kép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3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762" y="402711"/>
            <a:ext cx="6485542" cy="1143000"/>
          </a:xfrm>
        </p:spPr>
        <p:txBody>
          <a:bodyPr/>
          <a:lstStyle/>
          <a:p>
            <a:r>
              <a:rPr lang="hu-HU" dirty="0" smtClean="0"/>
              <a:t>Használati utasítás</a:t>
            </a:r>
            <a:endParaRPr lang="hu-HU" dirty="0"/>
          </a:p>
        </p:txBody>
      </p:sp>
      <p:pic>
        <p:nvPicPr>
          <p:cNvPr id="7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30" y="1548299"/>
            <a:ext cx="1011316" cy="1074458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745191" y="1700808"/>
            <a:ext cx="6321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Visszamegy a Menü diára.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745191" y="3040558"/>
            <a:ext cx="6015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Visszalép az előző diára.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840" y="2890800"/>
            <a:ext cx="1145845" cy="107640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40" y="4221088"/>
            <a:ext cx="1145844" cy="1076400"/>
          </a:xfrm>
          <a:prstGeom prst="rect">
            <a:avLst/>
          </a:prstGeom>
        </p:spPr>
      </p:pic>
      <p:sp>
        <p:nvSpPr>
          <p:cNvPr id="15" name="Szövegdoboz 14"/>
          <p:cNvSpPr txBox="1"/>
          <p:nvPr/>
        </p:nvSpPr>
        <p:spPr>
          <a:xfrm>
            <a:off x="1745191" y="4426917"/>
            <a:ext cx="6015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Átlép a következő diára.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25" y="5517232"/>
            <a:ext cx="1062273" cy="1076400"/>
          </a:xfrm>
          <a:prstGeom prst="rect">
            <a:avLst/>
          </a:prstGeom>
        </p:spPr>
      </p:pic>
      <p:sp>
        <p:nvSpPr>
          <p:cNvPr id="17" name="Szövegdoboz 16"/>
          <p:cNvSpPr txBox="1"/>
          <p:nvPr/>
        </p:nvSpPr>
        <p:spPr>
          <a:xfrm>
            <a:off x="1745191" y="5670711"/>
            <a:ext cx="7434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A prezentáció utolsó diájára lép.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Kép 13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  <p:pic>
        <p:nvPicPr>
          <p:cNvPr id="18" name="Tartalom helye 3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8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6346"/>
            <a:ext cx="8229600" cy="1143000"/>
          </a:xfrm>
        </p:spPr>
        <p:txBody>
          <a:bodyPr/>
          <a:lstStyle/>
          <a:p>
            <a:r>
              <a:rPr lang="hu-HU" dirty="0" smtClean="0"/>
              <a:t>Menü</a:t>
            </a:r>
            <a:endParaRPr lang="hu-HU" dirty="0"/>
          </a:p>
        </p:txBody>
      </p:sp>
      <p:pic>
        <p:nvPicPr>
          <p:cNvPr id="6" name="Kép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30" y="1228889"/>
            <a:ext cx="1535540" cy="1584176"/>
          </a:xfrm>
          <a:prstGeom prst="rect">
            <a:avLst/>
          </a:prstGeom>
        </p:spPr>
      </p:pic>
      <p:sp>
        <p:nvSpPr>
          <p:cNvPr id="7" name="Szövegdoboz 6">
            <a:hlinkClick r:id="rId2" action="ppaction://hlinksldjump"/>
          </p:cNvPr>
          <p:cNvSpPr txBox="1"/>
          <p:nvPr/>
        </p:nvSpPr>
        <p:spPr>
          <a:xfrm>
            <a:off x="3455876" y="3025928"/>
            <a:ext cx="2232248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Nyomtató fajtái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Kép 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80" y="1228889"/>
            <a:ext cx="1167160" cy="1584000"/>
          </a:xfrm>
          <a:prstGeom prst="rect">
            <a:avLst/>
          </a:prstGeom>
        </p:spPr>
      </p:pic>
      <p:sp>
        <p:nvSpPr>
          <p:cNvPr id="9" name="Szövegdoboz 8">
            <a:hlinkClick r:id="rId4" action="ppaction://hlinksldjump"/>
          </p:cNvPr>
          <p:cNvSpPr txBox="1"/>
          <p:nvPr/>
        </p:nvSpPr>
        <p:spPr>
          <a:xfrm>
            <a:off x="233518" y="2998113"/>
            <a:ext cx="2556284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Használati utasítás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289" y="4231343"/>
            <a:ext cx="1584000" cy="1584000"/>
          </a:xfrm>
          <a:prstGeom prst="rect">
            <a:avLst/>
          </a:prstGeom>
        </p:spPr>
      </p:pic>
      <p:sp>
        <p:nvSpPr>
          <p:cNvPr id="12" name="Szövegdoboz 11">
            <a:hlinkClick r:id="rId6" action="ppaction://hlinksldjump"/>
          </p:cNvPr>
          <p:cNvSpPr txBox="1"/>
          <p:nvPr/>
        </p:nvSpPr>
        <p:spPr>
          <a:xfrm>
            <a:off x="3430368" y="6051221"/>
            <a:ext cx="2232248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Teszt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Kép 12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11" y="4231343"/>
            <a:ext cx="2215381" cy="1584000"/>
          </a:xfrm>
          <a:prstGeom prst="rect">
            <a:avLst/>
          </a:prstGeom>
        </p:spPr>
      </p:pic>
      <p:sp>
        <p:nvSpPr>
          <p:cNvPr id="14" name="Szövegdoboz 13">
            <a:hlinkClick r:id="rId8" action="ppaction://hlinksldjump"/>
          </p:cNvPr>
          <p:cNvSpPr txBox="1"/>
          <p:nvPr/>
        </p:nvSpPr>
        <p:spPr>
          <a:xfrm>
            <a:off x="6597344" y="6051222"/>
            <a:ext cx="2232248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Források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Kép 1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39" y="4328704"/>
            <a:ext cx="1919841" cy="1512000"/>
          </a:xfrm>
          <a:prstGeom prst="rect">
            <a:avLst/>
          </a:prstGeom>
        </p:spPr>
      </p:pic>
      <p:sp>
        <p:nvSpPr>
          <p:cNvPr id="16" name="Szövegdoboz 15">
            <a:hlinkClick r:id="rId10" action="ppaction://hlinksldjump"/>
          </p:cNvPr>
          <p:cNvSpPr txBox="1"/>
          <p:nvPr/>
        </p:nvSpPr>
        <p:spPr>
          <a:xfrm>
            <a:off x="422658" y="6051222"/>
            <a:ext cx="2367144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én választásom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1229065"/>
            <a:ext cx="1584000" cy="1584000"/>
          </a:xfrm>
          <a:prstGeom prst="rect">
            <a:avLst/>
          </a:prstGeom>
        </p:spPr>
      </p:pic>
      <p:sp>
        <p:nvSpPr>
          <p:cNvPr id="17" name="Szövegdoboz 16">
            <a:hlinkClick r:id="rId12" action="ppaction://hlinksldjump"/>
          </p:cNvPr>
          <p:cNvSpPr txBox="1"/>
          <p:nvPr/>
        </p:nvSpPr>
        <p:spPr>
          <a:xfrm>
            <a:off x="6605777" y="3025928"/>
            <a:ext cx="2232248" cy="43088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Összehasonlítás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Kép 17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Nyomtató fajtái</a:t>
            </a:r>
            <a:endParaRPr lang="hu-HU" dirty="0"/>
          </a:p>
        </p:txBody>
      </p:sp>
      <p:pic>
        <p:nvPicPr>
          <p:cNvPr id="6" name="Tartalom hely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sp>
        <p:nvSpPr>
          <p:cNvPr id="8" name="Lekerekített téglalap 7">
            <a:hlinkClick r:id="rId5" action="ppaction://hlinksldjump"/>
          </p:cNvPr>
          <p:cNvSpPr/>
          <p:nvPr/>
        </p:nvSpPr>
        <p:spPr>
          <a:xfrm>
            <a:off x="503466" y="1376781"/>
            <a:ext cx="3312368" cy="1974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9" name="Szövegdoboz 8">
            <a:hlinkClick r:id="rId5" action="ppaction://hlinksldjump"/>
          </p:cNvPr>
          <p:cNvSpPr txBox="1"/>
          <p:nvPr/>
        </p:nvSpPr>
        <p:spPr>
          <a:xfrm>
            <a:off x="498708" y="1977356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Mátrix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ekerekített téglalap 11">
            <a:hlinkClick r:id="rId6" action="ppaction://hlinksldjump"/>
          </p:cNvPr>
          <p:cNvSpPr/>
          <p:nvPr/>
        </p:nvSpPr>
        <p:spPr>
          <a:xfrm>
            <a:off x="5292080" y="1374859"/>
            <a:ext cx="3312368" cy="1974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13" name="Szövegdoboz 12">
            <a:hlinkClick r:id="rId6" action="ppaction://hlinksldjump"/>
          </p:cNvPr>
          <p:cNvSpPr txBox="1"/>
          <p:nvPr/>
        </p:nvSpPr>
        <p:spPr>
          <a:xfrm>
            <a:off x="5279713" y="1979277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Tintasugaras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ekerekített téglalap 13">
            <a:hlinkClick r:id="rId7" action="ppaction://hlinksldjump"/>
          </p:cNvPr>
          <p:cNvSpPr/>
          <p:nvPr/>
        </p:nvSpPr>
        <p:spPr>
          <a:xfrm>
            <a:off x="5292080" y="4221088"/>
            <a:ext cx="3312368" cy="1974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15" name="Szövegdoboz 14">
            <a:hlinkClick r:id="rId7" action="ppaction://hlinksldjump"/>
          </p:cNvPr>
          <p:cNvSpPr txBox="1"/>
          <p:nvPr/>
        </p:nvSpPr>
        <p:spPr>
          <a:xfrm>
            <a:off x="5279713" y="4839641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err="1" smtClean="0">
                <a:latin typeface="Times New Roman" pitchFamily="18" charset="0"/>
                <a:cs typeface="Times New Roman" pitchFamily="18" charset="0"/>
              </a:rPr>
              <a:t>Hőnyomtató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ekerekített téglalap 15">
            <a:hlinkClick r:id="rId8" action="ppaction://hlinksldjump"/>
          </p:cNvPr>
          <p:cNvSpPr/>
          <p:nvPr/>
        </p:nvSpPr>
        <p:spPr>
          <a:xfrm>
            <a:off x="503466" y="4221087"/>
            <a:ext cx="3312368" cy="1974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17" name="Szövegdoboz 16">
            <a:hlinkClick r:id="rId8" action="ppaction://hlinksldjump"/>
          </p:cNvPr>
          <p:cNvSpPr txBox="1"/>
          <p:nvPr/>
        </p:nvSpPr>
        <p:spPr>
          <a:xfrm>
            <a:off x="503466" y="4823583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Lézer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Kép 1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19" name="Kép 1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48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hu-HU" dirty="0" smtClean="0"/>
              <a:t>Mátrix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018"/>
            <a:ext cx="8003232" cy="4639246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mátrixnyomtató az írógép továbbfejlesztett változata. A nyomtatófejben 9-24 darab apró tű helyezkedik el. A papír előtt egy kifeszített festékszalag mozog, amelyre a tűk ráütnek, és létrehoznak a papíron egy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pontot,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amelyekből összeáll a kép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Előnye: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Nagyon olcsó</a:t>
            </a:r>
          </a:p>
          <a:p>
            <a:pPr>
              <a:buClr>
                <a:srgbClr val="336600"/>
              </a:buClr>
              <a:buFont typeface="Wingdings" pitchFamily="2" charset="2"/>
              <a:buChar char="ü"/>
              <a:tabLst>
                <a:tab pos="984250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 féle lap használható: leporelló és írógép</a:t>
            </a:r>
          </a:p>
          <a:p>
            <a:pPr marL="0" indent="0">
              <a:buClr>
                <a:srgbClr val="336600"/>
              </a:buClr>
              <a:buNone/>
              <a:tabLst>
                <a:tab pos="984250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Hátránya: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"/>
              <a:tabLst>
                <a:tab pos="984250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Lassú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"/>
              <a:tabLst>
                <a:tab pos="984250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Rossz minőség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"/>
              <a:tabLst>
                <a:tab pos="984250" algn="l"/>
              </a:tabLst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Hangos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365" y="4005064"/>
            <a:ext cx="2807028" cy="2283046"/>
          </a:xfrm>
          <a:prstGeom prst="rect">
            <a:avLst/>
          </a:prstGeom>
        </p:spPr>
      </p:pic>
      <p:pic>
        <p:nvPicPr>
          <p:cNvPr id="7" name="Tartalom hely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6" name="Kép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8" name="Kép 7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2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Tintasugaras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1"/>
            <a:ext cx="8640960" cy="1972816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tintasugaras nyomtatók folyékony halmazállapotú festéket tartalmazó tintapatronok segítségével, apróra porlasztott tintacseppeket juttatnak 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papírlapra a fúvóka segítségével.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színes tintasugaras nyomtató színes tintapatronokat használ, általában négy alapszín használatával keveri ki a megfelelő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árnyalatokat.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89930" y="3774823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Színek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Cián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Magenta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Sárga</a:t>
            </a:r>
          </a:p>
          <a:p>
            <a:pPr>
              <a:buFont typeface="Wingdings" pitchFamily="2" charset="2"/>
              <a:buChar char="q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Fekete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666140" y="3774823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Előnyei</a:t>
            </a:r>
            <a:endParaRPr lang="hu-H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Színes nyomtatás</a:t>
            </a:r>
          </a:p>
          <a:p>
            <a:pPr marL="342900" indent="-342900"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Halk </a:t>
            </a:r>
          </a:p>
          <a:p>
            <a:pPr marL="342900" indent="-342900"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Gyors</a:t>
            </a:r>
          </a:p>
          <a:p>
            <a:pPr marL="342900" indent="-342900"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Jó minőség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330436" y="3774823"/>
            <a:ext cx="3621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Hátrányai</a:t>
            </a:r>
            <a:endParaRPr lang="hu-H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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Drága a tintapatron</a:t>
            </a: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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Gyakran elmosódik</a:t>
            </a: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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Tintapatron beszáradhat</a:t>
            </a: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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Viszonylag lassan szárad</a:t>
            </a:r>
          </a:p>
        </p:txBody>
      </p:sp>
      <p:pic>
        <p:nvPicPr>
          <p:cNvPr id="9" name="Tartalom hely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8" name="Kép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10" name="Kép 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9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dirty="0" smtClean="0"/>
              <a:t>Lézer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2376264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lézernyomtatóban speciális, fényérzékeny anyaggal bevont henger található. Egy lézersugár segítségével elektromosan feltöltik a henger bizonyos részeit. A szilárd halmazállapotú festékpor (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toner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) rátapad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elektromosan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feltöltött felületre, majd innen átkerül a papírra és beleolvad annak rostjaiba, amikor a papír áthalad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egy 200°C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beégető hengerpár között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3D9600"/>
              </a:buClr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79512" y="3889936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Előnyei:</a:t>
            </a:r>
          </a:p>
          <a:p>
            <a:pPr marL="342900" indent="-342900"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Színes nyomtatás</a:t>
            </a:r>
          </a:p>
          <a:p>
            <a:pPr marL="342900" indent="-342900"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Nagyon gyors</a:t>
            </a:r>
          </a:p>
          <a:p>
            <a:pPr marL="342900" indent="-342900"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Jó minőség</a:t>
            </a:r>
          </a:p>
          <a:p>
            <a:pPr marL="342900" indent="-342900">
              <a:buClr>
                <a:srgbClr val="3366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Nem maszatolódik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902215" y="3889936"/>
            <a:ext cx="299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Hátrányai:</a:t>
            </a: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Î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Drága a fenntartása</a:t>
            </a: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Î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Egészségtelen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087" y="4256310"/>
            <a:ext cx="2409825" cy="1895475"/>
          </a:xfrm>
          <a:prstGeom prst="rect">
            <a:avLst/>
          </a:prstGeom>
        </p:spPr>
      </p:pic>
      <p:pic>
        <p:nvPicPr>
          <p:cNvPr id="9" name="Tartalom hely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8" name="Kép 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10" name="Kép 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3214" y="116632"/>
            <a:ext cx="8229600" cy="1143000"/>
          </a:xfrm>
        </p:spPr>
        <p:txBody>
          <a:bodyPr/>
          <a:lstStyle/>
          <a:p>
            <a:r>
              <a:rPr lang="hu-HU" dirty="0" err="1" smtClean="0"/>
              <a:t>Hőnyomtató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31671"/>
            <a:ext cx="8229600" cy="2332856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hőnyomtató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speciális papírtekercset, úgynevezett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hőpapírt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használ. Ennek az a tulajdonsága, hogy a fehér bevonata hő hatására megfeketedik. Ennek a papírnak nyomódik neki az írófej.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fej a mátrixnyomtatókhoz hasonlóan mozoghat jobbra balra, de lehet fix is, ekkor azonban a papírt teljes szélességében le kell fedni.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30351" y="3461635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Előnyei:</a:t>
            </a:r>
          </a:p>
          <a:p>
            <a:pPr marL="342900" indent="-342900">
              <a:buClr>
                <a:srgbClr val="00CC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Nagy élettartam</a:t>
            </a:r>
          </a:p>
          <a:p>
            <a:pPr marL="342900" indent="-342900">
              <a:buClr>
                <a:srgbClr val="00CC00"/>
              </a:buClr>
              <a:buFont typeface="Wingdings" pitchFamily="2" charset="2"/>
              <a:buChar char="ü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”Végtelen színezőanyag”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860032" y="3461635"/>
            <a:ext cx="4283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Hátrányai:</a:t>
            </a: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Î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Drága</a:t>
            </a: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Î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Gyenge minőség</a:t>
            </a:r>
          </a:p>
          <a:p>
            <a:pPr marL="342900" indent="-342900">
              <a:buClr>
                <a:srgbClr val="FF0000"/>
              </a:buClr>
              <a:buFont typeface="Wingdings 2" pitchFamily="18" charset="2"/>
              <a:buChar char="Î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Hőmérséklet ellen védeni kell</a:t>
            </a:r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954" y="4661964"/>
            <a:ext cx="1390078" cy="1288570"/>
          </a:xfrm>
          <a:prstGeom prst="rect">
            <a:avLst/>
          </a:prstGeom>
        </p:spPr>
      </p:pic>
      <p:pic>
        <p:nvPicPr>
          <p:cNvPr id="9" name="Tartalom hely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8" name="Kép 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10" name="Kép 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1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276939" y="2736502"/>
            <a:ext cx="859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Mindkét nyomtató tintasugaras és árban is közel állnak egymáshoz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ím 1"/>
          <p:cNvSpPr>
            <a:spLocks noGrp="1"/>
          </p:cNvSpPr>
          <p:nvPr>
            <p:ph type="title"/>
          </p:nvPr>
        </p:nvSpPr>
        <p:spPr>
          <a:xfrm>
            <a:off x="360040" y="966466"/>
            <a:ext cx="4211960" cy="1679521"/>
          </a:xfrm>
        </p:spPr>
        <p:txBody>
          <a:bodyPr>
            <a:noAutofit/>
          </a:bodyPr>
          <a:lstStyle/>
          <a:p>
            <a:r>
              <a:rPr lang="en-US" sz="2800" b="1" dirty="0"/>
              <a:t>EPSON </a:t>
            </a:r>
            <a:r>
              <a:rPr lang="en-US" sz="2800" b="1" dirty="0" err="1"/>
              <a:t>WorkForce</a:t>
            </a:r>
            <a:r>
              <a:rPr lang="en-US" sz="2800" b="1" dirty="0"/>
              <a:t> Pro WF-5190DW </a:t>
            </a:r>
            <a:r>
              <a:rPr lang="en-US" sz="2800" b="1" dirty="0" smtClean="0"/>
              <a:t>Duplex</a:t>
            </a:r>
            <a:r>
              <a:rPr lang="hu-HU" sz="2800" b="1" dirty="0" smtClean="0"/>
              <a:t>, </a:t>
            </a:r>
            <a:r>
              <a:rPr lang="en-US" sz="2800" b="1" dirty="0" smtClean="0"/>
              <a:t>WIFI</a:t>
            </a:r>
            <a:r>
              <a:rPr lang="hu-HU" sz="2800" b="1" dirty="0" smtClean="0"/>
              <a:t> nyomtató</a:t>
            </a:r>
            <a:endParaRPr lang="hu-HU" sz="2800" b="1" dirty="0"/>
          </a:p>
        </p:txBody>
      </p:sp>
      <p:sp>
        <p:nvSpPr>
          <p:cNvPr id="16" name="Téglalap 15"/>
          <p:cNvSpPr/>
          <p:nvPr/>
        </p:nvSpPr>
        <p:spPr>
          <a:xfrm>
            <a:off x="4788023" y="991146"/>
            <a:ext cx="35898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CANON MAXIFY MB2050 </a:t>
            </a:r>
            <a:r>
              <a:rPr lang="hu-HU" sz="2800" b="1" dirty="0" err="1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Wifi</a:t>
            </a:r>
            <a:r>
              <a:rPr lang="hu-HU" sz="28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hu-HU" sz="2800" b="1" dirty="0" err="1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multifunkciós</a:t>
            </a:r>
            <a:r>
              <a:rPr lang="hu-HU" sz="28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nyomtató</a:t>
            </a:r>
            <a:endParaRPr lang="hu-HU" sz="28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0" y="3585664"/>
            <a:ext cx="3096344" cy="3096344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576" y="3861048"/>
            <a:ext cx="4074722" cy="2820960"/>
          </a:xfrm>
          <a:prstGeom prst="rect">
            <a:avLst/>
          </a:prstGeom>
        </p:spPr>
      </p:pic>
      <p:pic>
        <p:nvPicPr>
          <p:cNvPr id="9" name="Tartalom helye 3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0" y="0"/>
            <a:ext cx="932900" cy="991146"/>
          </a:xfrm>
          <a:prstGeom prst="rect">
            <a:avLst/>
          </a:prstGeom>
        </p:spPr>
      </p:pic>
      <p:pic>
        <p:nvPicPr>
          <p:cNvPr id="10" name="Kép 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927"/>
            <a:ext cx="1145845" cy="1076400"/>
          </a:xfrm>
          <a:prstGeom prst="rect">
            <a:avLst/>
          </a:prstGeom>
        </p:spPr>
      </p:pic>
      <p:pic>
        <p:nvPicPr>
          <p:cNvPr id="11" name="Kép 10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5" y="6927"/>
            <a:ext cx="1145844" cy="107640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0"/>
            <a:ext cx="1062273" cy="1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677</Words>
  <Application>Microsoft Office PowerPoint</Application>
  <PresentationFormat>Diavetítés a képernyőre (4:3 oldalarány)</PresentationFormat>
  <Paragraphs>141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Nyomtatók</vt:lpstr>
      <vt:lpstr>Használati utasítás</vt:lpstr>
      <vt:lpstr>Menü</vt:lpstr>
      <vt:lpstr>Nyomtató fajtái</vt:lpstr>
      <vt:lpstr>Mátrix</vt:lpstr>
      <vt:lpstr>Tintasugaras</vt:lpstr>
      <vt:lpstr>Lézer</vt:lpstr>
      <vt:lpstr>Hőnyomtató</vt:lpstr>
      <vt:lpstr>EPSON WorkForce Pro WF-5190DW Duplex, WIFI nyomtató</vt:lpstr>
      <vt:lpstr>PowerPoint bemutató</vt:lpstr>
      <vt:lpstr>PowerPoint bemutató</vt:lpstr>
      <vt:lpstr>PowerPoint bemutató</vt:lpstr>
      <vt:lpstr>Az én választásom</vt:lpstr>
      <vt:lpstr>Teszt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Windows-felhasználó</cp:lastModifiedBy>
  <cp:revision>86</cp:revision>
  <dcterms:created xsi:type="dcterms:W3CDTF">2015-12-19T10:07:53Z</dcterms:created>
  <dcterms:modified xsi:type="dcterms:W3CDTF">2016-01-22T11:40:44Z</dcterms:modified>
</cp:coreProperties>
</file>