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9" r:id="rId15"/>
    <p:sldId id="268" r:id="rId16"/>
    <p:sldId id="276" r:id="rId17"/>
    <p:sldId id="273" r:id="rId18"/>
    <p:sldId id="275" r:id="rId19"/>
    <p:sldId id="274" r:id="rId20"/>
    <p:sldId id="277" r:id="rId21"/>
    <p:sldId id="279" r:id="rId22"/>
    <p:sldId id="278" r:id="rId23"/>
    <p:sldId id="270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zövegdoboz 6"/>
          <p:cNvSpPr txBox="1"/>
          <p:nvPr userDrawn="1"/>
        </p:nvSpPr>
        <p:spPr>
          <a:xfrm>
            <a:off x="1346200" y="26432"/>
            <a:ext cx="639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C000"/>
                </a:solidFill>
              </a:rPr>
              <a:t>FÜLEMÜLE ORSZÁGOS INFORMATIKA VERSENY </a:t>
            </a:r>
            <a:endParaRPr lang="hu-HU" sz="2400" b="1" dirty="0">
              <a:solidFill>
                <a:srgbClr val="FFC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39060" y="0"/>
            <a:ext cx="1404940" cy="70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409DB-2CA3-40F7-96B3-AD23CFDBBBEA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zövegdoboz 6"/>
          <p:cNvSpPr txBox="1"/>
          <p:nvPr userDrawn="1"/>
        </p:nvSpPr>
        <p:spPr>
          <a:xfrm>
            <a:off x="0" y="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C000"/>
                </a:solidFill>
              </a:rPr>
              <a:t>FÜLEMÜLE ORSZÁGOS INFORMATIKA VERSENY </a:t>
            </a:r>
            <a:endParaRPr lang="hu-HU" b="1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39060" y="0"/>
            <a:ext cx="1404940" cy="70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Kép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6912"/>
            <a:ext cx="952500" cy="911087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0" y="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C000"/>
                </a:solidFill>
              </a:rPr>
              <a:t>FÜLEMÜLE ORSZÁGOS INFORMATIKA VERSENY </a:t>
            </a:r>
            <a:endParaRPr lang="hu-HU" b="1" dirty="0">
              <a:solidFill>
                <a:srgbClr val="FFC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39060" y="0"/>
            <a:ext cx="1404940" cy="70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Kép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6912"/>
            <a:ext cx="952500" cy="911087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D6359-A3E6-4F13-A1E6-ACAC1B0360A6}" type="datetimeFigureOut">
              <a:rPr lang="hu-HU" smtClean="0"/>
              <a:pPr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9CB6-E2F0-43C1-8EA7-97C68218994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mFxSH-utiv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youtube.com/watch?v=ngyYYu0wi2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" TargetMode="External"/><Relationship Id="rId3" Type="http://schemas.openxmlformats.org/officeDocument/2006/relationships/hyperlink" Target="http://www.phsuli.atw.hu/tananyag" TargetMode="External"/><Relationship Id="rId7" Type="http://schemas.openxmlformats.org/officeDocument/2006/relationships/hyperlink" Target="http://pcworld.hu/" TargetMode="External"/><Relationship Id="rId2" Type="http://schemas.openxmlformats.org/officeDocument/2006/relationships/hyperlink" Target="https://hu.wikipedi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tidok.reblog.hu/" TargetMode="External"/><Relationship Id="rId5" Type="http://schemas.openxmlformats.org/officeDocument/2006/relationships/hyperlink" Target="http://informatika.gtportal.eu/" TargetMode="External"/><Relationship Id="rId4" Type="http://schemas.openxmlformats.org/officeDocument/2006/relationships/hyperlink" Target="http://tudasbazis.sulinet.h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qlEUrEVqDb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9600" smtClean="0">
                <a:solidFill>
                  <a:schemeClr val="bg1"/>
                </a:solidFill>
              </a:rPr>
              <a:t>A </a:t>
            </a:r>
            <a:r>
              <a:rPr lang="hu-HU" sz="9600" smtClean="0">
                <a:solidFill>
                  <a:schemeClr val="bg1"/>
                </a:solidFill>
              </a:rPr>
              <a:t>nyomtatók</a:t>
            </a:r>
            <a:endParaRPr lang="hu-HU" sz="9600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7504" y="486916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u-HU" sz="2200" b="1" dirty="0" smtClean="0">
                <a:solidFill>
                  <a:schemeClr val="bg1"/>
                </a:solidFill>
              </a:rPr>
              <a:t>Készítette: Szöllősi Anna</a:t>
            </a:r>
          </a:p>
          <a:p>
            <a:pPr algn="l"/>
            <a:r>
              <a:rPr lang="hu-HU" sz="2200" dirty="0" smtClean="0">
                <a:solidFill>
                  <a:schemeClr val="bg1"/>
                </a:solidFill>
              </a:rPr>
              <a:t>Osztály: 6.a</a:t>
            </a:r>
          </a:p>
          <a:p>
            <a:pPr algn="l"/>
            <a:r>
              <a:rPr lang="hu-HU" sz="2200" dirty="0" smtClean="0">
                <a:solidFill>
                  <a:schemeClr val="bg1"/>
                </a:solidFill>
              </a:rPr>
              <a:t>Felkészítő tanár: Kovács Balázs</a:t>
            </a:r>
          </a:p>
          <a:p>
            <a:pPr algn="l"/>
            <a:r>
              <a:rPr lang="hu-HU" sz="2200" dirty="0" smtClean="0">
                <a:solidFill>
                  <a:schemeClr val="bg1"/>
                </a:solidFill>
              </a:rPr>
              <a:t>Iskola neve: Budai Városkapu iskola</a:t>
            </a:r>
          </a:p>
          <a:p>
            <a:pPr algn="l"/>
            <a:r>
              <a:rPr lang="hu-HU" sz="2200" dirty="0" smtClean="0">
                <a:solidFill>
                  <a:schemeClr val="bg1"/>
                </a:solidFill>
              </a:rPr>
              <a:t>Címe: 7629 Pécs, Komlói út 58</a:t>
            </a:r>
            <a:r>
              <a:rPr lang="hu-HU" sz="18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Tintapatron</a:t>
            </a:r>
            <a:r>
              <a:rPr lang="hu-HU" dirty="0" smtClean="0"/>
              <a:t> </a:t>
            </a:r>
            <a:r>
              <a:rPr lang="hu-HU" dirty="0">
                <a:solidFill>
                  <a:schemeClr val="bg1"/>
                </a:solidFill>
              </a:rPr>
              <a:t>működése </a:t>
            </a:r>
            <a:r>
              <a:rPr lang="hu-HU" dirty="0" smtClean="0">
                <a:solidFill>
                  <a:schemeClr val="bg1"/>
                </a:solidFill>
              </a:rPr>
              <a:t>– videó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informatika.gtportal.eu/oldalak/nyomtato/kepek/festekpatro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229" y="1502784"/>
            <a:ext cx="5206134" cy="391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4997" y="274638"/>
            <a:ext cx="8229600" cy="1143000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CMYK színrendszer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199" y="1571612"/>
            <a:ext cx="5553861" cy="4358133"/>
          </a:xfrm>
        </p:spPr>
        <p:txBody>
          <a:bodyPr>
            <a:normAutofit/>
          </a:bodyPr>
          <a:lstStyle/>
          <a:p>
            <a:r>
              <a:rPr lang="hu-HU" sz="2800" dirty="0"/>
              <a:t>Ilyen színkeverést használ a nyomdatechnika.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Három </a:t>
            </a:r>
            <a:r>
              <a:rPr lang="hu-HU" sz="2800" dirty="0">
                <a:solidFill>
                  <a:schemeClr val="bg1"/>
                </a:solidFill>
              </a:rPr>
              <a:t>alapszínt használva </a:t>
            </a:r>
            <a:r>
              <a:rPr lang="hu-HU" sz="2800" dirty="0" smtClean="0">
                <a:solidFill>
                  <a:schemeClr val="bg1"/>
                </a:solidFill>
              </a:rPr>
              <a:t>állítjuk </a:t>
            </a:r>
            <a:r>
              <a:rPr lang="hu-HU" sz="2800" dirty="0">
                <a:solidFill>
                  <a:schemeClr val="bg1"/>
                </a:solidFill>
              </a:rPr>
              <a:t>elő a színeket: </a:t>
            </a:r>
            <a:r>
              <a:rPr lang="hu-HU" sz="2800" dirty="0" smtClean="0">
                <a:solidFill>
                  <a:schemeClr val="bg1"/>
                </a:solidFill>
              </a:rPr>
              <a:t>kékeszöld </a:t>
            </a:r>
            <a:r>
              <a:rPr lang="hu-HU" sz="2800" dirty="0">
                <a:solidFill>
                  <a:schemeClr val="bg1"/>
                </a:solidFill>
              </a:rPr>
              <a:t>(</a:t>
            </a:r>
            <a:r>
              <a:rPr lang="hu-HU" sz="2800" dirty="0" err="1" smtClean="0">
                <a:solidFill>
                  <a:schemeClr val="bg1"/>
                </a:solidFill>
              </a:rPr>
              <a:t>Cyan</a:t>
            </a:r>
            <a:r>
              <a:rPr lang="hu-HU" sz="2800" dirty="0" smtClean="0">
                <a:solidFill>
                  <a:schemeClr val="bg1"/>
                </a:solidFill>
              </a:rPr>
              <a:t>), bíbor </a:t>
            </a:r>
            <a:r>
              <a:rPr lang="hu-HU" sz="2800" dirty="0">
                <a:solidFill>
                  <a:schemeClr val="bg1"/>
                </a:solidFill>
              </a:rPr>
              <a:t>(</a:t>
            </a:r>
            <a:r>
              <a:rPr lang="hu-HU" sz="2800" dirty="0" err="1">
                <a:solidFill>
                  <a:schemeClr val="bg1"/>
                </a:solidFill>
              </a:rPr>
              <a:t>Magenta</a:t>
            </a:r>
            <a:r>
              <a:rPr lang="hu-HU" sz="2800" dirty="0" smtClean="0">
                <a:solidFill>
                  <a:schemeClr val="bg1"/>
                </a:solidFill>
              </a:rPr>
              <a:t>) és </a:t>
            </a:r>
            <a:r>
              <a:rPr lang="hu-HU" sz="2800" dirty="0">
                <a:solidFill>
                  <a:schemeClr val="bg1"/>
                </a:solidFill>
              </a:rPr>
              <a:t>sárga (</a:t>
            </a:r>
            <a:r>
              <a:rPr lang="hu-HU" sz="2800" dirty="0" err="1">
                <a:solidFill>
                  <a:schemeClr val="bg1"/>
                </a:solidFill>
              </a:rPr>
              <a:t>Yellow</a:t>
            </a:r>
            <a:r>
              <a:rPr lang="hu-HU" sz="2800" dirty="0" smtClean="0">
                <a:solidFill>
                  <a:schemeClr val="bg1"/>
                </a:solidFill>
              </a:rPr>
              <a:t>).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Így azonban sötétbarnát </a:t>
            </a:r>
            <a:r>
              <a:rPr lang="hu-HU" sz="2800" dirty="0">
                <a:solidFill>
                  <a:schemeClr val="bg1"/>
                </a:solidFill>
              </a:rPr>
              <a:t>kapunk a három </a:t>
            </a:r>
            <a:r>
              <a:rPr lang="hu-HU" sz="2800" dirty="0" smtClean="0">
                <a:solidFill>
                  <a:schemeClr val="bg1"/>
                </a:solidFill>
              </a:rPr>
              <a:t>színszűrővel, </a:t>
            </a:r>
            <a:r>
              <a:rPr lang="hu-HU" sz="2800" dirty="0">
                <a:solidFill>
                  <a:schemeClr val="bg1"/>
                </a:solidFill>
              </a:rPr>
              <a:t>ezért fekete </a:t>
            </a:r>
            <a:r>
              <a:rPr lang="hu-HU" sz="2800" dirty="0" smtClean="0">
                <a:solidFill>
                  <a:schemeClr val="bg1"/>
                </a:solidFill>
              </a:rPr>
              <a:t>(</a:t>
            </a:r>
            <a:r>
              <a:rPr lang="hu-HU" sz="2800" dirty="0" err="1"/>
              <a:t>b</a:t>
            </a:r>
            <a:r>
              <a:rPr lang="hu-HU" sz="2800" dirty="0" err="1" smtClean="0">
                <a:solidFill>
                  <a:schemeClr val="bg1"/>
                </a:solidFill>
              </a:rPr>
              <a:t>lacK</a:t>
            </a:r>
            <a:r>
              <a:rPr lang="hu-HU" sz="2800" dirty="0">
                <a:solidFill>
                  <a:schemeClr val="bg1"/>
                </a:solidFill>
              </a:rPr>
              <a:t>) színnel </a:t>
            </a:r>
            <a:r>
              <a:rPr lang="hu-HU" sz="2800" dirty="0" smtClean="0">
                <a:solidFill>
                  <a:schemeClr val="bg1"/>
                </a:solidFill>
              </a:rPr>
              <a:t>egészítjük </a:t>
            </a:r>
            <a:r>
              <a:rPr lang="hu-HU" sz="2800" dirty="0">
                <a:solidFill>
                  <a:schemeClr val="bg1"/>
                </a:solidFill>
              </a:rPr>
              <a:t>ki őket</a:t>
            </a:r>
            <a:r>
              <a:rPr lang="hu-HU" sz="2800" dirty="0" smtClean="0">
                <a:solidFill>
                  <a:schemeClr val="bg1"/>
                </a:solidFill>
              </a:rPr>
              <a:t>.</a:t>
            </a:r>
            <a:endParaRPr lang="hu-HU" sz="2800" dirty="0">
              <a:solidFill>
                <a:schemeClr val="bg1"/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061" y="2092036"/>
            <a:ext cx="3008247" cy="2876637"/>
          </a:xfrm>
          <a:prstGeom prst="rect">
            <a:avLst/>
          </a:prstGeo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1399309" y="6347528"/>
            <a:ext cx="7744691" cy="48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200" i="1" dirty="0" smtClean="0"/>
              <a:t>Feladat: Milyen színeket használ az RGB színrendszer?</a:t>
            </a:r>
            <a:endParaRPr lang="hu-HU" sz="2200" i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Tintasugaras nyomtató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Előnyök - hátrányok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ELŐNYEI:</a:t>
            </a:r>
          </a:p>
          <a:p>
            <a:r>
              <a:rPr lang="hu-HU" sz="3200" dirty="0" smtClean="0"/>
              <a:t>Színes </a:t>
            </a:r>
            <a:r>
              <a:rPr lang="hu-HU" sz="3200" dirty="0"/>
              <a:t>nyomtatás</a:t>
            </a:r>
          </a:p>
          <a:p>
            <a:r>
              <a:rPr lang="hu-HU" sz="3200" dirty="0" smtClean="0"/>
              <a:t>Halk </a:t>
            </a:r>
            <a:r>
              <a:rPr lang="hu-HU" sz="3200" dirty="0"/>
              <a:t>működés</a:t>
            </a:r>
          </a:p>
          <a:p>
            <a:r>
              <a:rPr lang="hu-HU" sz="3200" dirty="0" smtClean="0"/>
              <a:t>Nagy sebesség</a:t>
            </a:r>
          </a:p>
          <a:p>
            <a:r>
              <a:rPr lang="hu-HU" sz="3200" dirty="0" smtClean="0"/>
              <a:t>Jó minőség</a:t>
            </a:r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26027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HÁTRÁNYAI:</a:t>
            </a:r>
          </a:p>
          <a:p>
            <a:r>
              <a:rPr lang="hu-HU" sz="3200" dirty="0"/>
              <a:t>Drága tintapatronok</a:t>
            </a:r>
          </a:p>
          <a:p>
            <a:r>
              <a:rPr lang="hu-HU" sz="3200" dirty="0"/>
              <a:t>A tintapatronok </a:t>
            </a:r>
            <a:r>
              <a:rPr lang="hu-HU" sz="3200" dirty="0" smtClean="0"/>
              <a:t>könnyen beszáradnak</a:t>
            </a:r>
          </a:p>
          <a:p>
            <a:r>
              <a:rPr lang="hu-HU" sz="3200" dirty="0" smtClean="0"/>
              <a:t>Viszonylag lassan szárad</a:t>
            </a:r>
            <a:endParaRPr lang="hu-HU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Lézernyomtató – működése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800" dirty="0">
                <a:solidFill>
                  <a:schemeClr val="bg1"/>
                </a:solidFill>
              </a:rPr>
              <a:t>A nyomtató egy fényérzékeny hengert </a:t>
            </a:r>
            <a:r>
              <a:rPr lang="hu-HU" sz="2800" dirty="0" smtClean="0">
                <a:solidFill>
                  <a:schemeClr val="bg1"/>
                </a:solidFill>
              </a:rPr>
              <a:t>tartalmaz, melyet pozitív </a:t>
            </a:r>
            <a:r>
              <a:rPr lang="hu-HU" sz="2800" dirty="0">
                <a:solidFill>
                  <a:schemeClr val="bg1"/>
                </a:solidFill>
              </a:rPr>
              <a:t>elektromos töltéssel töltenek </a:t>
            </a:r>
            <a:r>
              <a:rPr lang="hu-HU" sz="2800" dirty="0" smtClean="0">
                <a:solidFill>
                  <a:schemeClr val="bg1"/>
                </a:solidFill>
              </a:rPr>
              <a:t>fel.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A </a:t>
            </a:r>
            <a:r>
              <a:rPr lang="hu-HU" sz="2800" dirty="0">
                <a:solidFill>
                  <a:schemeClr val="bg1"/>
                </a:solidFill>
              </a:rPr>
              <a:t>forgó hengerre a képet lézersugár </a:t>
            </a:r>
            <a:r>
              <a:rPr lang="hu-HU" sz="2800" dirty="0" smtClean="0">
                <a:solidFill>
                  <a:schemeClr val="bg1"/>
                </a:solidFill>
              </a:rPr>
              <a:t>rajzolja.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Az </a:t>
            </a:r>
            <a:r>
              <a:rPr lang="hu-HU" sz="2800" dirty="0">
                <a:solidFill>
                  <a:schemeClr val="bg1"/>
                </a:solidFill>
              </a:rPr>
              <a:t>érintett pontokban negatív töltés jön létre, amely magához vonzza a pozitív töltésű </a:t>
            </a:r>
            <a:r>
              <a:rPr lang="hu-HU" sz="2800" dirty="0" smtClean="0">
                <a:solidFill>
                  <a:schemeClr val="bg1"/>
                </a:solidFill>
              </a:rPr>
              <a:t>festékport.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A </a:t>
            </a:r>
            <a:r>
              <a:rPr lang="hu-HU" sz="2800" dirty="0">
                <a:solidFill>
                  <a:schemeClr val="bg1"/>
                </a:solidFill>
              </a:rPr>
              <a:t>kép átkerül a henger alatt áthaladó, és előzőleg pozitívra töltött </a:t>
            </a:r>
            <a:r>
              <a:rPr lang="hu-HU" sz="2800" dirty="0" smtClean="0">
                <a:solidFill>
                  <a:schemeClr val="bg1"/>
                </a:solidFill>
              </a:rPr>
              <a:t>papírra.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Végül </a:t>
            </a:r>
            <a:r>
              <a:rPr lang="hu-HU" sz="2800" dirty="0">
                <a:solidFill>
                  <a:schemeClr val="bg1"/>
                </a:solidFill>
              </a:rPr>
              <a:t>egy fűtőhenger a papírra égeti a festékszemcséket.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bg1"/>
                </a:solidFill>
              </a:rPr>
              <a:t>Lézertoner</a:t>
            </a:r>
            <a:r>
              <a:rPr lang="hu-HU" dirty="0" smtClean="0">
                <a:solidFill>
                  <a:schemeClr val="bg1"/>
                </a:solidFill>
              </a:rPr>
              <a:t> működése – videó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brain-images.cdn.dixons.com/4/4/12498844/l_12498844_00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3" y="1345595"/>
            <a:ext cx="5565775" cy="49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Lézernyomtató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Előnyök – hátrányok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3200" dirty="0"/>
              <a:t>ELŐNYEI:</a:t>
            </a:r>
          </a:p>
          <a:p>
            <a:r>
              <a:rPr lang="hu-HU" sz="3200" dirty="0" smtClean="0"/>
              <a:t>Színes </a:t>
            </a:r>
            <a:r>
              <a:rPr lang="hu-HU" sz="3200" dirty="0"/>
              <a:t>nyomtatás</a:t>
            </a:r>
          </a:p>
          <a:p>
            <a:r>
              <a:rPr lang="hu-HU" sz="3200" dirty="0" smtClean="0"/>
              <a:t>Jó minőség</a:t>
            </a:r>
          </a:p>
          <a:p>
            <a:r>
              <a:rPr lang="hu-HU" sz="3200" dirty="0" smtClean="0"/>
              <a:t>Pontos </a:t>
            </a:r>
            <a:r>
              <a:rPr lang="hu-HU" sz="3200" dirty="0"/>
              <a:t>nyomtatás</a:t>
            </a:r>
          </a:p>
          <a:p>
            <a:r>
              <a:rPr lang="hu-HU" sz="3200" dirty="0" smtClean="0"/>
              <a:t>Nagy sebesség</a:t>
            </a:r>
            <a:endParaRPr lang="hu-HU" sz="3200" dirty="0"/>
          </a:p>
          <a:p>
            <a:endParaRPr lang="hu-HU" sz="3200" dirty="0"/>
          </a:p>
          <a:p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3200" dirty="0"/>
              <a:t>HÁTRÁNYAI:</a:t>
            </a:r>
          </a:p>
          <a:p>
            <a:r>
              <a:rPr lang="hu-HU" sz="3200" dirty="0" smtClean="0"/>
              <a:t>Drága </a:t>
            </a:r>
            <a:r>
              <a:rPr lang="hu-HU" sz="3200" dirty="0"/>
              <a:t>a nyomtató és a festékanyag is</a:t>
            </a:r>
          </a:p>
          <a:p>
            <a:r>
              <a:rPr lang="hu-HU" sz="3200" dirty="0" smtClean="0"/>
              <a:t>Működése </a:t>
            </a:r>
            <a:r>
              <a:rPr lang="hu-HU" sz="3200" dirty="0"/>
              <a:t>során ózont </a:t>
            </a:r>
            <a:r>
              <a:rPr lang="hu-HU" sz="3200" dirty="0" smtClean="0"/>
              <a:t>termel, mely nagy </a:t>
            </a:r>
            <a:r>
              <a:rPr lang="hu-HU" sz="3200" dirty="0"/>
              <a:t>mennyiségben mérgező </a:t>
            </a:r>
            <a:r>
              <a:rPr lang="hu-HU" sz="3200" dirty="0" smtClean="0"/>
              <a:t>hatású</a:t>
            </a:r>
            <a:endParaRPr lang="hu-HU" sz="3200" dirty="0"/>
          </a:p>
          <a:p>
            <a:endParaRPr lang="hu-HU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9403" y="288706"/>
            <a:ext cx="8229600" cy="1143000"/>
          </a:xfrm>
        </p:spPr>
        <p:txBody>
          <a:bodyPr/>
          <a:lstStyle/>
          <a:p>
            <a:r>
              <a:rPr lang="hu-HU" dirty="0" smtClean="0"/>
              <a:t>Ellenőrző feladatok</a:t>
            </a:r>
            <a:endParaRPr lang="hu-HU" dirty="0"/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7976382" y="6471138"/>
            <a:ext cx="1167618" cy="38686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/>
              <a:t>összehasonlítás</a:t>
            </a:r>
            <a:endParaRPr lang="hu-HU" sz="1200" dirty="0"/>
          </a:p>
        </p:txBody>
      </p:sp>
      <p:sp>
        <p:nvSpPr>
          <p:cNvPr id="5" name="Felhő 4"/>
          <p:cNvSpPr/>
          <p:nvPr/>
        </p:nvSpPr>
        <p:spPr>
          <a:xfrm>
            <a:off x="1801092" y="1288472"/>
            <a:ext cx="5763490" cy="4655127"/>
          </a:xfrm>
          <a:prstGeom prst="cloudCallout">
            <a:avLst>
              <a:gd name="adj1" fmla="val -64099"/>
              <a:gd name="adj2" fmla="val 509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dirty="0">
                <a:hlinkClick r:id="rId3" action="ppaction://hlinksldjump"/>
              </a:rPr>
              <a:t>Egészítsd ki!</a:t>
            </a:r>
            <a:endParaRPr lang="hu-HU" sz="3200" dirty="0"/>
          </a:p>
          <a:p>
            <a:pPr algn="ctr"/>
            <a:r>
              <a:rPr lang="hu-HU" sz="3200" dirty="0">
                <a:hlinkClick r:id="rId4" action="ppaction://hlinksldjump"/>
              </a:rPr>
              <a:t>Párosítsd össze!</a:t>
            </a:r>
            <a:endParaRPr lang="hu-HU" sz="3200" dirty="0"/>
          </a:p>
          <a:p>
            <a:pPr algn="ctr"/>
            <a:r>
              <a:rPr lang="hu-HU" sz="3200" dirty="0">
                <a:hlinkClick r:id="rId5" action="ppaction://hlinksldjump"/>
              </a:rPr>
              <a:t>Milyen színek</a:t>
            </a:r>
            <a:r>
              <a:rPr lang="hu-HU" sz="3200" dirty="0" smtClean="0">
                <a:hlinkClick r:id="rId5" action="ppaction://hlinksldjump"/>
              </a:rPr>
              <a:t>?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57237178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Egészítsd ki!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199" y="1600200"/>
            <a:ext cx="8340437" cy="4525963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nyomtató </a:t>
            </a:r>
            <a:r>
              <a:rPr lang="hu-HU" dirty="0" smtClean="0">
                <a:solidFill>
                  <a:schemeClr val="bg1"/>
                </a:solidFill>
              </a:rPr>
              <a:t>olyan              (output) eszköz, amely </a:t>
            </a:r>
            <a:r>
              <a:rPr lang="hu-HU" dirty="0">
                <a:solidFill>
                  <a:schemeClr val="bg1"/>
                </a:solidFill>
              </a:rPr>
              <a:t>a digitálisan tárolt adatokat </a:t>
            </a:r>
            <a:r>
              <a:rPr lang="hu-HU" dirty="0" smtClean="0">
                <a:solidFill>
                  <a:schemeClr val="bg1"/>
                </a:solidFill>
              </a:rPr>
              <a:t>jeleníteni meg               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nyomtató jellemzői a                   és a nyomtatási                  .</a:t>
            </a:r>
            <a:endParaRPr lang="hu-HU" dirty="0">
              <a:solidFill>
                <a:schemeClr val="bg1"/>
              </a:solidFill>
            </a:endParaRP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823866" y="1607126"/>
            <a:ext cx="1371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kiviteli</a:t>
            </a:r>
            <a:endParaRPr lang="hu-HU" sz="3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648691" y="2590795"/>
            <a:ext cx="1579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papíron</a:t>
            </a:r>
            <a:endParaRPr lang="hu-HU" sz="32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4710549" y="3161717"/>
            <a:ext cx="1787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felbontás</a:t>
            </a:r>
            <a:endParaRPr lang="hu-HU" sz="32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2798619" y="3643746"/>
            <a:ext cx="1745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sebesség</a:t>
            </a:r>
            <a:endParaRPr lang="hu-HU" sz="3200" dirty="0"/>
          </a:p>
        </p:txBody>
      </p:sp>
      <p:sp>
        <p:nvSpPr>
          <p:cNvPr id="8" name="Akciógomb: Egyéni 7">
            <a:hlinkClick r:id="rId2" action="ppaction://hlinksldjump" highlightClick="1"/>
          </p:cNvPr>
          <p:cNvSpPr/>
          <p:nvPr/>
        </p:nvSpPr>
        <p:spPr>
          <a:xfrm>
            <a:off x="8257734" y="6492240"/>
            <a:ext cx="886266" cy="3657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Párosítsd össze!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0109" y="1600200"/>
            <a:ext cx="43226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>
                <a:solidFill>
                  <a:schemeClr val="bg1"/>
                </a:solidFill>
              </a:rPr>
              <a:t>Mátrix </a:t>
            </a:r>
            <a:r>
              <a:rPr lang="hu-HU" dirty="0" smtClean="0">
                <a:solidFill>
                  <a:schemeClr val="bg1"/>
                </a:solidFill>
              </a:rPr>
              <a:t>nyomtató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hu-HU" dirty="0">
                <a:solidFill>
                  <a:schemeClr val="bg1"/>
                </a:solidFill>
              </a:rPr>
              <a:t>Tintasugaras </a:t>
            </a:r>
            <a:r>
              <a:rPr lang="hu-HU" dirty="0" smtClean="0">
                <a:solidFill>
                  <a:schemeClr val="bg1"/>
                </a:solidFill>
              </a:rPr>
              <a:t>nyomtató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hu-HU" dirty="0">
                <a:solidFill>
                  <a:schemeClr val="bg1"/>
                </a:solidFill>
              </a:rPr>
              <a:t>Lézernyomtató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5805055" y="1573808"/>
            <a:ext cx="30997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hu-HU" sz="3200" dirty="0" smtClean="0">
                <a:solidFill>
                  <a:schemeClr val="bg1"/>
                </a:solidFill>
              </a:rPr>
              <a:t>Nagy sebesség</a:t>
            </a:r>
          </a:p>
          <a:p>
            <a:pPr marL="342900" indent="-342900">
              <a:spcBef>
                <a:spcPct val="20000"/>
              </a:spcBef>
            </a:pPr>
            <a:endParaRPr lang="hu-HU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hu-HU" sz="3200" dirty="0" smtClean="0">
                <a:solidFill>
                  <a:schemeClr val="bg1"/>
                </a:solidFill>
              </a:rPr>
              <a:t>Nagyon olcsó</a:t>
            </a:r>
          </a:p>
          <a:p>
            <a:pPr marL="342900" lvl="0" indent="-342900">
              <a:spcBef>
                <a:spcPct val="20000"/>
              </a:spcBef>
            </a:pPr>
            <a:endParaRPr lang="hu-HU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hu-HU" sz="3200" dirty="0" smtClean="0">
                <a:solidFill>
                  <a:schemeClr val="bg1"/>
                </a:solidFill>
              </a:rPr>
              <a:t>Jó minőség</a:t>
            </a:r>
          </a:p>
          <a:p>
            <a:pPr marL="342900" lvl="0" indent="-342900">
              <a:spcBef>
                <a:spcPct val="20000"/>
              </a:spcBef>
            </a:pPr>
            <a:endParaRPr lang="hu-HU" sz="32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hu-HU" sz="3200" dirty="0" smtClean="0">
                <a:solidFill>
                  <a:schemeClr val="bg1"/>
                </a:solidFill>
              </a:rPr>
              <a:t>Halk működés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hu-HU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hu-HU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hu-HU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3158836" y="1969476"/>
            <a:ext cx="2646219" cy="1133942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4100945" y="3103418"/>
            <a:ext cx="1704110" cy="2284508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 flipV="1">
            <a:off x="2926080" y="1969477"/>
            <a:ext cx="2878975" cy="2380957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>
            <a:off x="4100945" y="3103418"/>
            <a:ext cx="1704110" cy="1074687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2926080" y="4350434"/>
            <a:ext cx="2878975" cy="10552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kciógomb: Egyéni 41">
            <a:hlinkClick r:id="rId2" action="ppaction://hlinksldjump" highlightClick="1"/>
          </p:cNvPr>
          <p:cNvSpPr/>
          <p:nvPr/>
        </p:nvSpPr>
        <p:spPr>
          <a:xfrm>
            <a:off x="8257734" y="6492240"/>
            <a:ext cx="886266" cy="3657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3471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Milyen színeket használ a CMYK színrendszer?</a:t>
            </a:r>
            <a:endParaRPr lang="hu-HU" dirty="0"/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8257734" y="6492240"/>
            <a:ext cx="886266" cy="3657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36" y="1971675"/>
            <a:ext cx="3699164" cy="3537326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Tudtad-e?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4447309" cy="2750126"/>
          </a:xfrm>
        </p:spPr>
        <p:txBody>
          <a:bodyPr>
            <a:no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A nyomtatás tömeges </a:t>
            </a:r>
            <a:r>
              <a:rPr lang="hu-HU" dirty="0">
                <a:solidFill>
                  <a:schemeClr val="bg1"/>
                </a:solidFill>
              </a:rPr>
              <a:t>elterjedése a reneszánsz korban kezdődött a Gutenberg-féle nyomdapréssel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134" y="1717682"/>
            <a:ext cx="3005902" cy="3992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1344425" y="6262256"/>
            <a:ext cx="7675418" cy="57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200" i="1" dirty="0" smtClean="0"/>
              <a:t>Feladat: Nézz utána ki volt Johannes </a:t>
            </a:r>
            <a:r>
              <a:rPr lang="hu-HU" sz="2200" i="1" dirty="0" err="1" smtClean="0"/>
              <a:t>Gutenburg</a:t>
            </a:r>
            <a:r>
              <a:rPr lang="hu-HU" sz="2200" i="1" dirty="0" smtClean="0"/>
              <a:t>!</a:t>
            </a:r>
            <a:endParaRPr lang="hu-HU" sz="2200" i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Nyomtatók összehasonlítása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69473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>
                <a:hlinkClick r:id="rId2" action="ppaction://hlinksldjump"/>
              </a:rPr>
              <a:t>Tintasugaras nyomtatók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smtClean="0">
                <a:hlinkClick r:id="rId3" action="ppaction://hlinksldjump"/>
              </a:rPr>
              <a:t>Lézernyomtatók</a:t>
            </a:r>
            <a:endParaRPr lang="hu-HU" dirty="0"/>
          </a:p>
        </p:txBody>
      </p:sp>
      <p:sp>
        <p:nvSpPr>
          <p:cNvPr id="4" name="Akciógomb: Egyéni 3">
            <a:hlinkClick r:id="rId4" action="ppaction://hlinksldjump" highlightClick="1"/>
          </p:cNvPr>
          <p:cNvSpPr/>
          <p:nvPr/>
        </p:nvSpPr>
        <p:spPr>
          <a:xfrm>
            <a:off x="7976382" y="6443003"/>
            <a:ext cx="1167618" cy="41499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6" name="Balra-jobbra nyíl 5"/>
          <p:cNvSpPr/>
          <p:nvPr/>
        </p:nvSpPr>
        <p:spPr>
          <a:xfrm>
            <a:off x="3117273" y="3602182"/>
            <a:ext cx="2937163" cy="1122218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220895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Tintasugaras nyomtatók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55963"/>
              </p:ext>
            </p:extLst>
          </p:nvPr>
        </p:nvGraphicFramePr>
        <p:xfrm>
          <a:off x="626012" y="1432169"/>
          <a:ext cx="8229600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572"/>
                <a:gridCol w="2665828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Szempontok: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Canon </a:t>
                      </a:r>
                      <a:r>
                        <a:rPr lang="hu-HU" sz="1800" b="1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Pixma</a:t>
                      </a:r>
                      <a:r>
                        <a:rPr lang="hu-H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MP280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Canon </a:t>
                      </a:r>
                      <a:r>
                        <a:rPr lang="hu-HU" sz="1800" b="1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Pixma</a:t>
                      </a:r>
                      <a:r>
                        <a:rPr lang="hu-H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IP4950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Nyomtató átlagára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12.000.-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28.500.-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Eredeti kellékanyag ára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4.270-7.990.-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3.500.-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Nyomtatási kapacitás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Fekete: 220 oldal</a:t>
                      </a:r>
                      <a:r>
                        <a:rPr lang="hu-HU" dirty="0" smtClean="0"/>
                        <a:t/>
                      </a:r>
                      <a:br>
                        <a:rPr lang="hu-HU" dirty="0" smtClean="0"/>
                      </a:br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Színes: 244 oldal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Fekete: 339 oldal</a:t>
                      </a:r>
                      <a:r>
                        <a:rPr lang="hu-HU" dirty="0" smtClean="0"/>
                        <a:t/>
                      </a:r>
                      <a:br>
                        <a:rPr lang="hu-HU" dirty="0" smtClean="0"/>
                      </a:br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Színes: 500 oldal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Maximális terhelhetőség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 oldal/hó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5000 oldal/hó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Nyomtatási sebesség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8,4 oldal / perc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12,5 oldal / perc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Nyomtatási minőség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4800 x 1200 </a:t>
                      </a:r>
                      <a:r>
                        <a:rPr lang="hu-H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dpi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9600 x 2400 </a:t>
                      </a:r>
                      <a:r>
                        <a:rPr lang="hu-H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dpi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Szín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színes, </a:t>
                      </a:r>
                      <a:r>
                        <a:rPr lang="hu-H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multifunkciós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színes, </a:t>
                      </a:r>
                      <a:r>
                        <a:rPr lang="hu-H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multifunkciós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Áramfogyasztás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 W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18 W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kciógomb: Egyéni 4">
            <a:hlinkClick r:id="rId2" action="ppaction://hlinksldjump" highlightClick="1"/>
          </p:cNvPr>
          <p:cNvSpPr/>
          <p:nvPr/>
        </p:nvSpPr>
        <p:spPr>
          <a:xfrm>
            <a:off x="8257734" y="6492240"/>
            <a:ext cx="886266" cy="3657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hlinkClick r:id="rId2" action="ppaction://hlinksldjump"/>
              </a:rPr>
              <a:t>vissza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310000" y="5541543"/>
            <a:ext cx="7127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chemeClr val="lt1"/>
                </a:solidFill>
              </a:rPr>
              <a:t>A Canon </a:t>
            </a:r>
            <a:r>
              <a:rPr lang="hu-HU" sz="2800" dirty="0" err="1" smtClean="0">
                <a:solidFill>
                  <a:schemeClr val="lt1"/>
                </a:solidFill>
              </a:rPr>
              <a:t>Pixma</a:t>
            </a:r>
            <a:r>
              <a:rPr lang="hu-HU" sz="2800" dirty="0" smtClean="0">
                <a:solidFill>
                  <a:schemeClr val="lt1"/>
                </a:solidFill>
              </a:rPr>
              <a:t> IP4950 nyomtatót választanám, mert gyorsabb és jobb a nyomtatási minősége.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13682043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ím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Lézernyomtatók</a:t>
            </a:r>
            <a:endParaRPr lang="hu-HU" dirty="0"/>
          </a:p>
        </p:txBody>
      </p:sp>
      <p:graphicFrame>
        <p:nvGraphicFramePr>
          <p:cNvPr id="14" name="Tartalom helye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547051"/>
              </p:ext>
            </p:extLst>
          </p:nvPr>
        </p:nvGraphicFramePr>
        <p:xfrm>
          <a:off x="457200" y="1600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Szempontok: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Canon </a:t>
                      </a:r>
                      <a:r>
                        <a:rPr lang="hu-HU" sz="1800" kern="1200" dirty="0" err="1" smtClean="0"/>
                        <a:t>i-SENSYS</a:t>
                      </a:r>
                      <a:r>
                        <a:rPr lang="hu-HU" sz="1800" kern="1200" dirty="0" smtClean="0"/>
                        <a:t> LBP-6000B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Samsung SCX-305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dirty="0" smtClean="0"/>
                        <a:t>Nyomtató átlagára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24.500.-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32.000.-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dirty="0" smtClean="0"/>
                        <a:t>Eredeti kellékanyag ára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14.000 – 17.500.-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15.000.- / szín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dirty="0" err="1" smtClean="0"/>
                        <a:t>Utángyártott</a:t>
                      </a:r>
                      <a:r>
                        <a:rPr lang="hu-HU" sz="1800" b="1" kern="1200" dirty="0" smtClean="0"/>
                        <a:t> </a:t>
                      </a:r>
                      <a:r>
                        <a:rPr lang="hu-HU" sz="1800" b="1" kern="1200" dirty="0" err="1" smtClean="0"/>
                        <a:t>toner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6.500.-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11.500.- / szín</a:t>
                      </a:r>
                      <a:endParaRPr lang="hu-HU" dirty="0"/>
                    </a:p>
                  </a:txBody>
                  <a:tcPr/>
                </a:tc>
              </a:tr>
              <a:tr h="207818">
                <a:tc>
                  <a:txBody>
                    <a:bodyPr/>
                    <a:lstStyle/>
                    <a:p>
                      <a:r>
                        <a:rPr lang="hu-HU" sz="1800" b="1" kern="1200" dirty="0" smtClean="0"/>
                        <a:t>Nyomtatási sebesség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18 oldal / perc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4 oldal / perc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dirty="0" smtClean="0"/>
                        <a:t>Nyomtatási minőség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600 x 600 </a:t>
                      </a:r>
                      <a:r>
                        <a:rPr lang="hu-HU" sz="1800" kern="1200" dirty="0" err="1" smtClean="0"/>
                        <a:t>dpi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2400 x 600 </a:t>
                      </a:r>
                      <a:r>
                        <a:rPr lang="hu-HU" sz="1800" kern="1200" dirty="0" err="1" smtClean="0"/>
                        <a:t>dpi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dirty="0" smtClean="0"/>
                        <a:t>Szín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csak fekete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fekete és színes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dirty="0" smtClean="0"/>
                        <a:t>Nyomtatási kapacitás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1600 oldal / kazetta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1500 oldal / kazetta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Maximum terhelhetőség</a:t>
                      </a:r>
                      <a:endParaRPr lang="hu-H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800" kern="1200" dirty="0" smtClean="0"/>
                        <a:t>  5.000 oldal/hó</a:t>
                      </a:r>
                      <a:endParaRPr lang="hu-HU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800" kern="1200" dirty="0" smtClean="0"/>
                        <a:t>  20.000 oldal/hó</a:t>
                      </a:r>
                      <a:endParaRPr lang="hu-HU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dirty="0" smtClean="0"/>
                        <a:t>Áramfogyasztás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910 W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350 W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Akciógomb: Egyéni 14">
            <a:hlinkClick r:id="rId2" action="ppaction://hlinksldjump" highlightClick="1"/>
          </p:cNvPr>
          <p:cNvSpPr/>
          <p:nvPr/>
        </p:nvSpPr>
        <p:spPr>
          <a:xfrm>
            <a:off x="8257734" y="6492240"/>
            <a:ext cx="886266" cy="3657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hlinkClick r:id="rId2" action="ppaction://hlinksldjump"/>
              </a:rPr>
              <a:t>vissza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255219" y="5479186"/>
            <a:ext cx="7348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chemeClr val="lt1"/>
                </a:solidFill>
              </a:rPr>
              <a:t>Samsung SCX-305 nyomtatót választanám, mert tud színesben nyomtatni és jobb a nyomtatási minősége.</a:t>
            </a:r>
          </a:p>
        </p:txBody>
      </p:sp>
    </p:spTree>
    <p:extLst>
      <p:ext uri="{BB962C8B-B14F-4D97-AF65-F5344CB8AC3E}">
        <p14:creationId xmlns:p14="http://schemas.microsoft.com/office/powerpoint/2010/main" val="306219601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Források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4072" y="1433945"/>
            <a:ext cx="441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500" dirty="0"/>
              <a:t>A nyomtatás története</a:t>
            </a:r>
          </a:p>
          <a:p>
            <a:r>
              <a:rPr lang="hu-HU" sz="2500" dirty="0">
                <a:hlinkClick r:id="rId2"/>
              </a:rPr>
              <a:t>https://</a:t>
            </a:r>
            <a:r>
              <a:rPr lang="hu-HU" sz="2500" dirty="0" smtClean="0">
                <a:hlinkClick r:id="rId2"/>
              </a:rPr>
              <a:t>hu.wikipedia.org</a:t>
            </a:r>
            <a:endParaRPr lang="hu-HU" sz="2500" dirty="0" smtClean="0"/>
          </a:p>
          <a:p>
            <a:pPr marL="0" indent="0">
              <a:buNone/>
            </a:pPr>
            <a:r>
              <a:rPr lang="hu-HU" sz="2500" dirty="0"/>
              <a:t>Nyomtatók fajtái, működése</a:t>
            </a:r>
          </a:p>
          <a:p>
            <a:r>
              <a:rPr lang="hu-HU" sz="2500" dirty="0">
                <a:hlinkClick r:id="rId3"/>
              </a:rPr>
              <a:t>http://www.phsuli.atw.hu/tananyag</a:t>
            </a:r>
            <a:endParaRPr lang="hu-HU" sz="2500" dirty="0"/>
          </a:p>
          <a:p>
            <a:pPr marL="0" indent="0">
              <a:buNone/>
            </a:pPr>
            <a:r>
              <a:rPr lang="hu-HU" sz="2500" dirty="0" smtClean="0"/>
              <a:t>Sulinet Digitális Tudásbázis</a:t>
            </a:r>
          </a:p>
          <a:p>
            <a:r>
              <a:rPr lang="hu-HU" sz="2500" dirty="0" smtClean="0">
                <a:hlinkClick r:id="rId4"/>
              </a:rPr>
              <a:t>http://tudasbazis.sulinet.hu</a:t>
            </a:r>
            <a:endParaRPr lang="hu-HU" sz="2500" dirty="0" smtClean="0"/>
          </a:p>
          <a:p>
            <a:pPr marL="0" indent="0">
              <a:buNone/>
            </a:pPr>
            <a:r>
              <a:rPr lang="hu-HU" sz="2500" dirty="0" smtClean="0"/>
              <a:t>Informatika ingyenes elektronikus tananyag</a:t>
            </a:r>
          </a:p>
          <a:p>
            <a:r>
              <a:rPr lang="hu-HU" sz="2500" dirty="0" smtClean="0">
                <a:hlinkClick r:id="rId5"/>
              </a:rPr>
              <a:t>http://informatika.gtportal.eu</a:t>
            </a:r>
            <a:endParaRPr lang="hu-HU" sz="2500" dirty="0" smtClean="0"/>
          </a:p>
          <a:p>
            <a:endParaRPr lang="hu-HU" sz="2500" dirty="0" smtClean="0"/>
          </a:p>
          <a:p>
            <a:endParaRPr lang="hu-HU" sz="2500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904510" y="1461649"/>
            <a:ext cx="40039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500" dirty="0" smtClean="0"/>
              <a:t>Képek</a:t>
            </a:r>
          </a:p>
          <a:p>
            <a:r>
              <a:rPr lang="hu-HU" sz="2500" dirty="0">
                <a:hlinkClick r:id="rId6"/>
              </a:rPr>
              <a:t>http://</a:t>
            </a:r>
            <a:r>
              <a:rPr lang="hu-HU" sz="2500" dirty="0" smtClean="0">
                <a:hlinkClick r:id="rId6"/>
              </a:rPr>
              <a:t>netidok.reblog.hu</a:t>
            </a:r>
            <a:endParaRPr lang="hu-HU" sz="2500" dirty="0" smtClean="0"/>
          </a:p>
          <a:p>
            <a:r>
              <a:rPr lang="hu-HU" sz="2500" dirty="0" smtClean="0">
                <a:hlinkClick r:id="rId5"/>
              </a:rPr>
              <a:t>http</a:t>
            </a:r>
            <a:r>
              <a:rPr lang="hu-HU" sz="2500" dirty="0">
                <a:hlinkClick r:id="rId5"/>
              </a:rPr>
              <a:t>://</a:t>
            </a:r>
            <a:r>
              <a:rPr lang="hu-HU" sz="2500" dirty="0" smtClean="0">
                <a:hlinkClick r:id="rId5"/>
              </a:rPr>
              <a:t>informatika.gtportal.eu</a:t>
            </a:r>
            <a:endParaRPr lang="hu-HU" sz="2500" dirty="0" smtClean="0"/>
          </a:p>
          <a:p>
            <a:r>
              <a:rPr lang="hu-HU" sz="2500" dirty="0" smtClean="0">
                <a:hlinkClick r:id="rId7"/>
              </a:rPr>
              <a:t>http</a:t>
            </a:r>
            <a:r>
              <a:rPr lang="hu-HU" sz="2500" dirty="0">
                <a:hlinkClick r:id="rId7"/>
              </a:rPr>
              <a:t>://</a:t>
            </a:r>
            <a:r>
              <a:rPr lang="hu-HU" sz="2500" dirty="0" smtClean="0">
                <a:hlinkClick r:id="rId7"/>
              </a:rPr>
              <a:t>pcworld.hu</a:t>
            </a:r>
            <a:endParaRPr lang="hu-HU" sz="2500" dirty="0"/>
          </a:p>
          <a:p>
            <a:pPr marL="0" indent="0">
              <a:buNone/>
            </a:pPr>
            <a:r>
              <a:rPr lang="hu-HU" sz="2500" dirty="0" smtClean="0"/>
              <a:t>Videók</a:t>
            </a:r>
          </a:p>
          <a:p>
            <a:r>
              <a:rPr lang="hu-HU" sz="2500" dirty="0">
                <a:hlinkClick r:id="rId8"/>
              </a:rPr>
              <a:t>https://</a:t>
            </a:r>
            <a:r>
              <a:rPr lang="hu-HU" sz="2500" dirty="0" smtClean="0">
                <a:hlinkClick r:id="rId8"/>
              </a:rPr>
              <a:t>www.youtube.com</a:t>
            </a:r>
            <a:endParaRPr lang="hu-HU" sz="2500" dirty="0" smtClean="0"/>
          </a:p>
          <a:p>
            <a:endParaRPr lang="hu-HU" sz="2500" dirty="0" smtClean="0"/>
          </a:p>
          <a:p>
            <a:endParaRPr lang="hu-HU" sz="2500" dirty="0" smtClean="0"/>
          </a:p>
          <a:p>
            <a:endParaRPr lang="hu-HU" sz="2500" dirty="0" smtClean="0"/>
          </a:p>
          <a:p>
            <a:endParaRPr lang="hu-HU" sz="2500" dirty="0" smtClean="0"/>
          </a:p>
          <a:p>
            <a:endParaRPr lang="hu-HU" sz="25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Mi a nyomtató?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14269"/>
            <a:ext cx="8229600" cy="179394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dirty="0"/>
              <a:t>A nyomtató </a:t>
            </a:r>
            <a:r>
              <a:rPr lang="hu-HU" dirty="0" smtClean="0"/>
              <a:t>olyan kiviteli </a:t>
            </a:r>
            <a:r>
              <a:rPr lang="hu-HU" dirty="0"/>
              <a:t>(output) </a:t>
            </a:r>
            <a:r>
              <a:rPr lang="hu-HU" dirty="0" smtClean="0"/>
              <a:t>eszköz, </a:t>
            </a:r>
            <a:r>
              <a:rPr lang="hu-HU" dirty="0"/>
              <a:t>amely a digitálisan tárolt adatokat </a:t>
            </a:r>
            <a:r>
              <a:rPr lang="hu-HU" dirty="0" smtClean="0"/>
              <a:t>jeleníteni meg papíron.</a:t>
            </a:r>
            <a:endParaRPr lang="hu-HU" dirty="0"/>
          </a:p>
        </p:txBody>
      </p:sp>
      <p:pic>
        <p:nvPicPr>
          <p:cNvPr id="5122" name="Picture 2" descr="http://pcworld.hu/apix/0905/sx11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9277">
            <a:off x="1192516" y="3455850"/>
            <a:ext cx="3689176" cy="216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Képtalálat a következőre: „nyomtatók pcworld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1924">
            <a:off x="5187076" y="3293488"/>
            <a:ext cx="2683746" cy="215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artalom helye 2"/>
          <p:cNvSpPr txBox="1">
            <a:spLocks/>
          </p:cNvSpPr>
          <p:nvPr/>
        </p:nvSpPr>
        <p:spPr>
          <a:xfrm>
            <a:off x="1177636" y="6248498"/>
            <a:ext cx="7966364" cy="587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hu-HU" sz="2200" i="1" dirty="0" smtClean="0"/>
              <a:t>Feladat: Ismételd át a beviteli és kiviteli eszközöket!</a:t>
            </a:r>
            <a:endParaRPr lang="hu-HU" sz="2200" i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Jellemzői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21726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chemeClr val="bg1"/>
                </a:solidFill>
              </a:rPr>
              <a:t>Felbontás: Megmutatja, </a:t>
            </a:r>
            <a:r>
              <a:rPr lang="hu-HU" sz="2800" dirty="0">
                <a:solidFill>
                  <a:schemeClr val="bg1"/>
                </a:solidFill>
              </a:rPr>
              <a:t>hogy a nyomtató egy inch </a:t>
            </a:r>
            <a:r>
              <a:rPr lang="hu-HU" sz="2800" dirty="0" smtClean="0">
                <a:solidFill>
                  <a:schemeClr val="bg1"/>
                </a:solidFill>
              </a:rPr>
              <a:t>hosszúságú </a:t>
            </a:r>
            <a:r>
              <a:rPr lang="hu-HU" sz="2800" dirty="0">
                <a:solidFill>
                  <a:schemeClr val="bg1"/>
                </a:solidFill>
              </a:rPr>
              <a:t>szakaszon </a:t>
            </a:r>
            <a:r>
              <a:rPr lang="hu-HU" sz="2800" dirty="0" smtClean="0">
                <a:solidFill>
                  <a:schemeClr val="bg1"/>
                </a:solidFill>
              </a:rPr>
              <a:t>mennyi képpontot </a:t>
            </a:r>
            <a:r>
              <a:rPr lang="hu-HU" sz="2800" dirty="0">
                <a:solidFill>
                  <a:schemeClr val="bg1"/>
                </a:solidFill>
              </a:rPr>
              <a:t>tud nyomtatni. </a:t>
            </a:r>
            <a:r>
              <a:rPr lang="hu-HU" sz="2800" dirty="0" smtClean="0">
                <a:solidFill>
                  <a:schemeClr val="bg1"/>
                </a:solidFill>
              </a:rPr>
              <a:t>Mértékegysége a </a:t>
            </a:r>
            <a:r>
              <a:rPr lang="hu-HU" sz="2800" dirty="0" smtClean="0"/>
              <a:t>DPI </a:t>
            </a:r>
            <a:r>
              <a:rPr lang="hu-HU" sz="2800" dirty="0"/>
              <a:t>(</a:t>
            </a:r>
            <a:r>
              <a:rPr lang="hu-HU" sz="2800" dirty="0" err="1"/>
              <a:t>dot</a:t>
            </a:r>
            <a:r>
              <a:rPr lang="hu-HU" sz="2800" dirty="0"/>
              <a:t> per inch</a:t>
            </a:r>
            <a:r>
              <a:rPr lang="hu-HU" sz="2800" dirty="0" smtClean="0"/>
              <a:t>). </a:t>
            </a:r>
            <a:r>
              <a:rPr lang="hu-HU" sz="2800" dirty="0"/>
              <a:t>Minél </a:t>
            </a:r>
            <a:r>
              <a:rPr lang="hu-HU" sz="2800" dirty="0">
                <a:solidFill>
                  <a:schemeClr val="bg1"/>
                </a:solidFill>
              </a:rPr>
              <a:t>nagyobb a felbontás, annál </a:t>
            </a:r>
            <a:r>
              <a:rPr lang="hu-HU" sz="2800" dirty="0" smtClean="0">
                <a:solidFill>
                  <a:schemeClr val="bg1"/>
                </a:solidFill>
              </a:rPr>
              <a:t>jobb a minőség.</a:t>
            </a:r>
            <a:endParaRPr lang="hu-HU" sz="2800" dirty="0">
              <a:solidFill>
                <a:schemeClr val="bg1"/>
              </a:solidFill>
            </a:endParaRPr>
          </a:p>
          <a:p>
            <a:r>
              <a:rPr lang="hu-HU" sz="2800" dirty="0">
                <a:solidFill>
                  <a:schemeClr val="bg1"/>
                </a:solidFill>
              </a:rPr>
              <a:t>Nyomtatási sebesség:   Egy nyomtató sebességét </a:t>
            </a:r>
            <a:r>
              <a:rPr lang="hu-HU" sz="2800" dirty="0" smtClean="0">
                <a:solidFill>
                  <a:schemeClr val="bg1"/>
                </a:solidFill>
              </a:rPr>
              <a:t>a </a:t>
            </a:r>
            <a:r>
              <a:rPr lang="hu-HU" sz="2800" dirty="0">
                <a:solidFill>
                  <a:schemeClr val="bg1"/>
                </a:solidFill>
              </a:rPr>
              <a:t>percenként kinyomtatott lapok (lap/perc) vagy a másodpercenként nyomtatott karakterek számával szokták megadni (karakter/másodperc</a:t>
            </a:r>
            <a:r>
              <a:rPr lang="hu-HU" sz="2800" dirty="0" smtClean="0">
                <a:solidFill>
                  <a:schemeClr val="bg1"/>
                </a:solidFill>
              </a:rPr>
              <a:t>). A sebesség </a:t>
            </a:r>
            <a:r>
              <a:rPr lang="hu-HU" sz="2800" dirty="0">
                <a:solidFill>
                  <a:schemeClr val="bg1"/>
                </a:solidFill>
              </a:rPr>
              <a:t>függ a </a:t>
            </a:r>
            <a:r>
              <a:rPr lang="hu-HU" sz="2800" dirty="0" smtClean="0">
                <a:solidFill>
                  <a:schemeClr val="bg1"/>
                </a:solidFill>
              </a:rPr>
              <a:t>nyomtatás minőségétől.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1330036" y="6324601"/>
            <a:ext cx="7813964" cy="533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500" i="1" dirty="0" smtClean="0"/>
              <a:t>Feladat: Hány cm egy inch?</a:t>
            </a:r>
            <a:endParaRPr lang="hu-HU" sz="2500" i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Nyomtatók</a:t>
            </a:r>
            <a:r>
              <a:rPr lang="hu-HU" dirty="0" smtClean="0"/>
              <a:t> </a:t>
            </a:r>
            <a:r>
              <a:rPr lang="hu-HU" dirty="0" smtClean="0">
                <a:solidFill>
                  <a:schemeClr val="bg1"/>
                </a:solidFill>
              </a:rPr>
              <a:t>fajtái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Mátrix </a:t>
            </a:r>
            <a:r>
              <a:rPr lang="hu-HU" dirty="0" smtClean="0"/>
              <a:t>nyomtató</a:t>
            </a:r>
          </a:p>
          <a:p>
            <a:endParaRPr lang="hu-HU" dirty="0" smtClean="0"/>
          </a:p>
          <a:p>
            <a:r>
              <a:rPr lang="hu-HU" dirty="0" smtClean="0"/>
              <a:t>Tintasugaras nyomtató</a:t>
            </a:r>
          </a:p>
          <a:p>
            <a:endParaRPr lang="hu-HU" dirty="0"/>
          </a:p>
          <a:p>
            <a:r>
              <a:rPr lang="hu-HU" dirty="0"/>
              <a:t>Lézernyomtató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854" y="1607637"/>
            <a:ext cx="2167801" cy="130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informatika.gtportal.eu/oldalak/nyomtato/kepek/tintasugara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95" b="19965"/>
          <a:stretch/>
        </p:blipFill>
        <p:spPr bwMode="auto">
          <a:xfrm>
            <a:off x="5347855" y="3006436"/>
            <a:ext cx="2167801" cy="134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cworld.hu/apix/0310/lezernag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854" y="4461162"/>
            <a:ext cx="2167801" cy="184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Mátrix nyomtató – működése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29000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bg1"/>
                </a:solidFill>
              </a:rPr>
              <a:t>A nyomtatófejben apró tűk vannak (általában 9 vagy 24 db). A papír előtt egy kifeszített festékszalag helyezkedik </a:t>
            </a:r>
            <a:r>
              <a:rPr lang="hu-HU" sz="2800" dirty="0" smtClean="0">
                <a:solidFill>
                  <a:schemeClr val="bg1"/>
                </a:solidFill>
              </a:rPr>
              <a:t>el. Ezekre a </a:t>
            </a:r>
            <a:r>
              <a:rPr lang="hu-HU" sz="2800" dirty="0">
                <a:solidFill>
                  <a:schemeClr val="bg1"/>
                </a:solidFill>
              </a:rPr>
              <a:t>tűk ráütnek, </a:t>
            </a:r>
            <a:r>
              <a:rPr lang="hu-HU" sz="2800" dirty="0" smtClean="0">
                <a:solidFill>
                  <a:schemeClr val="bg1"/>
                </a:solidFill>
              </a:rPr>
              <a:t>így létrehozva pontokat </a:t>
            </a:r>
            <a:r>
              <a:rPr lang="hu-HU" sz="2800" dirty="0">
                <a:solidFill>
                  <a:schemeClr val="bg1"/>
                </a:solidFill>
              </a:rPr>
              <a:t>a </a:t>
            </a:r>
            <a:r>
              <a:rPr lang="hu-HU" sz="2800" dirty="0" smtClean="0">
                <a:solidFill>
                  <a:schemeClr val="bg1"/>
                </a:solidFill>
              </a:rPr>
              <a:t>papíron.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Ezekből </a:t>
            </a:r>
            <a:r>
              <a:rPr lang="hu-HU" sz="2800" dirty="0">
                <a:solidFill>
                  <a:schemeClr val="bg1"/>
                </a:solidFill>
              </a:rPr>
              <a:t>a pontokból fog </a:t>
            </a:r>
            <a:r>
              <a:rPr lang="hu-HU" sz="2800" dirty="0" smtClean="0">
                <a:solidFill>
                  <a:schemeClr val="bg1"/>
                </a:solidFill>
              </a:rPr>
              <a:t>összeállni a kép.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A </a:t>
            </a:r>
            <a:r>
              <a:rPr lang="hu-HU" sz="2800" dirty="0">
                <a:solidFill>
                  <a:schemeClr val="bg1"/>
                </a:solidFill>
              </a:rPr>
              <a:t>tűket elektromágnesek segítségével lehet mozgatni. </a:t>
            </a:r>
            <a:br>
              <a:rPr lang="hu-HU" sz="2800" dirty="0">
                <a:solidFill>
                  <a:schemeClr val="bg1"/>
                </a:solidFill>
              </a:rPr>
            </a:br>
            <a:endParaRPr lang="hu-HU" sz="2800" dirty="0">
              <a:solidFill>
                <a:schemeClr val="bg1"/>
              </a:solidFill>
            </a:endParaRPr>
          </a:p>
          <a:p>
            <a:endParaRPr lang="hu-H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634" y="4475018"/>
            <a:ext cx="3128817" cy="1877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1385455" y="6352309"/>
            <a:ext cx="7564582" cy="5056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200" i="1" dirty="0" smtClean="0"/>
              <a:t>Feladat: Nézz utána az elektromágnesnek!</a:t>
            </a:r>
            <a:br>
              <a:rPr lang="hu-HU" sz="2200" i="1" dirty="0" smtClean="0"/>
            </a:br>
            <a:endParaRPr lang="hu-HU" sz="2200" i="1" dirty="0" smtClean="0"/>
          </a:p>
          <a:p>
            <a:endParaRPr lang="hu-HU" sz="2200" i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Mátrix nyomtató működése – videó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dirty="0">
                <a:solidFill>
                  <a:schemeClr val="bg1"/>
                </a:solidFill>
              </a:rPr>
              <a:t/>
            </a:r>
            <a:br>
              <a:rPr lang="hu-HU" sz="2000" dirty="0">
                <a:solidFill>
                  <a:schemeClr val="bg1"/>
                </a:solidFill>
              </a:rPr>
            </a:br>
            <a:endParaRPr lang="hu-HU" sz="2000" dirty="0">
              <a:solidFill>
                <a:schemeClr val="bg1"/>
              </a:solidFill>
            </a:endParaRPr>
          </a:p>
          <a:p>
            <a:endParaRPr lang="hu-HU" dirty="0"/>
          </a:p>
        </p:txBody>
      </p:sp>
      <p:pic>
        <p:nvPicPr>
          <p:cNvPr id="5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62" y="1832698"/>
            <a:ext cx="6208138" cy="3724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Mátrix nyomtató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Előnyök – hátrányok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57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3200" dirty="0">
                <a:solidFill>
                  <a:schemeClr val="bg1"/>
                </a:solidFill>
              </a:rPr>
              <a:t>ELŐNYEI:</a:t>
            </a:r>
          </a:p>
          <a:p>
            <a:r>
              <a:rPr lang="hu-HU" sz="3200" dirty="0" smtClean="0">
                <a:solidFill>
                  <a:schemeClr val="bg1"/>
                </a:solidFill>
              </a:rPr>
              <a:t>Nagyon </a:t>
            </a:r>
            <a:r>
              <a:rPr lang="hu-HU" sz="3200" dirty="0">
                <a:solidFill>
                  <a:schemeClr val="bg1"/>
                </a:solidFill>
              </a:rPr>
              <a:t>olcsó</a:t>
            </a:r>
          </a:p>
          <a:p>
            <a:r>
              <a:rPr lang="hu-HU" sz="3200" dirty="0" smtClean="0">
                <a:solidFill>
                  <a:schemeClr val="bg1"/>
                </a:solidFill>
              </a:rPr>
              <a:t>Indigós nyomtatás</a:t>
            </a:r>
            <a:endParaRPr lang="hu-HU" sz="3200" dirty="0">
              <a:solidFill>
                <a:schemeClr val="bg1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41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3200" dirty="0"/>
              <a:t>HÁTRÁNYAI:</a:t>
            </a:r>
          </a:p>
          <a:p>
            <a:r>
              <a:rPr lang="hu-HU" sz="3200" dirty="0" smtClean="0"/>
              <a:t>Lassú </a:t>
            </a:r>
            <a:r>
              <a:rPr lang="hu-HU" sz="3200" dirty="0"/>
              <a:t>nyomtatás</a:t>
            </a:r>
          </a:p>
          <a:p>
            <a:r>
              <a:rPr lang="hu-HU" sz="3200" dirty="0" smtClean="0"/>
              <a:t>Rossz </a:t>
            </a:r>
            <a:r>
              <a:rPr lang="hu-HU" sz="3200" dirty="0"/>
              <a:t>minőség</a:t>
            </a:r>
          </a:p>
          <a:p>
            <a:r>
              <a:rPr lang="hu-HU" sz="3200" dirty="0" smtClean="0"/>
              <a:t>Zajos </a:t>
            </a:r>
            <a:r>
              <a:rPr lang="hu-HU" sz="3200" dirty="0"/>
              <a:t>működés</a:t>
            </a:r>
          </a:p>
          <a:p>
            <a:r>
              <a:rPr lang="hu-HU" sz="3200" dirty="0" smtClean="0"/>
              <a:t>Nem tud színesben nyomtatni</a:t>
            </a:r>
            <a:endParaRPr lang="hu-HU" sz="3200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1260764" y="6175664"/>
            <a:ext cx="7883236" cy="57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hu-HU" sz="2200" i="1" dirty="0" smtClean="0"/>
              <a:t>Feladat: Mire használják az indigót?</a:t>
            </a:r>
            <a:endParaRPr lang="hu-HU" sz="2200" i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Tintasugaras nyomtató – működése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199" y="1420085"/>
            <a:ext cx="8465127" cy="4010897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chemeClr val="bg1"/>
                </a:solidFill>
              </a:rPr>
              <a:t>Folyékony </a:t>
            </a:r>
            <a:r>
              <a:rPr lang="hu-HU" sz="2800" dirty="0">
                <a:solidFill>
                  <a:schemeClr val="bg1"/>
                </a:solidFill>
              </a:rPr>
              <a:t>halmazállapotú festéket </a:t>
            </a:r>
            <a:r>
              <a:rPr lang="hu-HU" sz="2800" dirty="0" smtClean="0">
                <a:solidFill>
                  <a:schemeClr val="bg1"/>
                </a:solidFill>
              </a:rPr>
              <a:t>tartalmazó tintapatronok </a:t>
            </a:r>
            <a:r>
              <a:rPr lang="hu-HU" sz="2800" dirty="0">
                <a:solidFill>
                  <a:schemeClr val="bg1"/>
                </a:solidFill>
              </a:rPr>
              <a:t>segítségével, </a:t>
            </a:r>
            <a:r>
              <a:rPr lang="hu-HU" sz="2800" dirty="0" smtClean="0">
                <a:solidFill>
                  <a:schemeClr val="bg1"/>
                </a:solidFill>
              </a:rPr>
              <a:t>apró tintacseppeket </a:t>
            </a:r>
            <a:r>
              <a:rPr lang="hu-HU" sz="2800" dirty="0">
                <a:solidFill>
                  <a:schemeClr val="bg1"/>
                </a:solidFill>
              </a:rPr>
              <a:t>juttatnak a </a:t>
            </a:r>
            <a:r>
              <a:rPr lang="hu-HU" sz="2800" dirty="0" smtClean="0">
                <a:solidFill>
                  <a:schemeClr val="bg1"/>
                </a:solidFill>
              </a:rPr>
              <a:t>papírra.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A tintapatronok </a:t>
            </a:r>
            <a:r>
              <a:rPr lang="hu-HU" sz="2800" dirty="0">
                <a:solidFill>
                  <a:schemeClr val="bg1"/>
                </a:solidFill>
              </a:rPr>
              <a:t>a papír felett oldalirányban </a:t>
            </a:r>
            <a:r>
              <a:rPr lang="hu-HU" sz="2800" dirty="0" smtClean="0">
                <a:solidFill>
                  <a:schemeClr val="bg1"/>
                </a:solidFill>
              </a:rPr>
              <a:t>mozognak.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Lehetőség van színes nyomtatásra is.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Négy </a:t>
            </a:r>
            <a:r>
              <a:rPr lang="hu-HU" sz="2800" dirty="0">
                <a:solidFill>
                  <a:schemeClr val="bg1"/>
                </a:solidFill>
              </a:rPr>
              <a:t>alapszín használatával keveri ki a megfelelő árnyalatokat</a:t>
            </a:r>
            <a:r>
              <a:rPr lang="hu-HU" sz="2800" dirty="0" smtClean="0">
                <a:solidFill>
                  <a:schemeClr val="bg1"/>
                </a:solidFill>
              </a:rPr>
              <a:t>: </a:t>
            </a:r>
            <a:r>
              <a:rPr lang="hu-HU" sz="2800" dirty="0">
                <a:solidFill>
                  <a:schemeClr val="bg1"/>
                </a:solidFill>
              </a:rPr>
              <a:t>Cián (</a:t>
            </a:r>
            <a:r>
              <a:rPr lang="hu-HU" sz="2800" dirty="0" smtClean="0">
                <a:solidFill>
                  <a:schemeClr val="bg1"/>
                </a:solidFill>
              </a:rPr>
              <a:t>kékeszöld), </a:t>
            </a:r>
            <a:r>
              <a:rPr lang="hu-HU" sz="2800" dirty="0" err="1" smtClean="0">
                <a:solidFill>
                  <a:schemeClr val="bg1"/>
                </a:solidFill>
              </a:rPr>
              <a:t>Magenta</a:t>
            </a:r>
            <a:r>
              <a:rPr lang="hu-HU" sz="2800" dirty="0" smtClean="0">
                <a:solidFill>
                  <a:schemeClr val="bg1"/>
                </a:solidFill>
              </a:rPr>
              <a:t> </a:t>
            </a:r>
            <a:r>
              <a:rPr lang="hu-HU" sz="2800" dirty="0">
                <a:solidFill>
                  <a:schemeClr val="bg1"/>
                </a:solidFill>
              </a:rPr>
              <a:t>(bíborvörös</a:t>
            </a:r>
            <a:r>
              <a:rPr lang="hu-HU" sz="2800" dirty="0" smtClean="0">
                <a:solidFill>
                  <a:schemeClr val="bg1"/>
                </a:solidFill>
              </a:rPr>
              <a:t>), </a:t>
            </a:r>
            <a:r>
              <a:rPr lang="hu-HU" sz="2800" dirty="0" err="1" smtClean="0">
                <a:solidFill>
                  <a:schemeClr val="bg1"/>
                </a:solidFill>
              </a:rPr>
              <a:t>Yellow</a:t>
            </a:r>
            <a:r>
              <a:rPr lang="hu-HU" sz="2800" dirty="0" smtClean="0">
                <a:solidFill>
                  <a:schemeClr val="bg1"/>
                </a:solidFill>
              </a:rPr>
              <a:t> (sárga) </a:t>
            </a:r>
            <a:r>
              <a:rPr lang="hu-HU" sz="2800" dirty="0">
                <a:solidFill>
                  <a:schemeClr val="bg1"/>
                </a:solidFill>
              </a:rPr>
              <a:t>és </a:t>
            </a:r>
            <a:r>
              <a:rPr lang="hu-HU" sz="2800" dirty="0" err="1" smtClean="0">
                <a:solidFill>
                  <a:schemeClr val="bg1"/>
                </a:solidFill>
              </a:rPr>
              <a:t>blacK</a:t>
            </a:r>
            <a:r>
              <a:rPr lang="hu-HU" sz="2800" dirty="0" smtClean="0">
                <a:solidFill>
                  <a:schemeClr val="bg1"/>
                </a:solidFill>
              </a:rPr>
              <a:t> (fekete) </a:t>
            </a:r>
            <a:r>
              <a:rPr lang="hu-HU" sz="2800" dirty="0">
                <a:solidFill>
                  <a:schemeClr val="bg1"/>
                </a:solidFill>
              </a:rPr>
              <a:t>színek használatával</a:t>
            </a:r>
            <a:r>
              <a:rPr lang="hu-HU" sz="2800" dirty="0" smtClean="0">
                <a:solidFill>
                  <a:schemeClr val="bg1"/>
                </a:solidFill>
              </a:rPr>
              <a:t>.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4" name="AutoShape 2" descr="Képtalálat a következőre: „tintasugaras nyomtató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6" name="Picture 2" descr="http://informatika.gtportal.eu/oldalak/nyomtato/kepek/tintasugara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95" b="19965"/>
          <a:stretch/>
        </p:blipFill>
        <p:spPr bwMode="auto">
          <a:xfrm>
            <a:off x="6302294" y="5209310"/>
            <a:ext cx="2509195" cy="155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797</Words>
  <Application>Microsoft Office PowerPoint</Application>
  <PresentationFormat>Diavetítés a képernyőre (4:3 oldalarány)</PresentationFormat>
  <Paragraphs>192</Paragraphs>
  <Slides>23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Office-téma</vt:lpstr>
      <vt:lpstr>A nyomtatók</vt:lpstr>
      <vt:lpstr>Tudtad-e?</vt:lpstr>
      <vt:lpstr>Mi a nyomtató?</vt:lpstr>
      <vt:lpstr>Jellemzői</vt:lpstr>
      <vt:lpstr>Nyomtatók fajtái</vt:lpstr>
      <vt:lpstr>Mátrix nyomtató – működése</vt:lpstr>
      <vt:lpstr>Mátrix nyomtató működése – videó</vt:lpstr>
      <vt:lpstr>Mátrix nyomtató Előnyök – hátrányok</vt:lpstr>
      <vt:lpstr>Tintasugaras nyomtató – működése</vt:lpstr>
      <vt:lpstr>Tintapatron működése – videó</vt:lpstr>
      <vt:lpstr>CMYK színrendszer</vt:lpstr>
      <vt:lpstr>Tintasugaras nyomtató Előnyök - hátrányok</vt:lpstr>
      <vt:lpstr>Lézernyomtató – működése </vt:lpstr>
      <vt:lpstr>Lézertoner működése – videó</vt:lpstr>
      <vt:lpstr>Lézernyomtató Előnyök – hátrányok</vt:lpstr>
      <vt:lpstr>Ellenőrző feladatok</vt:lpstr>
      <vt:lpstr>Egészítsd ki!</vt:lpstr>
      <vt:lpstr>Párosítsd össze!</vt:lpstr>
      <vt:lpstr>Milyen színeket használ a CMYK színrendszer?</vt:lpstr>
      <vt:lpstr>Nyomtatók összehasonlítása</vt:lpstr>
      <vt:lpstr>Tintasugaras nyomtatók</vt:lpstr>
      <vt:lpstr>Lézernyomtatók</vt:lpstr>
      <vt:lpstr>Források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balazs</dc:creator>
  <cp:lastModifiedBy>Reka</cp:lastModifiedBy>
  <cp:revision>90</cp:revision>
  <dcterms:created xsi:type="dcterms:W3CDTF">2016-01-19T11:56:52Z</dcterms:created>
  <dcterms:modified xsi:type="dcterms:W3CDTF">2016-01-29T11:47:20Z</dcterms:modified>
</cp:coreProperties>
</file>