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9" r:id="rId13"/>
    <p:sldId id="267" r:id="rId14"/>
    <p:sldId id="268" r:id="rId15"/>
    <p:sldId id="270" r:id="rId16"/>
    <p:sldId id="273" r:id="rId17"/>
    <p:sldId id="274" r:id="rId18"/>
    <p:sldId id="275" r:id="rId19"/>
    <p:sldId id="276" r:id="rId20"/>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94660"/>
  </p:normalViewPr>
  <p:slideViewPr>
    <p:cSldViewPr>
      <p:cViewPr>
        <p:scale>
          <a:sx n="76" d="100"/>
          <a:sy n="76" d="100"/>
        </p:scale>
        <p:origin x="-1224"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21546721-2B65-4F0C-B9F1-1FF754D2EFEC}" type="datetimeFigureOut">
              <a:rPr lang="hu-HU" smtClean="0"/>
              <a:t>2016.01.30.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1229889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1546721-2B65-4F0C-B9F1-1FF754D2EFEC}" type="datetimeFigureOut">
              <a:rPr lang="hu-HU" smtClean="0"/>
              <a:t>2016.01.30.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321572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1546721-2B65-4F0C-B9F1-1FF754D2EFEC}" type="datetimeFigureOut">
              <a:rPr lang="hu-HU" smtClean="0"/>
              <a:t>2016.01.30.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33540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1546721-2B65-4F0C-B9F1-1FF754D2EFEC}" type="datetimeFigureOut">
              <a:rPr lang="hu-HU" smtClean="0"/>
              <a:t>2016.01.30.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293731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21546721-2B65-4F0C-B9F1-1FF754D2EFEC}" type="datetimeFigureOut">
              <a:rPr lang="hu-HU" smtClean="0"/>
              <a:t>2016.01.30.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3729721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21546721-2B65-4F0C-B9F1-1FF754D2EFEC}" type="datetimeFigureOut">
              <a:rPr lang="hu-HU" smtClean="0"/>
              <a:t>2016.01.30.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352853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21546721-2B65-4F0C-B9F1-1FF754D2EFEC}" type="datetimeFigureOut">
              <a:rPr lang="hu-HU" smtClean="0"/>
              <a:t>2016.01.30.</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3958031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21546721-2B65-4F0C-B9F1-1FF754D2EFEC}" type="datetimeFigureOut">
              <a:rPr lang="hu-HU" smtClean="0"/>
              <a:t>2016.01.30.</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273664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21546721-2B65-4F0C-B9F1-1FF754D2EFEC}" type="datetimeFigureOut">
              <a:rPr lang="hu-HU" smtClean="0"/>
              <a:t>2016.01.30.</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85933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1546721-2B65-4F0C-B9F1-1FF754D2EFEC}" type="datetimeFigureOut">
              <a:rPr lang="hu-HU" smtClean="0"/>
              <a:t>2016.01.30.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140165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1546721-2B65-4F0C-B9F1-1FF754D2EFEC}" type="datetimeFigureOut">
              <a:rPr lang="hu-HU" smtClean="0"/>
              <a:t>2016.01.30.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2CDD9F-0486-434E-BD2E-57C9E67AC184}" type="slidenum">
              <a:rPr lang="hu-HU" smtClean="0"/>
              <a:t>‹#›</a:t>
            </a:fld>
            <a:endParaRPr lang="hu-HU"/>
          </a:p>
        </p:txBody>
      </p:sp>
    </p:spTree>
    <p:extLst>
      <p:ext uri="{BB962C8B-B14F-4D97-AF65-F5344CB8AC3E}">
        <p14:creationId xmlns:p14="http://schemas.microsoft.com/office/powerpoint/2010/main" val="7189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46721-2B65-4F0C-B9F1-1FF754D2EFEC}" type="datetimeFigureOut">
              <a:rPr lang="hu-HU" smtClean="0"/>
              <a:t>2016.01.30.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CDD9F-0486-434E-BD2E-57C9E67AC184}" type="slidenum">
              <a:rPr lang="hu-HU" smtClean="0"/>
              <a:t>‹#›</a:t>
            </a:fld>
            <a:endParaRPr lang="hu-HU"/>
          </a:p>
        </p:txBody>
      </p:sp>
    </p:spTree>
    <p:extLst>
      <p:ext uri="{BB962C8B-B14F-4D97-AF65-F5344CB8AC3E}">
        <p14:creationId xmlns:p14="http://schemas.microsoft.com/office/powerpoint/2010/main" val="552596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slide" Target="slide18.xml"/><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8" Type="http://schemas.openxmlformats.org/officeDocument/2006/relationships/hyperlink" Target="http://www.bodogyula.hu/worldventures/en-es-az-mlm/" TargetMode="External"/><Relationship Id="rId3" Type="http://schemas.openxmlformats.org/officeDocument/2006/relationships/hyperlink" Target="http://www.revisionsoft.hu/" TargetMode="External"/><Relationship Id="rId7" Type="http://schemas.openxmlformats.org/officeDocument/2006/relationships/hyperlink" Target="http://www.ujenergiak.hu/" TargetMode="External"/><Relationship Id="rId2" Type="http://schemas.openxmlformats.org/officeDocument/2006/relationships/hyperlink" Target="http://www.femina.hu/" TargetMode="External"/><Relationship Id="rId1" Type="http://schemas.openxmlformats.org/officeDocument/2006/relationships/slideLayout" Target="../slideLayouts/slideLayout2.xml"/><Relationship Id="rId6" Type="http://schemas.openxmlformats.org/officeDocument/2006/relationships/hyperlink" Target="http://www.hazesotthon.hu/" TargetMode="External"/><Relationship Id="rId5" Type="http://schemas.openxmlformats.org/officeDocument/2006/relationships/hyperlink" Target="http://www.clipartbest.com/" TargetMode="External"/><Relationship Id="rId4" Type="http://schemas.openxmlformats.org/officeDocument/2006/relationships/hyperlink" Target="http://www.alkoholszondabolt.hu/"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1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6.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a:xfrm>
            <a:off x="683568" y="764704"/>
            <a:ext cx="7772400" cy="1296144"/>
          </a:xfrm>
        </p:spPr>
        <p:txBody>
          <a:bodyPr>
            <a:noAutofit/>
          </a:bodyPr>
          <a:lstStyle/>
          <a:p>
            <a:r>
              <a:rPr lang="hu-HU" sz="5400" dirty="0" smtClean="0">
                <a:solidFill>
                  <a:schemeClr val="bg1"/>
                </a:solidFill>
              </a:rPr>
              <a:t>Energiatakarékos megoldások</a:t>
            </a:r>
            <a:endParaRPr lang="hu-HU" sz="5400" dirty="0">
              <a:solidFill>
                <a:schemeClr val="bg1"/>
              </a:solidFill>
            </a:endParaRPr>
          </a:p>
        </p:txBody>
      </p:sp>
      <p:sp>
        <p:nvSpPr>
          <p:cNvPr id="3" name="Alcím 2"/>
          <p:cNvSpPr>
            <a:spLocks noGrp="1"/>
          </p:cNvSpPr>
          <p:nvPr>
            <p:ph type="subTitle" idx="1"/>
          </p:nvPr>
        </p:nvSpPr>
        <p:spPr>
          <a:xfrm>
            <a:off x="1259632" y="2852936"/>
            <a:ext cx="6624736" cy="2785864"/>
          </a:xfrm>
        </p:spPr>
        <p:txBody>
          <a:bodyPr>
            <a:normAutofit/>
          </a:bodyPr>
          <a:lstStyle/>
          <a:p>
            <a:r>
              <a:rPr lang="hu-HU" sz="2000" dirty="0" smtClean="0">
                <a:solidFill>
                  <a:schemeClr val="bg1"/>
                </a:solidFill>
              </a:rPr>
              <a:t>Név: Szamosi Rozina</a:t>
            </a:r>
          </a:p>
          <a:p>
            <a:r>
              <a:rPr lang="hu-HU" sz="2000" dirty="0" smtClean="0">
                <a:solidFill>
                  <a:schemeClr val="bg1"/>
                </a:solidFill>
              </a:rPr>
              <a:t>Felkészítő tanár: Kiss Csaba</a:t>
            </a:r>
          </a:p>
          <a:p>
            <a:r>
              <a:rPr lang="hu-HU" sz="2000" dirty="0" smtClean="0">
                <a:solidFill>
                  <a:schemeClr val="bg1"/>
                </a:solidFill>
              </a:rPr>
              <a:t>Iskola: Hernád-Pusztavacs Általános Iskola, Pusztavacsi </a:t>
            </a:r>
            <a:r>
              <a:rPr lang="hu-HU" sz="2000" dirty="0" smtClean="0">
                <a:solidFill>
                  <a:schemeClr val="bg1"/>
                </a:solidFill>
              </a:rPr>
              <a:t>Tagintézménye</a:t>
            </a:r>
            <a:endParaRPr lang="hu-HU" sz="2000" dirty="0" smtClean="0">
              <a:solidFill>
                <a:schemeClr val="bg1"/>
              </a:solidFill>
            </a:endParaRPr>
          </a:p>
          <a:p>
            <a:r>
              <a:rPr lang="hu-HU" sz="2000" dirty="0" smtClean="0">
                <a:solidFill>
                  <a:schemeClr val="bg1"/>
                </a:solidFill>
              </a:rPr>
              <a:t>Cím: 2378. Pusztavacs, Béke tér 18.</a:t>
            </a:r>
            <a:endParaRPr lang="hu-HU" sz="2000" dirty="0">
              <a:solidFill>
                <a:schemeClr val="bg1"/>
              </a:solidFill>
            </a:endParaRPr>
          </a:p>
        </p:txBody>
      </p:sp>
      <p:sp>
        <p:nvSpPr>
          <p:cNvPr id="7" name="Akciógomb: Tovább vagy Következő 6">
            <a:hlinkClick r:id="" action="ppaction://hlinkshowjump?jump=nextslide" highlightClick="1"/>
          </p:cNvPr>
          <p:cNvSpPr>
            <a:spLocks/>
          </p:cNvSpPr>
          <p:nvPr/>
        </p:nvSpPr>
        <p:spPr>
          <a:xfrm>
            <a:off x="8100392" y="594928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31964415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Párologtató</a:t>
            </a:r>
            <a:endParaRPr lang="hu-HU" dirty="0"/>
          </a:p>
        </p:txBody>
      </p:sp>
      <p:sp>
        <p:nvSpPr>
          <p:cNvPr id="3" name="Tartalom helye 2"/>
          <p:cNvSpPr>
            <a:spLocks noGrp="1"/>
          </p:cNvSpPr>
          <p:nvPr>
            <p:ph idx="1"/>
          </p:nvPr>
        </p:nvSpPr>
        <p:spPr/>
        <p:txBody>
          <a:bodyPr/>
          <a:lstStyle/>
          <a:p>
            <a:pPr marL="0" indent="0" algn="ctr">
              <a:buNone/>
            </a:pPr>
            <a:r>
              <a:rPr lang="hu-HU" dirty="0" smtClean="0"/>
              <a:t>Ettől a készülékétől sokan nem várnának csodát, viszont észrevehetetlenül is csökkenthető vele az elhasznált energia mennyisége. Általában télen a lakásokban szárazabb a levegő, így csökken hőérzetünk is. Pont erre jó a párologtató. Még az átlagos 20-22°C-ot is melegebbnek fogjuk érezni, mint a szárazabb levegőn a 24-26°C-ot. </a:t>
            </a:r>
            <a:endParaRPr lang="hu-HU" dirty="0"/>
          </a:p>
        </p:txBody>
      </p:sp>
      <p:sp>
        <p:nvSpPr>
          <p:cNvPr id="4" name="Akciógomb: Tovább vagy Következő 3">
            <a:hlinkClick r:id="" action="ppaction://hlinkshowjump?jump=nextslide"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Kezdő dia 4">
            <a:hlinkClick r:id="rId4" action="ppaction://hlinksldjump" highlightClick="1"/>
          </p:cNvPr>
          <p:cNvSpPr/>
          <p:nvPr/>
        </p:nvSpPr>
        <p:spPr>
          <a:xfrm>
            <a:off x="266422" y="5960360"/>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26741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Kérdések </a:t>
            </a:r>
            <a:endParaRPr lang="hu-HU" dirty="0"/>
          </a:p>
        </p:txBody>
      </p:sp>
      <p:sp>
        <p:nvSpPr>
          <p:cNvPr id="3" name="Tartalom helye 2"/>
          <p:cNvSpPr>
            <a:spLocks noGrp="1"/>
          </p:cNvSpPr>
          <p:nvPr>
            <p:ph idx="1"/>
          </p:nvPr>
        </p:nvSpPr>
        <p:spPr/>
        <p:txBody>
          <a:bodyPr/>
          <a:lstStyle/>
          <a:p>
            <a:pPr marL="0" indent="0" algn="ctr">
              <a:buNone/>
            </a:pPr>
            <a:r>
              <a:rPr lang="hu-HU" dirty="0" smtClean="0"/>
              <a:t>Egy 60 W-os hagyományos izzót hány W-os energiatakarékosra érdemes cserélni? </a:t>
            </a:r>
          </a:p>
          <a:p>
            <a:pPr marL="0" indent="0" algn="ctr">
              <a:buNone/>
            </a:pPr>
            <a:endParaRPr lang="hu-HU" dirty="0"/>
          </a:p>
          <a:p>
            <a:pPr marL="0" indent="0" algn="ctr">
              <a:buNone/>
            </a:pPr>
            <a:r>
              <a:rPr lang="hu-HU" dirty="0"/>
              <a:t> </a:t>
            </a:r>
            <a:r>
              <a:rPr lang="hu-HU" dirty="0" smtClean="0"/>
              <a:t> a, 12                                   b, 8</a:t>
            </a:r>
            <a:endParaRPr lang="hu-HU" dirty="0"/>
          </a:p>
        </p:txBody>
      </p:sp>
      <p:sp>
        <p:nvSpPr>
          <p:cNvPr id="4" name="Akciógomb: Egyéni 3">
            <a:hlinkClick r:id="rId4" action="ppaction://hlinksldjump" highlightClick="1"/>
          </p:cNvPr>
          <p:cNvSpPr/>
          <p:nvPr/>
        </p:nvSpPr>
        <p:spPr>
          <a:xfrm>
            <a:off x="2185797" y="3274098"/>
            <a:ext cx="1224136" cy="648072"/>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Egyéni 4">
            <a:hlinkClick r:id="rId5" action="ppaction://hlinksldjump" highlightClick="1"/>
          </p:cNvPr>
          <p:cNvSpPr/>
          <p:nvPr/>
        </p:nvSpPr>
        <p:spPr>
          <a:xfrm>
            <a:off x="6084168" y="3259020"/>
            <a:ext cx="1224136" cy="648072"/>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Akciógomb: Súgó 5">
            <a:hlinkClick r:id="" action="ppaction://hlinkshowjump?jump=nextslide" highlightClick="1"/>
          </p:cNvPr>
          <p:cNvSpPr/>
          <p:nvPr/>
        </p:nvSpPr>
        <p:spPr>
          <a:xfrm>
            <a:off x="7884368" y="5373216"/>
            <a:ext cx="1008112" cy="864096"/>
          </a:xfrm>
          <a:prstGeom prst="actionButtonHelp">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94540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5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par>
                          <p:cTn id="14" fill="hold">
                            <p:stCondLst>
                              <p:cond delay="2500"/>
                            </p:stCondLst>
                            <p:childTnLst>
                              <p:par>
                                <p:cTn id="15" presetID="53" presetClass="entr" presetSubtype="16"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Kérdések </a:t>
            </a:r>
            <a:endParaRPr lang="hu-HU" dirty="0"/>
          </a:p>
        </p:txBody>
      </p:sp>
      <p:sp>
        <p:nvSpPr>
          <p:cNvPr id="3" name="Tartalom helye 2"/>
          <p:cNvSpPr>
            <a:spLocks noGrp="1"/>
          </p:cNvSpPr>
          <p:nvPr>
            <p:ph idx="1"/>
          </p:nvPr>
        </p:nvSpPr>
        <p:spPr/>
        <p:txBody>
          <a:bodyPr/>
          <a:lstStyle/>
          <a:p>
            <a:pPr marL="0" indent="0" algn="ctr">
              <a:buNone/>
            </a:pPr>
            <a:r>
              <a:rPr lang="hu-HU" dirty="0" smtClean="0"/>
              <a:t>Egy 60 W-os hagyományos izzót hány W-os energiatakarékosra érdemes cserélni? </a:t>
            </a:r>
          </a:p>
          <a:p>
            <a:pPr marL="0" indent="0" algn="ctr">
              <a:buNone/>
            </a:pPr>
            <a:endParaRPr lang="hu-HU" dirty="0"/>
          </a:p>
          <a:p>
            <a:pPr marL="0" indent="0" algn="ctr">
              <a:buNone/>
            </a:pPr>
            <a:r>
              <a:rPr lang="hu-HU" dirty="0"/>
              <a:t> </a:t>
            </a:r>
            <a:r>
              <a:rPr lang="hu-HU" dirty="0" smtClean="0"/>
              <a:t> a, 12                                   b, 8</a:t>
            </a:r>
            <a:endParaRPr lang="hu-HU" dirty="0"/>
          </a:p>
        </p:txBody>
      </p:sp>
      <p:sp>
        <p:nvSpPr>
          <p:cNvPr id="4" name="Akciógomb: Egyéni 3">
            <a:hlinkClick r:id="" action="ppaction://noaction" highlightClick="1"/>
          </p:cNvPr>
          <p:cNvSpPr/>
          <p:nvPr/>
        </p:nvSpPr>
        <p:spPr>
          <a:xfrm>
            <a:off x="2185797" y="3274098"/>
            <a:ext cx="1224136" cy="648072"/>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Egyéni 4">
            <a:hlinkClick r:id="" action="ppaction://noaction" highlightClick="1"/>
          </p:cNvPr>
          <p:cNvSpPr/>
          <p:nvPr/>
        </p:nvSpPr>
        <p:spPr>
          <a:xfrm>
            <a:off x="6084168" y="3259020"/>
            <a:ext cx="1224136" cy="648072"/>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Akciógomb: Súgó 5">
            <a:hlinkClick r:id="" action="ppaction://noaction" highlightClick="1"/>
          </p:cNvPr>
          <p:cNvSpPr/>
          <p:nvPr/>
        </p:nvSpPr>
        <p:spPr>
          <a:xfrm>
            <a:off x="7884368" y="5373216"/>
            <a:ext cx="1008112" cy="864096"/>
          </a:xfrm>
          <a:prstGeom prst="actionButtonHelp">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Ellipszis 6"/>
          <p:cNvSpPr/>
          <p:nvPr/>
        </p:nvSpPr>
        <p:spPr>
          <a:xfrm>
            <a:off x="1841274" y="2992134"/>
            <a:ext cx="1913182" cy="1212000"/>
          </a:xfrm>
          <a:prstGeom prst="ellipse">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594993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Helyes válasz</a:t>
            </a:r>
            <a:endParaRPr lang="hu-HU" dirty="0"/>
          </a:p>
        </p:txBody>
      </p:sp>
      <p:sp>
        <p:nvSpPr>
          <p:cNvPr id="3" name="Tartalom helye 2"/>
          <p:cNvSpPr>
            <a:spLocks noGrp="1"/>
          </p:cNvSpPr>
          <p:nvPr>
            <p:ph idx="1"/>
          </p:nvPr>
        </p:nvSpPr>
        <p:spPr/>
        <p:txBody>
          <a:bodyPr/>
          <a:lstStyle/>
          <a:p>
            <a:pPr marL="0" indent="0">
              <a:buNone/>
            </a:pPr>
            <a:r>
              <a:rPr lang="hu-HU" dirty="0" smtClean="0"/>
              <a:t>            </a:t>
            </a:r>
            <a:endParaRPr lang="hu-HU" dirty="0"/>
          </a:p>
        </p:txBody>
      </p:sp>
      <p:pic>
        <p:nvPicPr>
          <p:cNvPr id="1027" name="Picture 3" descr="C:\Users\08\Desktop\pip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427464"/>
            <a:ext cx="3535851" cy="3427294"/>
          </a:xfrm>
          <a:prstGeom prst="rect">
            <a:avLst/>
          </a:prstGeom>
          <a:noFill/>
          <a:extLst>
            <a:ext uri="{909E8E84-426E-40DD-AFC4-6F175D3DCCD1}">
              <a14:hiddenFill xmlns:a14="http://schemas.microsoft.com/office/drawing/2010/main">
                <a:solidFill>
                  <a:srgbClr val="FFFFFF"/>
                </a:solidFill>
              </a14:hiddenFill>
            </a:ext>
          </a:extLst>
        </p:spPr>
      </p:pic>
      <p:sp>
        <p:nvSpPr>
          <p:cNvPr id="6" name="Akciógomb: Tovább vagy Következő 5">
            <a:hlinkClick r:id="rId3" action="ppaction://hlinksldjump"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Akciógomb: Kezdő dia 6">
            <a:hlinkClick r:id="rId4" action="ppaction://hlinksldjump" highlightClick="1"/>
          </p:cNvPr>
          <p:cNvSpPr/>
          <p:nvPr/>
        </p:nvSpPr>
        <p:spPr>
          <a:xfrm>
            <a:off x="266422" y="5960360"/>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4895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6"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50000">
              <a:schemeClr val="accent2">
                <a:lumMod val="60000"/>
                <a:lumOff val="40000"/>
              </a:schemeClr>
            </a:gs>
            <a:gs pos="100000">
              <a:schemeClr val="accent2">
                <a:lumMod val="50000"/>
              </a:schemeClr>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Helytelen válasz</a:t>
            </a:r>
            <a:endParaRPr lang="hu-HU" dirty="0"/>
          </a:p>
        </p:txBody>
      </p:sp>
      <p:pic>
        <p:nvPicPr>
          <p:cNvPr id="2050" name="Picture 2" descr="C:\Users\08\Desktop\yTogogex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047750"/>
            <a:ext cx="4762500"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Akciógomb: Kezdő dia 4">
            <a:hlinkClick r:id="rId3" action="ppaction://hlinksldjump" highlightClick="1"/>
          </p:cNvPr>
          <p:cNvSpPr/>
          <p:nvPr/>
        </p:nvSpPr>
        <p:spPr>
          <a:xfrm>
            <a:off x="266422" y="5960360"/>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Akciógomb: Tovább vagy Következő 5">
            <a:hlinkClick r:id="rId4" action="ppaction://hlinksldjump"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67112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Kérdések (2)</a:t>
            </a:r>
            <a:endParaRPr lang="hu-HU" dirty="0"/>
          </a:p>
        </p:txBody>
      </p:sp>
      <p:sp>
        <p:nvSpPr>
          <p:cNvPr id="3" name="Tartalom helye 2"/>
          <p:cNvSpPr>
            <a:spLocks noGrp="1"/>
          </p:cNvSpPr>
          <p:nvPr>
            <p:ph idx="1"/>
          </p:nvPr>
        </p:nvSpPr>
        <p:spPr/>
        <p:txBody>
          <a:bodyPr/>
          <a:lstStyle/>
          <a:p>
            <a:pPr marL="0" indent="0" algn="ctr">
              <a:buNone/>
            </a:pPr>
            <a:r>
              <a:rPr lang="hu-HU" dirty="0" smtClean="0"/>
              <a:t>Melyik elosztó energiatakarékosabb?</a:t>
            </a:r>
          </a:p>
          <a:p>
            <a:pPr marL="0" indent="0" algn="ctr">
              <a:buNone/>
            </a:pPr>
            <a:endParaRPr lang="hu-HU" dirty="0"/>
          </a:p>
          <a:p>
            <a:pPr marL="0" indent="0" algn="ctr">
              <a:buNone/>
            </a:pPr>
            <a:r>
              <a:rPr lang="hu-HU" dirty="0"/>
              <a:t> </a:t>
            </a:r>
            <a:r>
              <a:rPr lang="hu-HU" dirty="0" smtClean="0"/>
              <a:t>   a, hagyományos         b, kapcsolóval ellátott</a:t>
            </a:r>
          </a:p>
        </p:txBody>
      </p:sp>
      <p:sp>
        <p:nvSpPr>
          <p:cNvPr id="4" name="Akciógomb: Egyéni 3">
            <a:hlinkClick r:id="rId4" action="ppaction://hlinksldjump" highlightClick="1"/>
          </p:cNvPr>
          <p:cNvSpPr/>
          <p:nvPr/>
        </p:nvSpPr>
        <p:spPr>
          <a:xfrm>
            <a:off x="1043608" y="2708920"/>
            <a:ext cx="3024336" cy="792088"/>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Egyéni 4">
            <a:hlinkClick r:id="rId5" action="ppaction://hlinksldjump" highlightClick="1"/>
          </p:cNvPr>
          <p:cNvSpPr/>
          <p:nvPr/>
        </p:nvSpPr>
        <p:spPr>
          <a:xfrm>
            <a:off x="4644008" y="2708920"/>
            <a:ext cx="3744416" cy="792088"/>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Akciógomb: Súgó 5">
            <a:hlinkClick r:id="" action="ppaction://noaction" highlightClick="1"/>
          </p:cNvPr>
          <p:cNvSpPr/>
          <p:nvPr/>
        </p:nvSpPr>
        <p:spPr>
          <a:xfrm>
            <a:off x="7740352" y="5445224"/>
            <a:ext cx="1080120" cy="936104"/>
          </a:xfrm>
          <a:prstGeom prst="actionButtonHelp">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13565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Kérdések (2)</a:t>
            </a:r>
            <a:endParaRPr lang="hu-HU" dirty="0"/>
          </a:p>
        </p:txBody>
      </p:sp>
      <p:sp>
        <p:nvSpPr>
          <p:cNvPr id="3" name="Tartalom helye 2"/>
          <p:cNvSpPr>
            <a:spLocks noGrp="1"/>
          </p:cNvSpPr>
          <p:nvPr>
            <p:ph idx="1"/>
          </p:nvPr>
        </p:nvSpPr>
        <p:spPr/>
        <p:txBody>
          <a:bodyPr/>
          <a:lstStyle/>
          <a:p>
            <a:pPr marL="0" indent="0" algn="ctr">
              <a:buNone/>
            </a:pPr>
            <a:r>
              <a:rPr lang="hu-HU" dirty="0" smtClean="0"/>
              <a:t>Melyik elosztó energiatakarékosabb?</a:t>
            </a:r>
          </a:p>
          <a:p>
            <a:pPr marL="0" indent="0" algn="ctr">
              <a:buNone/>
            </a:pPr>
            <a:endParaRPr lang="hu-HU" dirty="0"/>
          </a:p>
          <a:p>
            <a:pPr marL="0" indent="0" algn="ctr">
              <a:buNone/>
            </a:pPr>
            <a:r>
              <a:rPr lang="hu-HU" dirty="0"/>
              <a:t> </a:t>
            </a:r>
            <a:r>
              <a:rPr lang="hu-HU" dirty="0" smtClean="0"/>
              <a:t>   a, hagyományos         b, kapcsolóval ellátott</a:t>
            </a:r>
          </a:p>
        </p:txBody>
      </p:sp>
      <p:sp>
        <p:nvSpPr>
          <p:cNvPr id="4" name="Akciógomb: Egyéni 3">
            <a:hlinkClick r:id="rId4" action="ppaction://hlinksldjump" highlightClick="1"/>
          </p:cNvPr>
          <p:cNvSpPr/>
          <p:nvPr/>
        </p:nvSpPr>
        <p:spPr>
          <a:xfrm>
            <a:off x="1043608" y="2708920"/>
            <a:ext cx="3024336" cy="792088"/>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Egyéni 4">
            <a:hlinkClick r:id="rId4" action="ppaction://hlinksldjump" highlightClick="1"/>
          </p:cNvPr>
          <p:cNvSpPr/>
          <p:nvPr/>
        </p:nvSpPr>
        <p:spPr>
          <a:xfrm>
            <a:off x="4644008" y="2708920"/>
            <a:ext cx="3744416" cy="792088"/>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Akciógomb: Súgó 5">
            <a:hlinkClick r:id="" action="ppaction://noaction" highlightClick="1"/>
          </p:cNvPr>
          <p:cNvSpPr/>
          <p:nvPr/>
        </p:nvSpPr>
        <p:spPr>
          <a:xfrm>
            <a:off x="7740352" y="5445224"/>
            <a:ext cx="1080120" cy="936104"/>
          </a:xfrm>
          <a:prstGeom prst="actionButtonHelp">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Ellipszis 7"/>
          <p:cNvSpPr/>
          <p:nvPr/>
        </p:nvSpPr>
        <p:spPr>
          <a:xfrm>
            <a:off x="4355976" y="2204864"/>
            <a:ext cx="4320480" cy="1872208"/>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553931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50000">
              <a:schemeClr val="accent2">
                <a:lumMod val="60000"/>
                <a:lumOff val="40000"/>
              </a:schemeClr>
            </a:gs>
            <a:gs pos="100000">
              <a:schemeClr val="accent2">
                <a:lumMod val="50000"/>
              </a:schemeClr>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Helytelen válasz</a:t>
            </a:r>
            <a:endParaRPr lang="hu-HU" dirty="0"/>
          </a:p>
        </p:txBody>
      </p:sp>
      <p:pic>
        <p:nvPicPr>
          <p:cNvPr id="2050" name="Picture 2" descr="C:\Users\08\Desktop\yTogogex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047750"/>
            <a:ext cx="4762500"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Akciógomb: Kezdő dia 4">
            <a:hlinkClick r:id="rId3" action="ppaction://hlinksldjump" highlightClick="1"/>
          </p:cNvPr>
          <p:cNvSpPr/>
          <p:nvPr/>
        </p:nvSpPr>
        <p:spPr>
          <a:xfrm>
            <a:off x="266422" y="5960360"/>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Akciógomb: Tovább vagy Következő 5">
            <a:hlinkClick r:id="rId4" action="ppaction://hlinksldjump" highlightClick="1"/>
          </p:cNvPr>
          <p:cNvSpPr>
            <a:spLocks/>
          </p:cNvSpPr>
          <p:nvPr/>
        </p:nvSpPr>
        <p:spPr>
          <a:xfrm>
            <a:off x="8163822" y="5998612"/>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76474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1" presetClass="entr" presetSubtype="1"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Helyes válasz</a:t>
            </a:r>
            <a:endParaRPr lang="hu-HU" dirty="0"/>
          </a:p>
        </p:txBody>
      </p:sp>
      <p:sp>
        <p:nvSpPr>
          <p:cNvPr id="3" name="Tartalom helye 2"/>
          <p:cNvSpPr>
            <a:spLocks noGrp="1"/>
          </p:cNvSpPr>
          <p:nvPr>
            <p:ph idx="1"/>
          </p:nvPr>
        </p:nvSpPr>
        <p:spPr/>
        <p:txBody>
          <a:bodyPr/>
          <a:lstStyle/>
          <a:p>
            <a:pPr marL="0" indent="0">
              <a:buNone/>
            </a:pPr>
            <a:r>
              <a:rPr lang="hu-HU" dirty="0" smtClean="0"/>
              <a:t>            </a:t>
            </a:r>
            <a:endParaRPr lang="hu-HU" dirty="0"/>
          </a:p>
        </p:txBody>
      </p:sp>
      <p:pic>
        <p:nvPicPr>
          <p:cNvPr id="1027" name="Picture 3" descr="C:\Users\08\Desktop\pip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427464"/>
            <a:ext cx="3535851" cy="3427294"/>
          </a:xfrm>
          <a:prstGeom prst="rect">
            <a:avLst/>
          </a:prstGeom>
          <a:noFill/>
          <a:extLst>
            <a:ext uri="{909E8E84-426E-40DD-AFC4-6F175D3DCCD1}">
              <a14:hiddenFill xmlns:a14="http://schemas.microsoft.com/office/drawing/2010/main">
                <a:solidFill>
                  <a:srgbClr val="FFFFFF"/>
                </a:solidFill>
              </a14:hiddenFill>
            </a:ext>
          </a:extLst>
        </p:spPr>
      </p:pic>
      <p:sp>
        <p:nvSpPr>
          <p:cNvPr id="7" name="Akciógomb: Kezdő dia 6">
            <a:hlinkClick r:id="rId3" action="ppaction://hlinksldjump" highlightClick="1"/>
          </p:cNvPr>
          <p:cNvSpPr/>
          <p:nvPr/>
        </p:nvSpPr>
        <p:spPr>
          <a:xfrm>
            <a:off x="266422" y="5960360"/>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Akciógomb: Tovább vagy Következő 7">
            <a:hlinkClick r:id="rId4" action="ppaction://hlinksldjump" highlightClick="1"/>
          </p:cNvPr>
          <p:cNvSpPr>
            <a:spLocks/>
          </p:cNvSpPr>
          <p:nvPr/>
        </p:nvSpPr>
        <p:spPr>
          <a:xfrm>
            <a:off x="7936754" y="6064861"/>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44558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bg1"/>
                </a:solidFill>
              </a:rPr>
              <a:t>Források</a:t>
            </a:r>
            <a:endParaRPr lang="hu-HU" dirty="0"/>
          </a:p>
        </p:txBody>
      </p:sp>
      <p:sp>
        <p:nvSpPr>
          <p:cNvPr id="3" name="Tartalom helye 2"/>
          <p:cNvSpPr>
            <a:spLocks noGrp="1"/>
          </p:cNvSpPr>
          <p:nvPr>
            <p:ph idx="1"/>
          </p:nvPr>
        </p:nvSpPr>
        <p:spPr/>
        <p:txBody>
          <a:bodyPr/>
          <a:lstStyle/>
          <a:p>
            <a:pPr marL="0" indent="0">
              <a:buNone/>
            </a:pPr>
            <a:r>
              <a:rPr lang="hu-HU" dirty="0" err="1" smtClean="0">
                <a:hlinkClick r:id="rId2"/>
              </a:rPr>
              <a:t>www.femina.hu</a:t>
            </a:r>
            <a:endParaRPr lang="hu-HU" dirty="0" smtClean="0"/>
          </a:p>
          <a:p>
            <a:pPr marL="0" indent="0">
              <a:buNone/>
            </a:pPr>
            <a:r>
              <a:rPr lang="hu-HU" dirty="0" err="1">
                <a:hlinkClick r:id="rId3"/>
              </a:rPr>
              <a:t>www.revisionsoft.hu</a:t>
            </a:r>
            <a:endParaRPr lang="hu-HU" dirty="0"/>
          </a:p>
          <a:p>
            <a:pPr marL="0" indent="0">
              <a:buNone/>
            </a:pPr>
            <a:r>
              <a:rPr lang="hu-HU" dirty="0" err="1" smtClean="0">
                <a:hlinkClick r:id="rId4"/>
              </a:rPr>
              <a:t>www.alkoholszondabolt.hu</a:t>
            </a:r>
            <a:endParaRPr lang="hu-HU" dirty="0"/>
          </a:p>
          <a:p>
            <a:pPr marL="0" indent="0">
              <a:buNone/>
            </a:pPr>
            <a:r>
              <a:rPr lang="hu-HU" dirty="0" err="1" smtClean="0">
                <a:hlinkClick r:id="rId5"/>
              </a:rPr>
              <a:t>www.clipartbest.com</a:t>
            </a:r>
            <a:endParaRPr lang="hu-HU" dirty="0" smtClean="0"/>
          </a:p>
          <a:p>
            <a:pPr marL="0" indent="0">
              <a:buNone/>
            </a:pPr>
            <a:r>
              <a:rPr lang="hu-HU" dirty="0" err="1" smtClean="0">
                <a:hlinkClick r:id="rId6"/>
              </a:rPr>
              <a:t>www.hazesotthon.hu</a:t>
            </a:r>
            <a:endParaRPr lang="hu-HU" dirty="0" smtClean="0"/>
          </a:p>
          <a:p>
            <a:pPr marL="0" indent="0">
              <a:buNone/>
            </a:pPr>
            <a:r>
              <a:rPr lang="hu-HU" dirty="0" err="1" smtClean="0">
                <a:hlinkClick r:id="rId7"/>
              </a:rPr>
              <a:t>www.ujenergiak.hu</a:t>
            </a:r>
            <a:endParaRPr lang="hu-HU" dirty="0" smtClean="0"/>
          </a:p>
          <a:p>
            <a:pPr marL="0" indent="0">
              <a:buNone/>
            </a:pPr>
            <a:r>
              <a:rPr lang="hu-HU" dirty="0" err="1">
                <a:hlinkClick r:id="rId8"/>
              </a:rPr>
              <a:t>www.bodogyula.hu</a:t>
            </a:r>
            <a:endParaRPr lang="hu-HU" dirty="0"/>
          </a:p>
          <a:p>
            <a:pPr marL="0" indent="0">
              <a:buNone/>
            </a:pPr>
            <a:endParaRPr lang="hu-HU" dirty="0" smtClean="0"/>
          </a:p>
          <a:p>
            <a:pPr marL="0" indent="0">
              <a:buNone/>
            </a:pPr>
            <a:endParaRPr lang="hu-HU" dirty="0"/>
          </a:p>
        </p:txBody>
      </p:sp>
    </p:spTree>
    <p:extLst>
      <p:ext uri="{BB962C8B-B14F-4D97-AF65-F5344CB8AC3E}">
        <p14:creationId xmlns:p14="http://schemas.microsoft.com/office/powerpoint/2010/main" val="391428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l="-5000" r="-5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Útmutató</a:t>
            </a:r>
            <a:endParaRPr lang="hu-HU" dirty="0"/>
          </a:p>
        </p:txBody>
      </p:sp>
      <p:sp>
        <p:nvSpPr>
          <p:cNvPr id="3" name="Tartalom helye 2"/>
          <p:cNvSpPr>
            <a:spLocks noGrp="1"/>
          </p:cNvSpPr>
          <p:nvPr>
            <p:ph idx="1"/>
          </p:nvPr>
        </p:nvSpPr>
        <p:spPr/>
        <p:txBody>
          <a:bodyPr/>
          <a:lstStyle/>
          <a:p>
            <a:pPr marL="0" indent="0" algn="ctr">
              <a:buNone/>
            </a:pPr>
            <a:r>
              <a:rPr lang="hu-HU" dirty="0" smtClean="0"/>
              <a:t>A diák között </a:t>
            </a:r>
            <a:r>
              <a:rPr lang="hu-HU" smtClean="0"/>
              <a:t>a </a:t>
            </a:r>
            <a:r>
              <a:rPr lang="hu-HU" smtClean="0"/>
              <a:t>jobbra</a:t>
            </a:r>
            <a:r>
              <a:rPr lang="hu-HU" smtClean="0"/>
              <a:t> </a:t>
            </a:r>
            <a:r>
              <a:rPr lang="hu-HU" dirty="0" smtClean="0"/>
              <a:t>mutató nyíl segítségével válthatsz, ha pedig szeretnél visszamenni a menübe, akkor kattints a ház alakzatra.</a:t>
            </a:r>
          </a:p>
          <a:p>
            <a:pPr marL="0" indent="0" algn="ctr">
              <a:buNone/>
            </a:pPr>
            <a:r>
              <a:rPr lang="hu-HU" dirty="0" smtClean="0"/>
              <a:t>A menüben a témák között válogathatsz, ha pedig nem szeretnéd külön megnézni, csak haladj át a dián. </a:t>
            </a:r>
          </a:p>
          <a:p>
            <a:pPr marL="0" indent="0" algn="ctr">
              <a:buNone/>
            </a:pPr>
            <a:r>
              <a:rPr lang="hu-HU" dirty="0" smtClean="0"/>
              <a:t>Az utolsó néhány dián lévő kérdéseknél az általad gondolt helyes válaszra kattints. </a:t>
            </a:r>
            <a:endParaRPr lang="hu-HU" dirty="0"/>
          </a:p>
        </p:txBody>
      </p:sp>
      <p:sp>
        <p:nvSpPr>
          <p:cNvPr id="4" name="Akciógomb: Tovább vagy Következő 3">
            <a:hlinkClick r:id="" action="ppaction://hlinkshowjump?jump=nextslide" highlightClick="1"/>
          </p:cNvPr>
          <p:cNvSpPr>
            <a:spLocks/>
          </p:cNvSpPr>
          <p:nvPr/>
        </p:nvSpPr>
        <p:spPr>
          <a:xfrm>
            <a:off x="8179163" y="5977771"/>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9974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par>
                          <p:cTn id="18" fill="hold">
                            <p:stCondLst>
                              <p:cond delay="2000"/>
                            </p:stCondLst>
                            <p:childTnLst>
                              <p:par>
                                <p:cTn id="19" presetID="16" presetClass="entr" presetSubtype="21"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arn(inVertical)">
                                      <p:cBhvr>
                                        <p:cTn id="21" dur="500"/>
                                        <p:tgtEl>
                                          <p:spTgt spid="3">
                                            <p:txEl>
                                              <p:pRg st="1" end="1"/>
                                            </p:txEl>
                                          </p:spTgt>
                                        </p:tgtEl>
                                      </p:cBhvr>
                                    </p:animEffect>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http://www.clker.com/cliparts/r/i/S/H/R/s/open-box-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622" y="4208763"/>
            <a:ext cx="3898273" cy="244291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http://www.clker.com/cliparts/r/i/S/H/R/s/open-box-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00" y="4393542"/>
            <a:ext cx="3916009" cy="2454033"/>
          </a:xfrm>
          <a:prstGeom prst="rect">
            <a:avLst/>
          </a:prstGeom>
          <a:noFill/>
          <a:extLst>
            <a:ext uri="{909E8E84-426E-40DD-AFC4-6F175D3DCCD1}">
              <a14:hiddenFill xmlns:a14="http://schemas.microsoft.com/office/drawing/2010/main">
                <a:solidFill>
                  <a:srgbClr val="FFFFFF"/>
                </a:solidFill>
              </a14:hiddenFill>
            </a:ext>
          </a:extLst>
        </p:spPr>
      </p:pic>
      <p:sp>
        <p:nvSpPr>
          <p:cNvPr id="2" name="Cím 1"/>
          <p:cNvSpPr>
            <a:spLocks noGrp="1"/>
          </p:cNvSpPr>
          <p:nvPr>
            <p:ph type="title"/>
          </p:nvPr>
        </p:nvSpPr>
        <p:spPr>
          <a:xfrm rot="541901">
            <a:off x="323528" y="4797152"/>
            <a:ext cx="1080120" cy="1224135"/>
          </a:xfrm>
        </p:spPr>
        <p:txBody>
          <a:bodyPr>
            <a:normAutofit/>
          </a:bodyPr>
          <a:lstStyle/>
          <a:p>
            <a:r>
              <a:rPr lang="hu-HU" sz="1300" i="1" dirty="0" smtClean="0">
                <a:solidFill>
                  <a:schemeClr val="bg1"/>
                </a:solidFill>
              </a:rPr>
              <a:t>Energia-takarékosság</a:t>
            </a:r>
            <a:endParaRPr lang="hu-HU" sz="1300" i="1" dirty="0">
              <a:solidFill>
                <a:schemeClr val="bg1"/>
              </a:solidFill>
            </a:endParaRPr>
          </a:p>
        </p:txBody>
      </p:sp>
      <p:pic>
        <p:nvPicPr>
          <p:cNvPr id="2051" name="Picture 3" descr="C:\Users\08\Desktop\b07aa8f2412ee110ad2a12228357104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1565176"/>
            <a:ext cx="3762874" cy="376287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http://www.clker.com/cliparts/r/i/S/H/R/s/open-box-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3390" y="3758594"/>
            <a:ext cx="3818701" cy="239305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http://www.clker.com/cliparts/r/i/S/H/R/s/open-box-hi.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4107564"/>
            <a:ext cx="3816424" cy="2391625"/>
          </a:xfrm>
          <a:prstGeom prst="rect">
            <a:avLst/>
          </a:prstGeom>
          <a:noFill/>
          <a:extLst>
            <a:ext uri="{909E8E84-426E-40DD-AFC4-6F175D3DCCD1}">
              <a14:hiddenFill xmlns:a14="http://schemas.microsoft.com/office/drawing/2010/main">
                <a:solidFill>
                  <a:srgbClr val="FFFFFF"/>
                </a:solidFill>
              </a14:hiddenFill>
            </a:ext>
          </a:extLst>
        </p:spPr>
      </p:pic>
      <p:sp>
        <p:nvSpPr>
          <p:cNvPr id="11" name="Cím 1"/>
          <p:cNvSpPr txBox="1">
            <a:spLocks/>
          </p:cNvSpPr>
          <p:nvPr/>
        </p:nvSpPr>
        <p:spPr>
          <a:xfrm>
            <a:off x="609600" y="427038"/>
            <a:ext cx="8229600" cy="11381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u-HU" dirty="0" smtClean="0"/>
              <a:t>Menü</a:t>
            </a:r>
            <a:endParaRPr lang="hu-HU" dirty="0"/>
          </a:p>
        </p:txBody>
      </p:sp>
      <p:pic>
        <p:nvPicPr>
          <p:cNvPr id="8" name="Picture 5" descr="http://www.clker.com/cliparts/r/i/S/H/R/s/open-box-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425997"/>
            <a:ext cx="3835152" cy="2403362"/>
          </a:xfrm>
          <a:prstGeom prst="rect">
            <a:avLst/>
          </a:prstGeom>
          <a:noFill/>
          <a:extLst>
            <a:ext uri="{909E8E84-426E-40DD-AFC4-6F175D3DCCD1}">
              <a14:hiddenFill xmlns:a14="http://schemas.microsoft.com/office/drawing/2010/main">
                <a:solidFill>
                  <a:srgbClr val="FFFFFF"/>
                </a:solidFill>
              </a14:hiddenFill>
            </a:ext>
          </a:extLst>
        </p:spPr>
      </p:pic>
      <p:sp>
        <p:nvSpPr>
          <p:cNvPr id="12" name="Akciógomb: Tovább vagy Következő 11">
            <a:hlinkClick r:id="" action="ppaction://hlinkshowjump?jump=nextslide" highlightClick="1"/>
          </p:cNvPr>
          <p:cNvSpPr>
            <a:spLocks/>
          </p:cNvSpPr>
          <p:nvPr/>
        </p:nvSpPr>
        <p:spPr>
          <a:xfrm>
            <a:off x="8179163" y="5977771"/>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Akciógomb: Egyéni 2">
            <a:hlinkClick r:id="" action="ppaction://hlinkshowjump?jump=nextslide" highlightClick="1"/>
          </p:cNvPr>
          <p:cNvSpPr/>
          <p:nvPr/>
        </p:nvSpPr>
        <p:spPr>
          <a:xfrm rot="735565">
            <a:off x="414776" y="5224838"/>
            <a:ext cx="895244" cy="410769"/>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Cím 1"/>
          <p:cNvSpPr txBox="1">
            <a:spLocks/>
          </p:cNvSpPr>
          <p:nvPr/>
        </p:nvSpPr>
        <p:spPr>
          <a:xfrm rot="505730">
            <a:off x="2007733" y="4763051"/>
            <a:ext cx="1161357" cy="74284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hu-HU" dirty="0"/>
          </a:p>
        </p:txBody>
      </p:sp>
      <p:sp>
        <p:nvSpPr>
          <p:cNvPr id="15" name="Cím 1"/>
          <p:cNvSpPr txBox="1">
            <a:spLocks/>
          </p:cNvSpPr>
          <p:nvPr/>
        </p:nvSpPr>
        <p:spPr>
          <a:xfrm>
            <a:off x="-1455129" y="2260355"/>
            <a:ext cx="2317527" cy="25769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hu-HU" dirty="0"/>
          </a:p>
        </p:txBody>
      </p:sp>
      <p:sp>
        <p:nvSpPr>
          <p:cNvPr id="16" name="Cím 1"/>
          <p:cNvSpPr txBox="1">
            <a:spLocks/>
          </p:cNvSpPr>
          <p:nvPr/>
        </p:nvSpPr>
        <p:spPr>
          <a:xfrm rot="644804">
            <a:off x="-1614538" y="4674626"/>
            <a:ext cx="8223956" cy="11142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u-HU" sz="1300" dirty="0" smtClean="0">
                <a:solidFill>
                  <a:schemeClr val="bg1"/>
                </a:solidFill>
              </a:rPr>
              <a:t>Energia </a:t>
            </a:r>
          </a:p>
          <a:p>
            <a:r>
              <a:rPr lang="hu-HU" sz="1300" dirty="0" smtClean="0">
                <a:solidFill>
                  <a:schemeClr val="bg1"/>
                </a:solidFill>
              </a:rPr>
              <a:t>megspórolása</a:t>
            </a:r>
            <a:endParaRPr lang="hu-HU" sz="1300" dirty="0">
              <a:solidFill>
                <a:schemeClr val="bg1"/>
              </a:solidFill>
            </a:endParaRPr>
          </a:p>
        </p:txBody>
      </p:sp>
      <p:sp>
        <p:nvSpPr>
          <p:cNvPr id="4" name="Akciógomb: Egyéni 3">
            <a:hlinkClick r:id="rId4" action="ppaction://hlinksldjump" highlightClick="1"/>
          </p:cNvPr>
          <p:cNvSpPr/>
          <p:nvPr/>
        </p:nvSpPr>
        <p:spPr>
          <a:xfrm rot="697600">
            <a:off x="2053513" y="5046507"/>
            <a:ext cx="904810" cy="445128"/>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Cím 1"/>
          <p:cNvSpPr txBox="1">
            <a:spLocks/>
          </p:cNvSpPr>
          <p:nvPr/>
        </p:nvSpPr>
        <p:spPr>
          <a:xfrm rot="716325">
            <a:off x="-180526" y="4491591"/>
            <a:ext cx="8229600" cy="11381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u-HU" sz="1300" dirty="0" smtClean="0">
                <a:solidFill>
                  <a:schemeClr val="bg1"/>
                </a:solidFill>
              </a:rPr>
              <a:t>Tárgyak</a:t>
            </a:r>
            <a:endParaRPr lang="hu-HU" sz="1300" dirty="0">
              <a:solidFill>
                <a:schemeClr val="bg1"/>
              </a:solidFill>
            </a:endParaRPr>
          </a:p>
        </p:txBody>
      </p:sp>
      <p:sp>
        <p:nvSpPr>
          <p:cNvPr id="6" name="Akciógomb: Egyéni 5">
            <a:hlinkClick r:id="rId5" action="ppaction://hlinksldjump" highlightClick="1"/>
          </p:cNvPr>
          <p:cNvSpPr/>
          <p:nvPr/>
        </p:nvSpPr>
        <p:spPr>
          <a:xfrm rot="554828">
            <a:off x="3553475" y="4896179"/>
            <a:ext cx="761597" cy="350453"/>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0" name="Cím 1"/>
          <p:cNvSpPr txBox="1">
            <a:spLocks/>
          </p:cNvSpPr>
          <p:nvPr/>
        </p:nvSpPr>
        <p:spPr>
          <a:xfrm rot="619167">
            <a:off x="1366393" y="4174518"/>
            <a:ext cx="8229600" cy="11381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u-HU" sz="1300" dirty="0" smtClean="0">
                <a:solidFill>
                  <a:schemeClr val="bg1"/>
                </a:solidFill>
              </a:rPr>
              <a:t>Kérdések</a:t>
            </a:r>
            <a:endParaRPr lang="hu-HU" sz="1300" dirty="0">
              <a:solidFill>
                <a:schemeClr val="bg1"/>
              </a:solidFill>
            </a:endParaRPr>
          </a:p>
        </p:txBody>
      </p:sp>
      <p:sp>
        <p:nvSpPr>
          <p:cNvPr id="13" name="Akciógomb: Egyéni 12">
            <a:hlinkClick r:id="rId6" action="ppaction://hlinksldjump" highlightClick="1"/>
          </p:cNvPr>
          <p:cNvSpPr/>
          <p:nvPr/>
        </p:nvSpPr>
        <p:spPr>
          <a:xfrm rot="476371">
            <a:off x="5121153" y="4623580"/>
            <a:ext cx="720080" cy="338918"/>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2" name="Cím 1"/>
          <p:cNvSpPr txBox="1">
            <a:spLocks/>
          </p:cNvSpPr>
          <p:nvPr/>
        </p:nvSpPr>
        <p:spPr>
          <a:xfrm rot="469552">
            <a:off x="2526381" y="4861153"/>
            <a:ext cx="8229600" cy="11381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u-HU" sz="1300" dirty="0" smtClean="0">
                <a:solidFill>
                  <a:schemeClr val="bg1"/>
                </a:solidFill>
              </a:rPr>
              <a:t>Források</a:t>
            </a:r>
            <a:endParaRPr lang="hu-HU" sz="1300" dirty="0">
              <a:solidFill>
                <a:schemeClr val="bg1"/>
              </a:solidFill>
            </a:endParaRPr>
          </a:p>
        </p:txBody>
      </p:sp>
      <p:sp>
        <p:nvSpPr>
          <p:cNvPr id="18" name="Akciógomb: Egyéni 17">
            <a:hlinkClick r:id="rId7" action="ppaction://hlinksldjump" highlightClick="1"/>
          </p:cNvPr>
          <p:cNvSpPr/>
          <p:nvPr/>
        </p:nvSpPr>
        <p:spPr>
          <a:xfrm rot="664317">
            <a:off x="6228184" y="5231729"/>
            <a:ext cx="864096" cy="395949"/>
          </a:xfrm>
          <a:prstGeom prst="actionButtonBlank">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49771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1+#ppt_w/2"/>
                                          </p:val>
                                        </p:tav>
                                        <p:tav tm="100000">
                                          <p:val>
                                            <p:strVal val="#ppt_x"/>
                                          </p:val>
                                        </p:tav>
                                      </p:tavLst>
                                    </p:anim>
                                    <p:anim calcmode="lin" valueType="num">
                                      <p:cBhvr additive="base">
                                        <p:cTn id="14" dur="500" fill="hold"/>
                                        <p:tgtEl>
                                          <p:spTgt spid="2051"/>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2053"/>
                                        </p:tgtEl>
                                        <p:attrNameLst>
                                          <p:attrName>style.visibility</p:attrName>
                                        </p:attrNameLst>
                                      </p:cBhvr>
                                      <p:to>
                                        <p:strVal val="visible"/>
                                      </p:to>
                                    </p:set>
                                    <p:anim calcmode="lin" valueType="num">
                                      <p:cBhvr additive="base">
                                        <p:cTn id="21" dur="500" fill="hold"/>
                                        <p:tgtEl>
                                          <p:spTgt spid="2053"/>
                                        </p:tgtEl>
                                        <p:attrNameLst>
                                          <p:attrName>ppt_x</p:attrName>
                                        </p:attrNameLst>
                                      </p:cBhvr>
                                      <p:tavLst>
                                        <p:tav tm="0">
                                          <p:val>
                                            <p:strVal val="1+#ppt_w/2"/>
                                          </p:val>
                                        </p:tav>
                                        <p:tav tm="100000">
                                          <p:val>
                                            <p:strVal val="#ppt_x"/>
                                          </p:val>
                                        </p:tav>
                                      </p:tavLst>
                                    </p:anim>
                                    <p:anim calcmode="lin" valueType="num">
                                      <p:cBhvr additive="base">
                                        <p:cTn id="22" dur="500" fill="hold"/>
                                        <p:tgtEl>
                                          <p:spTgt spid="2053"/>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1+#ppt_w/2"/>
                                          </p:val>
                                        </p:tav>
                                        <p:tav tm="100000">
                                          <p:val>
                                            <p:strVal val="#ppt_x"/>
                                          </p:val>
                                        </p:tav>
                                      </p:tavLst>
                                    </p:anim>
                                    <p:anim calcmode="lin" valueType="num">
                                      <p:cBhvr additive="base">
                                        <p:cTn id="30" dur="500" fill="hold"/>
                                        <p:tgtEl>
                                          <p:spTgt spid="10"/>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1+#ppt_w/2"/>
                                          </p:val>
                                        </p:tav>
                                        <p:tav tm="100000">
                                          <p:val>
                                            <p:strVal val="#ppt_x"/>
                                          </p:val>
                                        </p:tav>
                                      </p:tavLst>
                                    </p:anim>
                                    <p:anim calcmode="lin" valueType="num">
                                      <p:cBhvr additive="base">
                                        <p:cTn id="34" dur="500" fill="hold"/>
                                        <p:tgtEl>
                                          <p:spTgt spid="9"/>
                                        </p:tgtEl>
                                        <p:attrNameLst>
                                          <p:attrName>ppt_y</p:attrName>
                                        </p:attrNameLst>
                                      </p:cBhvr>
                                      <p:tavLst>
                                        <p:tav tm="0">
                                          <p:val>
                                            <p:strVal val="#ppt_y"/>
                                          </p:val>
                                        </p:tav>
                                        <p:tav tm="100000">
                                          <p:val>
                                            <p:strVal val="#ppt_y"/>
                                          </p:val>
                                        </p:tav>
                                      </p:tavLst>
                                    </p:anim>
                                  </p:childTnLst>
                                </p:cTn>
                              </p:par>
                            </p:childTnLst>
                          </p:cTn>
                        </p:par>
                        <p:par>
                          <p:cTn id="35" fill="hold">
                            <p:stCondLst>
                              <p:cond delay="1500"/>
                            </p:stCondLst>
                            <p:childTnLst>
                              <p:par>
                                <p:cTn id="36" presetID="2" presetClass="entr" presetSubtype="4"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additive="base">
                                        <p:cTn id="52" dur="500" fill="hold"/>
                                        <p:tgtEl>
                                          <p:spTgt spid="6"/>
                                        </p:tgtEl>
                                        <p:attrNameLst>
                                          <p:attrName>ppt_x</p:attrName>
                                        </p:attrNameLst>
                                      </p:cBhvr>
                                      <p:tavLst>
                                        <p:tav tm="0">
                                          <p:val>
                                            <p:strVal val="#ppt_x"/>
                                          </p:val>
                                        </p:tav>
                                        <p:tav tm="100000">
                                          <p:val>
                                            <p:strVal val="#ppt_x"/>
                                          </p:val>
                                        </p:tav>
                                      </p:tavLst>
                                    </p:anim>
                                    <p:anim calcmode="lin" valueType="num">
                                      <p:cBhvr additive="base">
                                        <p:cTn id="53" dur="500" fill="hold"/>
                                        <p:tgtEl>
                                          <p:spTgt spid="6"/>
                                        </p:tgtEl>
                                        <p:attrNameLst>
                                          <p:attrName>ppt_y</p:attrName>
                                        </p:attrNameLst>
                                      </p:cBhvr>
                                      <p:tavLst>
                                        <p:tav tm="0">
                                          <p:val>
                                            <p:strVal val="1+#ppt_h/2"/>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anim calcmode="lin" valueType="num">
                                      <p:cBhvr>
                                        <p:cTn id="66" dur="1000" fill="hold"/>
                                        <p:tgtEl>
                                          <p:spTgt spid="22"/>
                                        </p:tgtEl>
                                        <p:attrNameLst>
                                          <p:attrName>ppt_x</p:attrName>
                                        </p:attrNameLst>
                                      </p:cBhvr>
                                      <p:tavLst>
                                        <p:tav tm="0">
                                          <p:val>
                                            <p:strVal val="#ppt_x"/>
                                          </p:val>
                                        </p:tav>
                                        <p:tav tm="100000">
                                          <p:val>
                                            <p:strVal val="#ppt_x"/>
                                          </p:val>
                                        </p:tav>
                                      </p:tavLst>
                                    </p:anim>
                                    <p:anim calcmode="lin" valueType="num">
                                      <p:cBhvr>
                                        <p:cTn id="67" dur="1000" fill="hold"/>
                                        <p:tgtEl>
                                          <p:spTgt spid="22"/>
                                        </p:tgtEl>
                                        <p:attrNameLst>
                                          <p:attrName>ppt_y</p:attrName>
                                        </p:attrNameLst>
                                      </p:cBhvr>
                                      <p:tavLst>
                                        <p:tav tm="0">
                                          <p:val>
                                            <p:strVal val="#ppt_y+.1"/>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8"/>
                                        </p:tgtEl>
                                        <p:attrNameLst>
                                          <p:attrName>style.visibility</p:attrName>
                                        </p:attrNameLst>
                                      </p:cBhvr>
                                      <p:to>
                                        <p:strVal val="visible"/>
                                      </p:to>
                                    </p:set>
                                    <p:anim calcmode="lin" valueType="num">
                                      <p:cBhvr additive="base">
                                        <p:cTn id="70" dur="500" fill="hold"/>
                                        <p:tgtEl>
                                          <p:spTgt spid="18"/>
                                        </p:tgtEl>
                                        <p:attrNameLst>
                                          <p:attrName>ppt_x</p:attrName>
                                        </p:attrNameLst>
                                      </p:cBhvr>
                                      <p:tavLst>
                                        <p:tav tm="0">
                                          <p:val>
                                            <p:strVal val="#ppt_x"/>
                                          </p:val>
                                        </p:tav>
                                        <p:tav tm="100000">
                                          <p:val>
                                            <p:strVal val="#ppt_x"/>
                                          </p:val>
                                        </p:tav>
                                      </p:tavLst>
                                    </p:anim>
                                    <p:anim calcmode="lin" valueType="num">
                                      <p:cBhvr additive="base">
                                        <p:cTn id="7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3" grpId="0" animBg="1"/>
      <p:bldP spid="4" grpId="0" animBg="1"/>
      <p:bldP spid="6" grpId="0" animBg="1"/>
      <p:bldP spid="20" grpId="0"/>
      <p:bldP spid="13" grpId="0" animBg="1"/>
      <p:bldP spid="22"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29000"/>
                    </a14:imgEffect>
                  </a14:imgLayer>
                </a14:imgProps>
              </a:ext>
            </a:extLst>
          </a:blip>
          <a:srcRect/>
          <a:stretch>
            <a:fillRect l="-9000" r="-9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 is az az energiatakarékosság?</a:t>
            </a:r>
            <a:endParaRPr lang="hu-HU" dirty="0"/>
          </a:p>
        </p:txBody>
      </p:sp>
      <p:sp>
        <p:nvSpPr>
          <p:cNvPr id="3" name="Tartalom helye 2"/>
          <p:cNvSpPr>
            <a:spLocks noGrp="1"/>
          </p:cNvSpPr>
          <p:nvPr>
            <p:ph idx="1"/>
          </p:nvPr>
        </p:nvSpPr>
        <p:spPr>
          <a:xfrm>
            <a:off x="457200" y="2132856"/>
            <a:ext cx="8229600" cy="3993307"/>
          </a:xfrm>
        </p:spPr>
        <p:txBody>
          <a:bodyPr/>
          <a:lstStyle/>
          <a:p>
            <a:pPr marL="0" indent="0" algn="ctr">
              <a:buNone/>
            </a:pPr>
            <a:r>
              <a:rPr lang="hu-HU" dirty="0" smtClean="0"/>
              <a:t>Az energiatakarékosság már alapból magában foglalja jelentését, tehát energiát takarítunk meg. Ha pedig energiából kevesebbet fogyasztunk, akkor kevesebbet is kell fizetni. A célunk pedig természetesen ez, ezért van szükség a kevesebb fogyasztásra. </a:t>
            </a:r>
            <a:endParaRPr lang="hu-HU" dirty="0"/>
          </a:p>
        </p:txBody>
      </p:sp>
      <p:sp>
        <p:nvSpPr>
          <p:cNvPr id="4" name="Akciógomb: Tovább vagy Következő 3">
            <a:hlinkClick r:id="" action="ppaction://hlinkshowjump?jump=nextslide"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Kezdő dia 4">
            <a:hlinkClick r:id="rId4" action="ppaction://hlinksldjump" highlightClick="1"/>
          </p:cNvPr>
          <p:cNvSpPr/>
          <p:nvPr/>
        </p:nvSpPr>
        <p:spPr>
          <a:xfrm>
            <a:off x="266422" y="5905607"/>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97969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par>
                          <p:cTn id="18" fill="hold">
                            <p:stCondLst>
                              <p:cond delay="1500"/>
                            </p:stCondLst>
                            <p:childTnLst>
                              <p:par>
                                <p:cTn id="19" presetID="16" presetClass="entr" presetSubtype="21"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arn(inVertical)">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extLst>
              <a:ext uri="{BEBA8EAE-BF5A-486C-A8C5-ECC9F3942E4B}">
                <a14:imgProps xmlns:a14="http://schemas.microsoft.com/office/drawing/2010/main">
                  <a14:imgLayer r:embed="rId3">
                    <a14:imgEffect>
                      <a14:sharpenSoften amount="-100000"/>
                    </a14:imgEffect>
                    <a14:imgEffect>
                      <a14:saturation sat="20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Mivel lehet energiát spórolni?</a:t>
            </a:r>
            <a:endParaRPr lang="hu-HU" dirty="0"/>
          </a:p>
        </p:txBody>
      </p:sp>
      <p:sp>
        <p:nvSpPr>
          <p:cNvPr id="3" name="Tartalom helye 2"/>
          <p:cNvSpPr>
            <a:spLocks noGrp="1"/>
          </p:cNvSpPr>
          <p:nvPr>
            <p:ph idx="1"/>
          </p:nvPr>
        </p:nvSpPr>
        <p:spPr/>
        <p:txBody>
          <a:bodyPr/>
          <a:lstStyle/>
          <a:p>
            <a:pPr marL="0" indent="0" algn="ctr">
              <a:buNone/>
            </a:pPr>
            <a:r>
              <a:rPr lang="hu-HU" dirty="0" smtClean="0"/>
              <a:t>Itt nem rögtön arra kell gondolni, hogy az elektronikai eszközeinket többet nem, vagy esetleg kevesebbet használhatjuk, hanem arra, hogy már azzal is energiát takarítunk meg, hogyha nincs használatban az eszköz, akkor kihúzzuk a konnektorból. Természetesen ma már energiatakarékos kütyüket is vásárolhatunk, hiszen az elektronika egyre fejlődik, viszont ezek nélkül is lehet megtakarítani. </a:t>
            </a:r>
            <a:endParaRPr lang="hu-HU" dirty="0"/>
          </a:p>
        </p:txBody>
      </p:sp>
      <p:sp>
        <p:nvSpPr>
          <p:cNvPr id="4" name="Akciógomb: Tovább vagy Következő 3">
            <a:hlinkClick r:id="" action="ppaction://hlinkshowjump?jump=nextslide"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Kezdő dia 4">
            <a:hlinkClick r:id="rId4" action="ppaction://hlinksldjump" highlightClick="1"/>
          </p:cNvPr>
          <p:cNvSpPr/>
          <p:nvPr/>
        </p:nvSpPr>
        <p:spPr>
          <a:xfrm>
            <a:off x="266422" y="5905607"/>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66002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Milyen energiatakarékos tárgyak vannak?</a:t>
            </a:r>
            <a:endParaRPr lang="hu-HU" dirty="0"/>
          </a:p>
        </p:txBody>
      </p:sp>
      <p:sp>
        <p:nvSpPr>
          <p:cNvPr id="3" name="Tartalom helye 2"/>
          <p:cNvSpPr>
            <a:spLocks noGrp="1"/>
          </p:cNvSpPr>
          <p:nvPr>
            <p:ph idx="1"/>
          </p:nvPr>
        </p:nvSpPr>
        <p:spPr>
          <a:xfrm>
            <a:off x="457200" y="1916832"/>
            <a:ext cx="8229600" cy="4209331"/>
          </a:xfrm>
        </p:spPr>
        <p:txBody>
          <a:bodyPr/>
          <a:lstStyle/>
          <a:p>
            <a:pPr marL="0" indent="0" algn="ctr">
              <a:buNone/>
            </a:pPr>
            <a:r>
              <a:rPr lang="hu-HU" dirty="0" smtClean="0"/>
              <a:t>Azon túl, hogy kihúzzuk elektromos eszközeinket a konnektorból, vagy feleslegesen nem égetjük a lámpát, sokkal több mindent meg lehet tenni azért, hogy spóroljunk. Természetesen ehhez költeni is kell a készülék beszerzésére, amelyek energiatakarékosak, viszont tízezrekkel több maradhat pénztárcáinkban. </a:t>
            </a:r>
            <a:endParaRPr lang="hu-HU" dirty="0"/>
          </a:p>
        </p:txBody>
      </p:sp>
      <p:sp>
        <p:nvSpPr>
          <p:cNvPr id="4" name="Akciógomb: Tovább vagy Következő 3">
            <a:hlinkClick r:id="" action="ppaction://hlinkshowjump?jump=nextslide"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Kezdő dia 4">
            <a:hlinkClick r:id="rId4" action="ppaction://hlinksldjump" highlightClick="1"/>
          </p:cNvPr>
          <p:cNvSpPr/>
          <p:nvPr/>
        </p:nvSpPr>
        <p:spPr>
          <a:xfrm>
            <a:off x="266422" y="5905607"/>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428608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Energiatakarékos izzó</a:t>
            </a:r>
            <a:endParaRPr lang="hu-HU" dirty="0"/>
          </a:p>
        </p:txBody>
      </p:sp>
      <p:sp>
        <p:nvSpPr>
          <p:cNvPr id="3" name="Tartalom helye 2"/>
          <p:cNvSpPr>
            <a:spLocks noGrp="1"/>
          </p:cNvSpPr>
          <p:nvPr>
            <p:ph idx="1"/>
          </p:nvPr>
        </p:nvSpPr>
        <p:spPr/>
        <p:txBody>
          <a:bodyPr/>
          <a:lstStyle/>
          <a:p>
            <a:pPr marL="0" indent="0" algn="ctr">
              <a:buNone/>
            </a:pPr>
            <a:r>
              <a:rPr lang="hu-HU" dirty="0" smtClean="0"/>
              <a:t>Szinte mindenhol lehet hallani, hogy az energiatakarékos izzóval mennyi energiát és pénzt spórolhatunk, ettől függetlenül sokan az ára miatt inkább nem veszik meg. Míg egy hagyományos izzó a felhasznált energia 2,5%-át hasznosítják, addig ez az izzó sokkal többet. Élettartamuk akár tízszer nagyobb is lehet, és negyed annyit fogyaszt, mint a hagyományos társaik. Ez évente akár 15 ezer forint is lehet. </a:t>
            </a:r>
            <a:endParaRPr lang="hu-HU" dirty="0"/>
          </a:p>
        </p:txBody>
      </p:sp>
      <p:sp>
        <p:nvSpPr>
          <p:cNvPr id="4" name="Akciógomb: Tovább vagy Következő 3">
            <a:hlinkClick r:id="" action="ppaction://hlinkshowjump?jump=nextslide"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Kezdő dia 4">
            <a:hlinkClick r:id="rId4" action="ppaction://hlinksldjump" highlightClick="1"/>
          </p:cNvPr>
          <p:cNvSpPr/>
          <p:nvPr/>
        </p:nvSpPr>
        <p:spPr>
          <a:xfrm>
            <a:off x="253974" y="5960360"/>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98740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4" presetClass="emph" presetSubtype="0" fill="hold" grpId="0" nodeType="afterEffect">
                                  <p:stCondLst>
                                    <p:cond delay="0"/>
                                  </p:stCondLst>
                                  <p:iterate type="lt">
                                    <p:tmPct val="10000"/>
                                  </p:iterate>
                                  <p:childTnLst>
                                    <p:animMotion origin="layout" path="M 0.0 0.0 L 0.0 -0.07213" pathEditMode="relative" ptsTypes="">
                                      <p:cBhvr>
                                        <p:cTn id="16" dur="250" accel="50000" decel="50000" autoRev="1" fill="hold">
                                          <p:stCondLst>
                                            <p:cond delay="0"/>
                                          </p:stCondLst>
                                        </p:cTn>
                                        <p:tgtEl>
                                          <p:spTgt spid="2"/>
                                        </p:tgtEl>
                                        <p:attrNameLst>
                                          <p:attrName>ppt_x</p:attrName>
                                          <p:attrName>ppt_y</p:attrName>
                                        </p:attrNameLst>
                                      </p:cBhvr>
                                    </p:animMotion>
                                    <p:animRot by="1500000">
                                      <p:cBhvr>
                                        <p:cTn id="17" dur="125" fill="hold">
                                          <p:stCondLst>
                                            <p:cond delay="0"/>
                                          </p:stCondLst>
                                        </p:cTn>
                                        <p:tgtEl>
                                          <p:spTgt spid="2"/>
                                        </p:tgtEl>
                                        <p:attrNameLst>
                                          <p:attrName>r</p:attrName>
                                        </p:attrNameLst>
                                      </p:cBhvr>
                                    </p:animRot>
                                    <p:animRot by="-1500000">
                                      <p:cBhvr>
                                        <p:cTn id="18" dur="125" fill="hold">
                                          <p:stCondLst>
                                            <p:cond delay="125"/>
                                          </p:stCondLst>
                                        </p:cTn>
                                        <p:tgtEl>
                                          <p:spTgt spid="2"/>
                                        </p:tgtEl>
                                        <p:attrNameLst>
                                          <p:attrName>r</p:attrName>
                                        </p:attrNameLst>
                                      </p:cBhvr>
                                    </p:animRot>
                                    <p:animRot by="-1500000">
                                      <p:cBhvr>
                                        <p:cTn id="19" dur="125" fill="hold">
                                          <p:stCondLst>
                                            <p:cond delay="250"/>
                                          </p:stCondLst>
                                        </p:cTn>
                                        <p:tgtEl>
                                          <p:spTgt spid="2"/>
                                        </p:tgtEl>
                                        <p:attrNameLst>
                                          <p:attrName>r</p:attrName>
                                        </p:attrNameLst>
                                      </p:cBhvr>
                                    </p:animRot>
                                    <p:animRot by="1500000">
                                      <p:cBhvr>
                                        <p:cTn id="20" dur="125" fill="hold">
                                          <p:stCondLst>
                                            <p:cond delay="375"/>
                                          </p:stCondLst>
                                        </p:cTn>
                                        <p:tgtEl>
                                          <p:spTgt spid="2"/>
                                        </p:tgtEl>
                                        <p:attrNameLst>
                                          <p:attrName>r</p:attrName>
                                        </p:attrNameLst>
                                      </p:cBhvr>
                                    </p:animRot>
                                  </p:childTnLst>
                                </p:cTn>
                              </p:par>
                            </p:childTnLst>
                          </p:cTn>
                        </p:par>
                        <p:par>
                          <p:cTn id="21" fill="hold">
                            <p:stCondLst>
                              <p:cond delay="2450"/>
                            </p:stCondLst>
                            <p:childTnLst>
                              <p:par>
                                <p:cTn id="22" presetID="10"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Izzók lecserélése </a:t>
            </a:r>
            <a:endParaRPr lang="hu-HU" dirty="0"/>
          </a:p>
        </p:txBody>
      </p:sp>
      <p:graphicFrame>
        <p:nvGraphicFramePr>
          <p:cNvPr id="6" name="Tartalom helye 5"/>
          <p:cNvGraphicFramePr>
            <a:graphicFrameLocks noGrp="1"/>
          </p:cNvGraphicFramePr>
          <p:nvPr>
            <p:ph idx="1"/>
            <p:extLst>
              <p:ext uri="{D42A27DB-BD31-4B8C-83A1-F6EECF244321}">
                <p14:modId xmlns:p14="http://schemas.microsoft.com/office/powerpoint/2010/main" val="2236815389"/>
              </p:ext>
            </p:extLst>
          </p:nvPr>
        </p:nvGraphicFramePr>
        <p:xfrm>
          <a:off x="683568" y="2564904"/>
          <a:ext cx="7848872" cy="2041625"/>
        </p:xfrm>
        <a:graphic>
          <a:graphicData uri="http://schemas.openxmlformats.org/drawingml/2006/table">
            <a:tbl>
              <a:tblPr firstRow="1" bandRow="1">
                <a:tableStyleId>{5C22544A-7EE6-4342-B048-85BDC9FD1C3A}</a:tableStyleId>
              </a:tblPr>
              <a:tblGrid>
                <a:gridCol w="3924436"/>
                <a:gridCol w="3924436"/>
              </a:tblGrid>
              <a:tr h="408325">
                <a:tc>
                  <a:txBody>
                    <a:bodyPr/>
                    <a:lstStyle/>
                    <a:p>
                      <a:r>
                        <a:rPr lang="hu-HU" dirty="0" smtClean="0"/>
                        <a:t>HAGYOMÁNYOS</a:t>
                      </a:r>
                      <a:endParaRPr lang="hu-HU" dirty="0"/>
                    </a:p>
                  </a:txBody>
                  <a:tcPr>
                    <a:gradFill>
                      <a:gsLst>
                        <a:gs pos="0">
                          <a:schemeClr val="tx2">
                            <a:lumMod val="20000"/>
                            <a:lumOff val="80000"/>
                          </a:schemeClr>
                        </a:gs>
                        <a:gs pos="50000">
                          <a:schemeClr val="tx2">
                            <a:lumMod val="60000"/>
                            <a:lumOff val="40000"/>
                          </a:schemeClr>
                        </a:gs>
                        <a:gs pos="100000">
                          <a:schemeClr val="tx2">
                            <a:lumMod val="75000"/>
                          </a:schemeClr>
                        </a:gs>
                      </a:gsLst>
                      <a:lin ang="5400000" scaled="0"/>
                    </a:gradFill>
                  </a:tcPr>
                </a:tc>
                <a:tc>
                  <a:txBody>
                    <a:bodyPr/>
                    <a:lstStyle/>
                    <a:p>
                      <a:r>
                        <a:rPr lang="hu-HU" dirty="0" smtClean="0"/>
                        <a:t>ENERGIATAKARÉKOS</a:t>
                      </a:r>
                      <a:endParaRPr lang="hu-HU" dirty="0"/>
                    </a:p>
                  </a:txBody>
                  <a:tcPr>
                    <a:gradFill>
                      <a:gsLst>
                        <a:gs pos="0">
                          <a:srgbClr val="DDEBCF"/>
                        </a:gs>
                        <a:gs pos="50000">
                          <a:srgbClr val="9CB86E"/>
                        </a:gs>
                        <a:gs pos="100000">
                          <a:srgbClr val="156B13"/>
                        </a:gs>
                      </a:gsLst>
                      <a:lin ang="5400000" scaled="0"/>
                    </a:gradFill>
                  </a:tcPr>
                </a:tc>
              </a:tr>
              <a:tr h="408325">
                <a:tc>
                  <a:txBody>
                    <a:bodyPr/>
                    <a:lstStyle/>
                    <a:p>
                      <a:r>
                        <a:rPr lang="hu-HU" dirty="0" smtClean="0"/>
                        <a:t>25 W</a:t>
                      </a:r>
                      <a:endParaRPr lang="hu-HU" dirty="0"/>
                    </a:p>
                  </a:txBody>
                  <a:tcPr/>
                </a:tc>
                <a:tc>
                  <a:txBody>
                    <a:bodyPr/>
                    <a:lstStyle/>
                    <a:p>
                      <a:r>
                        <a:rPr lang="hu-HU" dirty="0" smtClean="0"/>
                        <a:t>6 W</a:t>
                      </a:r>
                      <a:endParaRPr lang="hu-HU" dirty="0"/>
                    </a:p>
                  </a:txBody>
                  <a:tcPr>
                    <a:solidFill>
                      <a:schemeClr val="accent3">
                        <a:lumMod val="60000"/>
                        <a:lumOff val="40000"/>
                      </a:schemeClr>
                    </a:solidFill>
                  </a:tcPr>
                </a:tc>
              </a:tr>
              <a:tr h="408325">
                <a:tc>
                  <a:txBody>
                    <a:bodyPr/>
                    <a:lstStyle/>
                    <a:p>
                      <a:r>
                        <a:rPr lang="hu-HU" dirty="0" smtClean="0"/>
                        <a:t>40 W</a:t>
                      </a:r>
                      <a:endParaRPr lang="hu-HU" dirty="0"/>
                    </a:p>
                  </a:txBody>
                  <a:tcPr/>
                </a:tc>
                <a:tc>
                  <a:txBody>
                    <a:bodyPr/>
                    <a:lstStyle/>
                    <a:p>
                      <a:r>
                        <a:rPr lang="hu-HU" dirty="0" smtClean="0"/>
                        <a:t>8 W</a:t>
                      </a:r>
                      <a:endParaRPr lang="hu-HU" dirty="0"/>
                    </a:p>
                  </a:txBody>
                  <a:tcPr/>
                </a:tc>
              </a:tr>
              <a:tr h="408325">
                <a:tc>
                  <a:txBody>
                    <a:bodyPr/>
                    <a:lstStyle/>
                    <a:p>
                      <a:r>
                        <a:rPr lang="hu-HU" dirty="0" smtClean="0"/>
                        <a:t>60 W</a:t>
                      </a:r>
                      <a:endParaRPr lang="hu-HU" dirty="0"/>
                    </a:p>
                  </a:txBody>
                  <a:tcPr/>
                </a:tc>
                <a:tc>
                  <a:txBody>
                    <a:bodyPr/>
                    <a:lstStyle/>
                    <a:p>
                      <a:r>
                        <a:rPr lang="hu-HU" dirty="0" smtClean="0"/>
                        <a:t>12 W</a:t>
                      </a:r>
                      <a:endParaRPr lang="hu-HU" dirty="0"/>
                    </a:p>
                  </a:txBody>
                  <a:tcPr>
                    <a:solidFill>
                      <a:schemeClr val="accent3">
                        <a:lumMod val="60000"/>
                        <a:lumOff val="40000"/>
                      </a:schemeClr>
                    </a:solidFill>
                  </a:tcPr>
                </a:tc>
              </a:tr>
              <a:tr h="408325">
                <a:tc>
                  <a:txBody>
                    <a:bodyPr/>
                    <a:lstStyle/>
                    <a:p>
                      <a:r>
                        <a:rPr lang="hu-HU" dirty="0" smtClean="0"/>
                        <a:t>100 W</a:t>
                      </a:r>
                      <a:endParaRPr lang="hu-HU" dirty="0"/>
                    </a:p>
                  </a:txBody>
                  <a:tcPr/>
                </a:tc>
                <a:tc>
                  <a:txBody>
                    <a:bodyPr/>
                    <a:lstStyle/>
                    <a:p>
                      <a:r>
                        <a:rPr lang="hu-HU" dirty="0" smtClean="0"/>
                        <a:t>20 W</a:t>
                      </a:r>
                      <a:endParaRPr lang="hu-HU" dirty="0"/>
                    </a:p>
                  </a:txBody>
                  <a:tcPr/>
                </a:tc>
              </a:tr>
            </a:tbl>
          </a:graphicData>
        </a:graphic>
      </p:graphicFrame>
      <p:sp>
        <p:nvSpPr>
          <p:cNvPr id="7" name="Akciógomb: Tovább vagy Következő 6">
            <a:hlinkClick r:id="" action="ppaction://hlinkshowjump?jump=nextslide"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Akciógomb: Kezdő dia 7">
            <a:hlinkClick r:id="rId2" action="ppaction://hlinksldjump" highlightClick="1"/>
          </p:cNvPr>
          <p:cNvSpPr/>
          <p:nvPr/>
        </p:nvSpPr>
        <p:spPr>
          <a:xfrm>
            <a:off x="266422" y="5905607"/>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65290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2"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Kapcsolóval ellátott elosztó</a:t>
            </a:r>
            <a:endParaRPr lang="hu-HU" dirty="0"/>
          </a:p>
        </p:txBody>
      </p:sp>
      <p:sp>
        <p:nvSpPr>
          <p:cNvPr id="3" name="Tartalom helye 2"/>
          <p:cNvSpPr>
            <a:spLocks noGrp="1"/>
          </p:cNvSpPr>
          <p:nvPr>
            <p:ph idx="1"/>
          </p:nvPr>
        </p:nvSpPr>
        <p:spPr/>
        <p:txBody>
          <a:bodyPr>
            <a:normAutofit fontScale="92500" lnSpcReduction="20000"/>
          </a:bodyPr>
          <a:lstStyle/>
          <a:p>
            <a:pPr marL="0" indent="0" algn="ctr">
              <a:buNone/>
            </a:pPr>
            <a:r>
              <a:rPr lang="hu-HU" dirty="0" smtClean="0"/>
              <a:t>Talán ez az egyik készülék, melyre sokan nem is gondolnának, mégis rengeteg energiát, időt és pénzt takaríthatunk meg vele. Hogy miért? Gondoljunk bele. </a:t>
            </a:r>
            <a:r>
              <a:rPr lang="hu-HU" dirty="0" smtClean="0">
                <a:sym typeface="Wingdings" pitchFamily="2" charset="2"/>
              </a:rPr>
              <a:t>Kezdjük az energiával. Egy gombnyomás, és akár 5-6 készüléktől megvonhatjuk az áramot. Viszont hogy takarítunk meg időt? Egyszerű. Nem kell percekig huzigálni tárgyainkat, szintén csak egy gombnyomás. De ez hogyan spórol nekünk? Ha megvonjuk az áramot, amit alapesetben nem biztos, hogy megtennénk egy sima elosztóval, vagy konnektorral, máris nem fog egész éjszaka menni a mikró vagy a mosógép.  </a:t>
            </a:r>
            <a:endParaRPr lang="hu-HU" dirty="0"/>
          </a:p>
        </p:txBody>
      </p:sp>
      <p:sp>
        <p:nvSpPr>
          <p:cNvPr id="4" name="Akciógomb: Tovább vagy Következő 3">
            <a:hlinkClick r:id="" action="ppaction://hlinkshowjump?jump=nextslide" highlightClick="1"/>
          </p:cNvPr>
          <p:cNvSpPr>
            <a:spLocks/>
          </p:cNvSpPr>
          <p:nvPr/>
        </p:nvSpPr>
        <p:spPr>
          <a:xfrm>
            <a:off x="8142784" y="5960360"/>
            <a:ext cx="648000" cy="468000"/>
          </a:xfrm>
          <a:prstGeom prst="actionButtonForwardNext">
            <a:avLst/>
          </a:prstGeom>
          <a:noFill/>
          <a:ln cap="sq">
            <a:gradFill>
              <a:gsLst>
                <a:gs pos="0">
                  <a:srgbClr val="CBCBCB">
                    <a:lumMod val="100000"/>
                  </a:srgbClr>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7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Akciógomb: Kezdő dia 4">
            <a:hlinkClick r:id="rId4" action="ppaction://hlinksldjump" highlightClick="1"/>
          </p:cNvPr>
          <p:cNvSpPr/>
          <p:nvPr/>
        </p:nvSpPr>
        <p:spPr>
          <a:xfrm>
            <a:off x="266422" y="5960360"/>
            <a:ext cx="792088" cy="558385"/>
          </a:xfrm>
          <a:prstGeom prst="actionButtonHome">
            <a:avLst/>
          </a:prstGeom>
          <a:noFill/>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ffectLst>
            <a:outerShdw blurRad="50800" dist="38100" dir="2700000" algn="tl" rotWithShape="0">
              <a:prstClr val="black">
                <a:alpha val="6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14607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par>
                          <p:cTn id="18" fill="hold">
                            <p:stCondLst>
                              <p:cond delay="1500"/>
                            </p:stCondLst>
                            <p:childTnLst>
                              <p:par>
                                <p:cTn id="19" presetID="21" presetClass="entr" presetSubtype="1"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heel(1)">
                                      <p:cBhvr>
                                        <p:cTn id="2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593</Words>
  <Application>Microsoft Office PowerPoint</Application>
  <PresentationFormat>Diavetítés a képernyőre (4:3 oldalarány)</PresentationFormat>
  <Paragraphs>69</Paragraphs>
  <Slides>19</Slides>
  <Notes>0</Notes>
  <HiddenSlides>0</HiddenSlides>
  <MMClips>0</MMClips>
  <ScaleCrop>false</ScaleCrop>
  <HeadingPairs>
    <vt:vector size="4" baseType="variant">
      <vt:variant>
        <vt:lpstr>Téma</vt:lpstr>
      </vt:variant>
      <vt:variant>
        <vt:i4>1</vt:i4>
      </vt:variant>
      <vt:variant>
        <vt:lpstr>Diacímek</vt:lpstr>
      </vt:variant>
      <vt:variant>
        <vt:i4>19</vt:i4>
      </vt:variant>
    </vt:vector>
  </HeadingPairs>
  <TitlesOfParts>
    <vt:vector size="20" baseType="lpstr">
      <vt:lpstr>Office-téma</vt:lpstr>
      <vt:lpstr>Energiatakarékos megoldások</vt:lpstr>
      <vt:lpstr>Útmutató</vt:lpstr>
      <vt:lpstr>Energia-takarékosság</vt:lpstr>
      <vt:lpstr>Mi is az az energiatakarékosság?</vt:lpstr>
      <vt:lpstr>Mivel lehet energiát spórolni?</vt:lpstr>
      <vt:lpstr>Milyen energiatakarékos tárgyak vannak?</vt:lpstr>
      <vt:lpstr>Energiatakarékos izzó</vt:lpstr>
      <vt:lpstr>Izzók lecserélése </vt:lpstr>
      <vt:lpstr>Kapcsolóval ellátott elosztó</vt:lpstr>
      <vt:lpstr>Párologtató</vt:lpstr>
      <vt:lpstr>Kérdések </vt:lpstr>
      <vt:lpstr>Kérdések </vt:lpstr>
      <vt:lpstr>Helyes válasz</vt:lpstr>
      <vt:lpstr>Helytelen válasz</vt:lpstr>
      <vt:lpstr>Kérdések (2)</vt:lpstr>
      <vt:lpstr>Kérdések (2)</vt:lpstr>
      <vt:lpstr>Helytelen válasz</vt:lpstr>
      <vt:lpstr>Helyes válasz</vt:lpstr>
      <vt:lpstr>Források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Energiatakarékos megoldások</dc:title>
  <dc:creator>08</dc:creator>
  <cp:lastModifiedBy>csaba</cp:lastModifiedBy>
  <cp:revision>26</cp:revision>
  <dcterms:created xsi:type="dcterms:W3CDTF">2016-01-28T13:54:05Z</dcterms:created>
  <dcterms:modified xsi:type="dcterms:W3CDTF">2016-01-30T06:33:12Z</dcterms:modified>
</cp:coreProperties>
</file>