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63" r:id="rId10"/>
    <p:sldId id="264" r:id="rId11"/>
    <p:sldId id="266" r:id="rId12"/>
    <p:sldId id="269" r:id="rId13"/>
    <p:sldId id="267" r:id="rId14"/>
    <p:sldId id="268" r:id="rId15"/>
    <p:sldId id="270" r:id="rId16"/>
    <p:sldId id="273" r:id="rId17"/>
    <p:sldId id="274" r:id="rId18"/>
    <p:sldId id="275" r:id="rId19"/>
    <p:sldId id="276" r:id="rId20"/>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32" autoAdjust="0"/>
    <p:restoredTop sz="94660"/>
  </p:normalViewPr>
  <p:slideViewPr>
    <p:cSldViewPr>
      <p:cViewPr>
        <p:scale>
          <a:sx n="76" d="100"/>
          <a:sy n="76" d="100"/>
        </p:scale>
        <p:origin x="-1224"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21546721-2B65-4F0C-B9F1-1FF754D2EFEC}" type="datetimeFigureOut">
              <a:rPr lang="hu-HU" smtClean="0"/>
              <a:t>2016.01.30.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22CDD9F-0486-434E-BD2E-57C9E67AC184}" type="slidenum">
              <a:rPr lang="hu-HU" smtClean="0"/>
              <a:t>‹#›</a:t>
            </a:fld>
            <a:endParaRPr lang="hu-HU"/>
          </a:p>
        </p:txBody>
      </p:sp>
    </p:spTree>
    <p:extLst>
      <p:ext uri="{BB962C8B-B14F-4D97-AF65-F5344CB8AC3E}">
        <p14:creationId xmlns:p14="http://schemas.microsoft.com/office/powerpoint/2010/main" val="1229889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21546721-2B65-4F0C-B9F1-1FF754D2EFEC}" type="datetimeFigureOut">
              <a:rPr lang="hu-HU" smtClean="0"/>
              <a:t>2016.01.30.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22CDD9F-0486-434E-BD2E-57C9E67AC184}" type="slidenum">
              <a:rPr lang="hu-HU" smtClean="0"/>
              <a:t>‹#›</a:t>
            </a:fld>
            <a:endParaRPr lang="hu-HU"/>
          </a:p>
        </p:txBody>
      </p:sp>
    </p:spTree>
    <p:extLst>
      <p:ext uri="{BB962C8B-B14F-4D97-AF65-F5344CB8AC3E}">
        <p14:creationId xmlns:p14="http://schemas.microsoft.com/office/powerpoint/2010/main" val="3215729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21546721-2B65-4F0C-B9F1-1FF754D2EFEC}" type="datetimeFigureOut">
              <a:rPr lang="hu-HU" smtClean="0"/>
              <a:t>2016.01.30.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22CDD9F-0486-434E-BD2E-57C9E67AC184}" type="slidenum">
              <a:rPr lang="hu-HU" smtClean="0"/>
              <a:t>‹#›</a:t>
            </a:fld>
            <a:endParaRPr lang="hu-HU"/>
          </a:p>
        </p:txBody>
      </p:sp>
    </p:spTree>
    <p:extLst>
      <p:ext uri="{BB962C8B-B14F-4D97-AF65-F5344CB8AC3E}">
        <p14:creationId xmlns:p14="http://schemas.microsoft.com/office/powerpoint/2010/main" val="335406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21546721-2B65-4F0C-B9F1-1FF754D2EFEC}" type="datetimeFigureOut">
              <a:rPr lang="hu-HU" smtClean="0"/>
              <a:t>2016.01.30.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22CDD9F-0486-434E-BD2E-57C9E67AC184}" type="slidenum">
              <a:rPr lang="hu-HU" smtClean="0"/>
              <a:t>‹#›</a:t>
            </a:fld>
            <a:endParaRPr lang="hu-HU"/>
          </a:p>
        </p:txBody>
      </p:sp>
    </p:spTree>
    <p:extLst>
      <p:ext uri="{BB962C8B-B14F-4D97-AF65-F5344CB8AC3E}">
        <p14:creationId xmlns:p14="http://schemas.microsoft.com/office/powerpoint/2010/main" val="293731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21546721-2B65-4F0C-B9F1-1FF754D2EFEC}" type="datetimeFigureOut">
              <a:rPr lang="hu-HU" smtClean="0"/>
              <a:t>2016.01.30.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22CDD9F-0486-434E-BD2E-57C9E67AC184}" type="slidenum">
              <a:rPr lang="hu-HU" smtClean="0"/>
              <a:t>‹#›</a:t>
            </a:fld>
            <a:endParaRPr lang="hu-HU"/>
          </a:p>
        </p:txBody>
      </p:sp>
    </p:spTree>
    <p:extLst>
      <p:ext uri="{BB962C8B-B14F-4D97-AF65-F5344CB8AC3E}">
        <p14:creationId xmlns:p14="http://schemas.microsoft.com/office/powerpoint/2010/main" val="3729721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21546721-2B65-4F0C-B9F1-1FF754D2EFEC}" type="datetimeFigureOut">
              <a:rPr lang="hu-HU" smtClean="0"/>
              <a:t>2016.01.30.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22CDD9F-0486-434E-BD2E-57C9E67AC184}" type="slidenum">
              <a:rPr lang="hu-HU" smtClean="0"/>
              <a:t>‹#›</a:t>
            </a:fld>
            <a:endParaRPr lang="hu-HU"/>
          </a:p>
        </p:txBody>
      </p:sp>
    </p:spTree>
    <p:extLst>
      <p:ext uri="{BB962C8B-B14F-4D97-AF65-F5344CB8AC3E}">
        <p14:creationId xmlns:p14="http://schemas.microsoft.com/office/powerpoint/2010/main" val="3528538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21546721-2B65-4F0C-B9F1-1FF754D2EFEC}" type="datetimeFigureOut">
              <a:rPr lang="hu-HU" smtClean="0"/>
              <a:t>2016.01.30.</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D22CDD9F-0486-434E-BD2E-57C9E67AC184}" type="slidenum">
              <a:rPr lang="hu-HU" smtClean="0"/>
              <a:t>‹#›</a:t>
            </a:fld>
            <a:endParaRPr lang="hu-HU"/>
          </a:p>
        </p:txBody>
      </p:sp>
    </p:spTree>
    <p:extLst>
      <p:ext uri="{BB962C8B-B14F-4D97-AF65-F5344CB8AC3E}">
        <p14:creationId xmlns:p14="http://schemas.microsoft.com/office/powerpoint/2010/main" val="3958031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21546721-2B65-4F0C-B9F1-1FF754D2EFEC}" type="datetimeFigureOut">
              <a:rPr lang="hu-HU" smtClean="0"/>
              <a:t>2016.01.30.</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D22CDD9F-0486-434E-BD2E-57C9E67AC184}" type="slidenum">
              <a:rPr lang="hu-HU" smtClean="0"/>
              <a:t>‹#›</a:t>
            </a:fld>
            <a:endParaRPr lang="hu-HU"/>
          </a:p>
        </p:txBody>
      </p:sp>
    </p:spTree>
    <p:extLst>
      <p:ext uri="{BB962C8B-B14F-4D97-AF65-F5344CB8AC3E}">
        <p14:creationId xmlns:p14="http://schemas.microsoft.com/office/powerpoint/2010/main" val="273664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21546721-2B65-4F0C-B9F1-1FF754D2EFEC}" type="datetimeFigureOut">
              <a:rPr lang="hu-HU" smtClean="0"/>
              <a:t>2016.01.30.</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D22CDD9F-0486-434E-BD2E-57C9E67AC184}" type="slidenum">
              <a:rPr lang="hu-HU" smtClean="0"/>
              <a:t>‹#›</a:t>
            </a:fld>
            <a:endParaRPr lang="hu-HU"/>
          </a:p>
        </p:txBody>
      </p:sp>
    </p:spTree>
    <p:extLst>
      <p:ext uri="{BB962C8B-B14F-4D97-AF65-F5344CB8AC3E}">
        <p14:creationId xmlns:p14="http://schemas.microsoft.com/office/powerpoint/2010/main" val="859336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21546721-2B65-4F0C-B9F1-1FF754D2EFEC}" type="datetimeFigureOut">
              <a:rPr lang="hu-HU" smtClean="0"/>
              <a:t>2016.01.30.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22CDD9F-0486-434E-BD2E-57C9E67AC184}" type="slidenum">
              <a:rPr lang="hu-HU" smtClean="0"/>
              <a:t>‹#›</a:t>
            </a:fld>
            <a:endParaRPr lang="hu-HU"/>
          </a:p>
        </p:txBody>
      </p:sp>
    </p:spTree>
    <p:extLst>
      <p:ext uri="{BB962C8B-B14F-4D97-AF65-F5344CB8AC3E}">
        <p14:creationId xmlns:p14="http://schemas.microsoft.com/office/powerpoint/2010/main" val="140165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21546721-2B65-4F0C-B9F1-1FF754D2EFEC}" type="datetimeFigureOut">
              <a:rPr lang="hu-HU" smtClean="0"/>
              <a:t>2016.01.30.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22CDD9F-0486-434E-BD2E-57C9E67AC184}" type="slidenum">
              <a:rPr lang="hu-HU" smtClean="0"/>
              <a:t>‹#›</a:t>
            </a:fld>
            <a:endParaRPr lang="hu-HU"/>
          </a:p>
        </p:txBody>
      </p:sp>
    </p:spTree>
    <p:extLst>
      <p:ext uri="{BB962C8B-B14F-4D97-AF65-F5344CB8AC3E}">
        <p14:creationId xmlns:p14="http://schemas.microsoft.com/office/powerpoint/2010/main" val="7189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46721-2B65-4F0C-B9F1-1FF754D2EFEC}" type="datetimeFigureOut">
              <a:rPr lang="hu-HU" smtClean="0"/>
              <a:t>2016.01.30.</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CDD9F-0486-434E-BD2E-57C9E67AC184}" type="slidenum">
              <a:rPr lang="hu-HU" smtClean="0"/>
              <a:t>‹#›</a:t>
            </a:fld>
            <a:endParaRPr lang="hu-HU"/>
          </a:p>
        </p:txBody>
      </p:sp>
    </p:spTree>
    <p:extLst>
      <p:ext uri="{BB962C8B-B14F-4D97-AF65-F5344CB8AC3E}">
        <p14:creationId xmlns:p14="http://schemas.microsoft.com/office/powerpoint/2010/main" val="552596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7.wdp"/><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slide" Target="slide14.xml"/><Relationship Id="rId4" Type="http://schemas.openxmlformats.org/officeDocument/2006/relationships/slide" Target="slide13.xml"/></Relationships>
</file>

<file path=ppt/slides/_rels/slide12.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5.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slide" Target="slide18.xml"/><Relationship Id="rId4" Type="http://schemas.openxmlformats.org/officeDocument/2006/relationships/slide" Target="slide14.xml"/></Relationships>
</file>

<file path=ppt/slides/_rels/slide16.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slide" Target="slide17.xml"/></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slide" Target="slide19.xml"/></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slide" Target="slide19.xml"/></Relationships>
</file>

<file path=ppt/slides/_rels/slide19.xml.rels><?xml version="1.0" encoding="UTF-8" standalone="yes"?>
<Relationships xmlns="http://schemas.openxmlformats.org/package/2006/relationships"><Relationship Id="rId8" Type="http://schemas.openxmlformats.org/officeDocument/2006/relationships/hyperlink" Target="http://www.bodogyula.hu/worldventures/en-es-az-mlm/" TargetMode="External"/><Relationship Id="rId3" Type="http://schemas.openxmlformats.org/officeDocument/2006/relationships/hyperlink" Target="http://www.revisionsoft.hu/" TargetMode="External"/><Relationship Id="rId7" Type="http://schemas.openxmlformats.org/officeDocument/2006/relationships/hyperlink" Target="http://www.ujenergiak.hu/" TargetMode="External"/><Relationship Id="rId2" Type="http://schemas.openxmlformats.org/officeDocument/2006/relationships/hyperlink" Target="http://www.femina.hu/" TargetMode="External"/><Relationship Id="rId1" Type="http://schemas.openxmlformats.org/officeDocument/2006/relationships/slideLayout" Target="../slideLayouts/slideLayout2.xml"/><Relationship Id="rId6" Type="http://schemas.openxmlformats.org/officeDocument/2006/relationships/hyperlink" Target="http://www.hazesotthon.hu/" TargetMode="External"/><Relationship Id="rId5" Type="http://schemas.openxmlformats.org/officeDocument/2006/relationships/hyperlink" Target="http://www.clipartbest.com/" TargetMode="External"/><Relationship Id="rId4" Type="http://schemas.openxmlformats.org/officeDocument/2006/relationships/hyperlink" Target="http://www.alkoholszondabolt.hu/" TargetMode="Externa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slide" Target="slide19.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6.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6.wdp"/><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2" name="Cím 1"/>
          <p:cNvSpPr>
            <a:spLocks noGrp="1"/>
          </p:cNvSpPr>
          <p:nvPr>
            <p:ph type="ctrTitle"/>
          </p:nvPr>
        </p:nvSpPr>
        <p:spPr>
          <a:xfrm>
            <a:off x="683568" y="764704"/>
            <a:ext cx="7772400" cy="1296144"/>
          </a:xfrm>
        </p:spPr>
        <p:txBody>
          <a:bodyPr>
            <a:noAutofit/>
          </a:bodyPr>
          <a:lstStyle/>
          <a:p>
            <a:r>
              <a:rPr lang="hu-HU" sz="5400" dirty="0" smtClean="0">
                <a:solidFill>
                  <a:schemeClr val="bg1"/>
                </a:solidFill>
              </a:rPr>
              <a:t>Energiatakarékos megoldások</a:t>
            </a:r>
            <a:endParaRPr lang="hu-HU" sz="5400" dirty="0">
              <a:solidFill>
                <a:schemeClr val="bg1"/>
              </a:solidFill>
            </a:endParaRPr>
          </a:p>
        </p:txBody>
      </p:sp>
      <p:sp>
        <p:nvSpPr>
          <p:cNvPr id="3" name="Alcím 2"/>
          <p:cNvSpPr>
            <a:spLocks noGrp="1"/>
          </p:cNvSpPr>
          <p:nvPr>
            <p:ph type="subTitle" idx="1"/>
          </p:nvPr>
        </p:nvSpPr>
        <p:spPr>
          <a:xfrm>
            <a:off x="1259632" y="2852936"/>
            <a:ext cx="6624736" cy="2785864"/>
          </a:xfrm>
        </p:spPr>
        <p:txBody>
          <a:bodyPr>
            <a:normAutofit/>
          </a:bodyPr>
          <a:lstStyle/>
          <a:p>
            <a:r>
              <a:rPr lang="hu-HU" sz="2000" dirty="0" smtClean="0">
                <a:solidFill>
                  <a:schemeClr val="bg1"/>
                </a:solidFill>
              </a:rPr>
              <a:t>Név: Szamosi Rozina</a:t>
            </a:r>
          </a:p>
          <a:p>
            <a:r>
              <a:rPr lang="hu-HU" sz="2000" dirty="0" smtClean="0">
                <a:solidFill>
                  <a:schemeClr val="bg1"/>
                </a:solidFill>
              </a:rPr>
              <a:t>Felkészítő tanár: Kiss Csaba</a:t>
            </a:r>
          </a:p>
          <a:p>
            <a:r>
              <a:rPr lang="hu-HU" sz="2000" dirty="0" smtClean="0">
                <a:solidFill>
                  <a:schemeClr val="bg1"/>
                </a:solidFill>
              </a:rPr>
              <a:t>Iskola: Hernád-Pusztavacs Általános Iskola, Pusztavacsi </a:t>
            </a:r>
            <a:r>
              <a:rPr lang="hu-HU" sz="2000" dirty="0" smtClean="0">
                <a:solidFill>
                  <a:schemeClr val="bg1"/>
                </a:solidFill>
              </a:rPr>
              <a:t>Tagintézménye</a:t>
            </a:r>
            <a:endParaRPr lang="hu-HU" sz="2000" dirty="0" smtClean="0">
              <a:solidFill>
                <a:schemeClr val="bg1"/>
              </a:solidFill>
            </a:endParaRPr>
          </a:p>
          <a:p>
            <a:r>
              <a:rPr lang="hu-HU" sz="2000" dirty="0" smtClean="0">
                <a:solidFill>
                  <a:schemeClr val="bg1"/>
                </a:solidFill>
              </a:rPr>
              <a:t>Cím: 2378. Pusztavacs, Béke tér 18.</a:t>
            </a:r>
            <a:endParaRPr lang="hu-HU" sz="2000" dirty="0">
              <a:solidFill>
                <a:schemeClr val="bg1"/>
              </a:solidFill>
            </a:endParaRPr>
          </a:p>
        </p:txBody>
      </p:sp>
      <p:sp>
        <p:nvSpPr>
          <p:cNvPr id="7" name="Akciógomb: Tovább vagy Következő 6">
            <a:hlinkClick r:id="" action="ppaction://hlinkshowjump?jump=nextslide" highlightClick="1"/>
          </p:cNvPr>
          <p:cNvSpPr>
            <a:spLocks/>
          </p:cNvSpPr>
          <p:nvPr/>
        </p:nvSpPr>
        <p:spPr>
          <a:xfrm>
            <a:off x="8100392" y="5949280"/>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31964415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10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Párologtató</a:t>
            </a:r>
            <a:endParaRPr lang="hu-HU" dirty="0"/>
          </a:p>
        </p:txBody>
      </p:sp>
      <p:sp>
        <p:nvSpPr>
          <p:cNvPr id="3" name="Tartalom helye 2"/>
          <p:cNvSpPr>
            <a:spLocks noGrp="1"/>
          </p:cNvSpPr>
          <p:nvPr>
            <p:ph idx="1"/>
          </p:nvPr>
        </p:nvSpPr>
        <p:spPr/>
        <p:txBody>
          <a:bodyPr/>
          <a:lstStyle/>
          <a:p>
            <a:pPr marL="0" indent="0" algn="ctr">
              <a:buNone/>
            </a:pPr>
            <a:r>
              <a:rPr lang="hu-HU" dirty="0" smtClean="0"/>
              <a:t>Ettől a készülékétől sokan nem várnának csodát, viszont észrevehetetlenül is csökkenthető vele az elhasznált energia mennyisége. Általában télen a lakásokban szárazabb a levegő, így csökken hőérzetünk is. Pont erre jó a párologtató. Még az átlagos 20-22°C-ot is melegebbnek fogjuk érezni, mint a szárazabb levegőn a 24-26°C-ot. </a:t>
            </a:r>
            <a:endParaRPr lang="hu-HU" dirty="0"/>
          </a:p>
        </p:txBody>
      </p:sp>
      <p:sp>
        <p:nvSpPr>
          <p:cNvPr id="4" name="Akciógomb: Tovább vagy Következő 3">
            <a:hlinkClick r:id="" action="ppaction://hlinkshowjump?jump=nextslide" highlightClick="1"/>
          </p:cNvPr>
          <p:cNvSpPr>
            <a:spLocks/>
          </p:cNvSpPr>
          <p:nvPr/>
        </p:nvSpPr>
        <p:spPr>
          <a:xfrm>
            <a:off x="8142784" y="5960360"/>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Akciógomb: Kezdő dia 4">
            <a:hlinkClick r:id="rId4" action="ppaction://hlinksldjump" highlightClick="1"/>
          </p:cNvPr>
          <p:cNvSpPr/>
          <p:nvPr/>
        </p:nvSpPr>
        <p:spPr>
          <a:xfrm>
            <a:off x="266422" y="5960360"/>
            <a:ext cx="792088" cy="558385"/>
          </a:xfrm>
          <a:prstGeom prst="actionButtonHome">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6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226741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6"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80">
                                          <p:stCondLst>
                                            <p:cond delay="0"/>
                                          </p:stCondLst>
                                        </p:cTn>
                                        <p:tgtEl>
                                          <p:spTgt spid="2"/>
                                        </p:tgtEl>
                                      </p:cBhvr>
                                    </p:animEffect>
                                    <p:anim calcmode="lin" valueType="num">
                                      <p:cBhvr>
                                        <p:cTn id="1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3" dur="26">
                                          <p:stCondLst>
                                            <p:cond delay="650"/>
                                          </p:stCondLst>
                                        </p:cTn>
                                        <p:tgtEl>
                                          <p:spTgt spid="2"/>
                                        </p:tgtEl>
                                      </p:cBhvr>
                                      <p:to x="100000" y="60000"/>
                                    </p:animScale>
                                    <p:animScale>
                                      <p:cBhvr>
                                        <p:cTn id="24" dur="166" decel="50000">
                                          <p:stCondLst>
                                            <p:cond delay="676"/>
                                          </p:stCondLst>
                                        </p:cTn>
                                        <p:tgtEl>
                                          <p:spTgt spid="2"/>
                                        </p:tgtEl>
                                      </p:cBhvr>
                                      <p:to x="100000" y="100000"/>
                                    </p:animScale>
                                    <p:animScale>
                                      <p:cBhvr>
                                        <p:cTn id="25" dur="26">
                                          <p:stCondLst>
                                            <p:cond delay="1312"/>
                                          </p:stCondLst>
                                        </p:cTn>
                                        <p:tgtEl>
                                          <p:spTgt spid="2"/>
                                        </p:tgtEl>
                                      </p:cBhvr>
                                      <p:to x="100000" y="80000"/>
                                    </p:animScale>
                                    <p:animScale>
                                      <p:cBhvr>
                                        <p:cTn id="26" dur="166" decel="50000">
                                          <p:stCondLst>
                                            <p:cond delay="1338"/>
                                          </p:stCondLst>
                                        </p:cTn>
                                        <p:tgtEl>
                                          <p:spTgt spid="2"/>
                                        </p:tgtEl>
                                      </p:cBhvr>
                                      <p:to x="100000" y="100000"/>
                                    </p:animScale>
                                    <p:animScale>
                                      <p:cBhvr>
                                        <p:cTn id="27" dur="26">
                                          <p:stCondLst>
                                            <p:cond delay="1642"/>
                                          </p:stCondLst>
                                        </p:cTn>
                                        <p:tgtEl>
                                          <p:spTgt spid="2"/>
                                        </p:tgtEl>
                                      </p:cBhvr>
                                      <p:to x="100000" y="90000"/>
                                    </p:animScale>
                                    <p:animScale>
                                      <p:cBhvr>
                                        <p:cTn id="28" dur="166" decel="50000">
                                          <p:stCondLst>
                                            <p:cond delay="1668"/>
                                          </p:stCondLst>
                                        </p:cTn>
                                        <p:tgtEl>
                                          <p:spTgt spid="2"/>
                                        </p:tgtEl>
                                      </p:cBhvr>
                                      <p:to x="100000" y="100000"/>
                                    </p:animScale>
                                    <p:animScale>
                                      <p:cBhvr>
                                        <p:cTn id="29" dur="26">
                                          <p:stCondLst>
                                            <p:cond delay="1808"/>
                                          </p:stCondLst>
                                        </p:cTn>
                                        <p:tgtEl>
                                          <p:spTgt spid="2"/>
                                        </p:tgtEl>
                                      </p:cBhvr>
                                      <p:to x="100000" y="95000"/>
                                    </p:animScale>
                                    <p:animScale>
                                      <p:cBhvr>
                                        <p:cTn id="30" dur="166" decel="50000">
                                          <p:stCondLst>
                                            <p:cond delay="1834"/>
                                          </p:stCondLst>
                                        </p:cTn>
                                        <p:tgtEl>
                                          <p:spTgt spid="2"/>
                                        </p:tgtEl>
                                      </p:cBhvr>
                                      <p:to x="100000" y="100000"/>
                                    </p:animScale>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Effect transition="in" filter="fade">
                                      <p:cBhvr>
                                        <p:cTn id="34" dur="1000"/>
                                        <p:tgtEl>
                                          <p:spTgt spid="3">
                                            <p:txEl>
                                              <p:pRg st="0" end="0"/>
                                            </p:txEl>
                                          </p:spTgt>
                                        </p:tgtEl>
                                      </p:cBhvr>
                                    </p:animEffect>
                                    <p:anim calcmode="lin" valueType="num">
                                      <p:cBhvr>
                                        <p:cTn id="3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10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Kérdések </a:t>
            </a:r>
            <a:endParaRPr lang="hu-HU" dirty="0"/>
          </a:p>
        </p:txBody>
      </p:sp>
      <p:sp>
        <p:nvSpPr>
          <p:cNvPr id="3" name="Tartalom helye 2"/>
          <p:cNvSpPr>
            <a:spLocks noGrp="1"/>
          </p:cNvSpPr>
          <p:nvPr>
            <p:ph idx="1"/>
          </p:nvPr>
        </p:nvSpPr>
        <p:spPr/>
        <p:txBody>
          <a:bodyPr/>
          <a:lstStyle/>
          <a:p>
            <a:pPr marL="0" indent="0" algn="ctr">
              <a:buNone/>
            </a:pPr>
            <a:r>
              <a:rPr lang="hu-HU" dirty="0" smtClean="0"/>
              <a:t>Egy 60 W-os hagyományos izzót hány W-os energiatakarékosra érdemes cserélni? </a:t>
            </a:r>
          </a:p>
          <a:p>
            <a:pPr marL="0" indent="0" algn="ctr">
              <a:buNone/>
            </a:pPr>
            <a:endParaRPr lang="hu-HU" dirty="0"/>
          </a:p>
          <a:p>
            <a:pPr marL="0" indent="0" algn="ctr">
              <a:buNone/>
            </a:pPr>
            <a:r>
              <a:rPr lang="hu-HU" dirty="0"/>
              <a:t> </a:t>
            </a:r>
            <a:r>
              <a:rPr lang="hu-HU" dirty="0" smtClean="0"/>
              <a:t> a, 12                                   b, 8</a:t>
            </a:r>
            <a:endParaRPr lang="hu-HU" dirty="0"/>
          </a:p>
        </p:txBody>
      </p:sp>
      <p:sp>
        <p:nvSpPr>
          <p:cNvPr id="4" name="Akciógomb: Egyéni 3">
            <a:hlinkClick r:id="rId4" action="ppaction://hlinksldjump" highlightClick="1"/>
          </p:cNvPr>
          <p:cNvSpPr/>
          <p:nvPr/>
        </p:nvSpPr>
        <p:spPr>
          <a:xfrm>
            <a:off x="2185797" y="3274098"/>
            <a:ext cx="1224136" cy="648072"/>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Akciógomb: Egyéni 4">
            <a:hlinkClick r:id="rId5" action="ppaction://hlinksldjump" highlightClick="1"/>
          </p:cNvPr>
          <p:cNvSpPr/>
          <p:nvPr/>
        </p:nvSpPr>
        <p:spPr>
          <a:xfrm>
            <a:off x="6084168" y="3259020"/>
            <a:ext cx="1224136" cy="648072"/>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Akciógomb: Súgó 5">
            <a:hlinkClick r:id="" action="ppaction://hlinkshowjump?jump=nextslide" highlightClick="1"/>
          </p:cNvPr>
          <p:cNvSpPr/>
          <p:nvPr/>
        </p:nvSpPr>
        <p:spPr>
          <a:xfrm>
            <a:off x="7884368" y="5373216"/>
            <a:ext cx="1008112" cy="864096"/>
          </a:xfrm>
          <a:prstGeom prst="actionButtonHelp">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94540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53"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3">
                                            <p:txEl>
                                              <p:pRg st="0" end="0"/>
                                            </p:txEl>
                                          </p:spTgt>
                                        </p:tgtEl>
                                      </p:cBhvr>
                                    </p:animEffect>
                                  </p:childTnLst>
                                </p:cTn>
                              </p:par>
                            </p:childTnLst>
                          </p:cTn>
                        </p:par>
                        <p:par>
                          <p:cTn id="14" fill="hold">
                            <p:stCondLst>
                              <p:cond delay="2500"/>
                            </p:stCondLst>
                            <p:childTnLst>
                              <p:par>
                                <p:cTn id="15" presetID="53" presetClass="entr" presetSubtype="16"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10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Kérdések </a:t>
            </a:r>
            <a:endParaRPr lang="hu-HU" dirty="0"/>
          </a:p>
        </p:txBody>
      </p:sp>
      <p:sp>
        <p:nvSpPr>
          <p:cNvPr id="3" name="Tartalom helye 2"/>
          <p:cNvSpPr>
            <a:spLocks noGrp="1"/>
          </p:cNvSpPr>
          <p:nvPr>
            <p:ph idx="1"/>
          </p:nvPr>
        </p:nvSpPr>
        <p:spPr/>
        <p:txBody>
          <a:bodyPr/>
          <a:lstStyle/>
          <a:p>
            <a:pPr marL="0" indent="0" algn="ctr">
              <a:buNone/>
            </a:pPr>
            <a:r>
              <a:rPr lang="hu-HU" dirty="0" smtClean="0"/>
              <a:t>Egy 60 W-os hagyományos izzót hány W-os energiatakarékosra érdemes cserélni? </a:t>
            </a:r>
          </a:p>
          <a:p>
            <a:pPr marL="0" indent="0" algn="ctr">
              <a:buNone/>
            </a:pPr>
            <a:endParaRPr lang="hu-HU" dirty="0"/>
          </a:p>
          <a:p>
            <a:pPr marL="0" indent="0" algn="ctr">
              <a:buNone/>
            </a:pPr>
            <a:r>
              <a:rPr lang="hu-HU" dirty="0"/>
              <a:t> </a:t>
            </a:r>
            <a:r>
              <a:rPr lang="hu-HU" dirty="0" smtClean="0"/>
              <a:t> a, 12                                   b, 8</a:t>
            </a:r>
            <a:endParaRPr lang="hu-HU" dirty="0"/>
          </a:p>
        </p:txBody>
      </p:sp>
      <p:sp>
        <p:nvSpPr>
          <p:cNvPr id="4" name="Akciógomb: Egyéni 3">
            <a:hlinkClick r:id="" action="ppaction://noaction" highlightClick="1"/>
          </p:cNvPr>
          <p:cNvSpPr/>
          <p:nvPr/>
        </p:nvSpPr>
        <p:spPr>
          <a:xfrm>
            <a:off x="2185797" y="3274098"/>
            <a:ext cx="1224136" cy="648072"/>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Akciógomb: Egyéni 4">
            <a:hlinkClick r:id="" action="ppaction://noaction" highlightClick="1"/>
          </p:cNvPr>
          <p:cNvSpPr/>
          <p:nvPr/>
        </p:nvSpPr>
        <p:spPr>
          <a:xfrm>
            <a:off x="6084168" y="3259020"/>
            <a:ext cx="1224136" cy="648072"/>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Akciógomb: Súgó 5">
            <a:hlinkClick r:id="" action="ppaction://noaction" highlightClick="1"/>
          </p:cNvPr>
          <p:cNvSpPr/>
          <p:nvPr/>
        </p:nvSpPr>
        <p:spPr>
          <a:xfrm>
            <a:off x="7884368" y="5373216"/>
            <a:ext cx="1008112" cy="864096"/>
          </a:xfrm>
          <a:prstGeom prst="actionButtonHelp">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Ellipszis 6"/>
          <p:cNvSpPr/>
          <p:nvPr/>
        </p:nvSpPr>
        <p:spPr>
          <a:xfrm>
            <a:off x="1841274" y="2992134"/>
            <a:ext cx="1913182" cy="1212000"/>
          </a:xfrm>
          <a:prstGeom prst="ellipse">
            <a:avLst/>
          </a:prstGeom>
          <a:noFill/>
          <a:ln w="603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25949933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Helyes válasz</a:t>
            </a:r>
            <a:endParaRPr lang="hu-HU" dirty="0"/>
          </a:p>
        </p:txBody>
      </p:sp>
      <p:sp>
        <p:nvSpPr>
          <p:cNvPr id="3" name="Tartalom helye 2"/>
          <p:cNvSpPr>
            <a:spLocks noGrp="1"/>
          </p:cNvSpPr>
          <p:nvPr>
            <p:ph idx="1"/>
          </p:nvPr>
        </p:nvSpPr>
        <p:spPr/>
        <p:txBody>
          <a:bodyPr/>
          <a:lstStyle/>
          <a:p>
            <a:pPr marL="0" indent="0">
              <a:buNone/>
            </a:pPr>
            <a:r>
              <a:rPr lang="hu-HU" dirty="0" smtClean="0"/>
              <a:t>            </a:t>
            </a:r>
            <a:endParaRPr lang="hu-HU" dirty="0"/>
          </a:p>
        </p:txBody>
      </p:sp>
      <p:pic>
        <p:nvPicPr>
          <p:cNvPr id="1027" name="Picture 3" descr="C:\Users\08\Desktop\pip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427464"/>
            <a:ext cx="3535851" cy="3427294"/>
          </a:xfrm>
          <a:prstGeom prst="rect">
            <a:avLst/>
          </a:prstGeom>
          <a:noFill/>
          <a:extLst>
            <a:ext uri="{909E8E84-426E-40DD-AFC4-6F175D3DCCD1}">
              <a14:hiddenFill xmlns:a14="http://schemas.microsoft.com/office/drawing/2010/main">
                <a:solidFill>
                  <a:srgbClr val="FFFFFF"/>
                </a:solidFill>
              </a14:hiddenFill>
            </a:ext>
          </a:extLst>
        </p:spPr>
      </p:pic>
      <p:sp>
        <p:nvSpPr>
          <p:cNvPr id="6" name="Akciógomb: Tovább vagy Következő 5">
            <a:hlinkClick r:id="rId3" action="ppaction://hlinksldjump" highlightClick="1"/>
          </p:cNvPr>
          <p:cNvSpPr>
            <a:spLocks/>
          </p:cNvSpPr>
          <p:nvPr/>
        </p:nvSpPr>
        <p:spPr>
          <a:xfrm>
            <a:off x="8142784" y="5960360"/>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Akciógomb: Kezdő dia 6">
            <a:hlinkClick r:id="rId4" action="ppaction://hlinksldjump" highlightClick="1"/>
          </p:cNvPr>
          <p:cNvSpPr/>
          <p:nvPr/>
        </p:nvSpPr>
        <p:spPr>
          <a:xfrm>
            <a:off x="266422" y="5960360"/>
            <a:ext cx="792088" cy="558385"/>
          </a:xfrm>
          <a:prstGeom prst="actionButtonHome">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6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4895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6"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50000">
              <a:schemeClr val="accent2">
                <a:lumMod val="60000"/>
                <a:lumOff val="40000"/>
              </a:schemeClr>
            </a:gs>
            <a:gs pos="100000">
              <a:schemeClr val="accent2">
                <a:lumMod val="50000"/>
              </a:schemeClr>
            </a:gs>
          </a:gsLst>
          <a:lin ang="5400000" scaled="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Helytelen válasz</a:t>
            </a:r>
            <a:endParaRPr lang="hu-HU" dirty="0"/>
          </a:p>
        </p:txBody>
      </p:sp>
      <p:pic>
        <p:nvPicPr>
          <p:cNvPr id="2050" name="Picture 2" descr="C:\Users\08\Desktop\yTogogexc.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0" y="1047750"/>
            <a:ext cx="4762500" cy="4762500"/>
          </a:xfrm>
          <a:prstGeom prst="rect">
            <a:avLst/>
          </a:prstGeom>
          <a:noFill/>
          <a:extLst>
            <a:ext uri="{909E8E84-426E-40DD-AFC4-6F175D3DCCD1}">
              <a14:hiddenFill xmlns:a14="http://schemas.microsoft.com/office/drawing/2010/main">
                <a:solidFill>
                  <a:srgbClr val="FFFFFF"/>
                </a:solidFill>
              </a14:hiddenFill>
            </a:ext>
          </a:extLst>
        </p:spPr>
      </p:pic>
      <p:sp>
        <p:nvSpPr>
          <p:cNvPr id="5" name="Akciógomb: Kezdő dia 4">
            <a:hlinkClick r:id="rId3" action="ppaction://hlinksldjump" highlightClick="1"/>
          </p:cNvPr>
          <p:cNvSpPr/>
          <p:nvPr/>
        </p:nvSpPr>
        <p:spPr>
          <a:xfrm>
            <a:off x="266422" y="5960360"/>
            <a:ext cx="792088" cy="558385"/>
          </a:xfrm>
          <a:prstGeom prst="actionButtonHome">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6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Akciógomb: Tovább vagy Következő 5">
            <a:hlinkClick r:id="rId4" action="ppaction://hlinksldjump" highlightClick="1"/>
          </p:cNvPr>
          <p:cNvSpPr>
            <a:spLocks/>
          </p:cNvSpPr>
          <p:nvPr/>
        </p:nvSpPr>
        <p:spPr>
          <a:xfrm>
            <a:off x="8142784" y="5960360"/>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2671128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22" presetClass="entr" presetSubtype="4"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10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Kérdések (2)</a:t>
            </a:r>
            <a:endParaRPr lang="hu-HU" dirty="0"/>
          </a:p>
        </p:txBody>
      </p:sp>
      <p:sp>
        <p:nvSpPr>
          <p:cNvPr id="3" name="Tartalom helye 2"/>
          <p:cNvSpPr>
            <a:spLocks noGrp="1"/>
          </p:cNvSpPr>
          <p:nvPr>
            <p:ph idx="1"/>
          </p:nvPr>
        </p:nvSpPr>
        <p:spPr/>
        <p:txBody>
          <a:bodyPr/>
          <a:lstStyle/>
          <a:p>
            <a:pPr marL="0" indent="0" algn="ctr">
              <a:buNone/>
            </a:pPr>
            <a:r>
              <a:rPr lang="hu-HU" dirty="0" smtClean="0"/>
              <a:t>Melyik elosztó energiatakarékosabb?</a:t>
            </a:r>
          </a:p>
          <a:p>
            <a:pPr marL="0" indent="0" algn="ctr">
              <a:buNone/>
            </a:pPr>
            <a:endParaRPr lang="hu-HU" dirty="0"/>
          </a:p>
          <a:p>
            <a:pPr marL="0" indent="0" algn="ctr">
              <a:buNone/>
            </a:pPr>
            <a:r>
              <a:rPr lang="hu-HU" dirty="0"/>
              <a:t> </a:t>
            </a:r>
            <a:r>
              <a:rPr lang="hu-HU" dirty="0" smtClean="0"/>
              <a:t>   a, hagyományos         b, kapcsolóval ellátott</a:t>
            </a:r>
          </a:p>
        </p:txBody>
      </p:sp>
      <p:sp>
        <p:nvSpPr>
          <p:cNvPr id="4" name="Akciógomb: Egyéni 3">
            <a:hlinkClick r:id="rId4" action="ppaction://hlinksldjump" highlightClick="1"/>
          </p:cNvPr>
          <p:cNvSpPr/>
          <p:nvPr/>
        </p:nvSpPr>
        <p:spPr>
          <a:xfrm>
            <a:off x="1043608" y="2708920"/>
            <a:ext cx="3024336" cy="792088"/>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Akciógomb: Egyéni 4">
            <a:hlinkClick r:id="rId5" action="ppaction://hlinksldjump" highlightClick="1"/>
          </p:cNvPr>
          <p:cNvSpPr/>
          <p:nvPr/>
        </p:nvSpPr>
        <p:spPr>
          <a:xfrm>
            <a:off x="4644008" y="2708920"/>
            <a:ext cx="3744416" cy="792088"/>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Akciógomb: Súgó 5">
            <a:hlinkClick r:id="" action="ppaction://noaction" highlightClick="1"/>
          </p:cNvPr>
          <p:cNvSpPr/>
          <p:nvPr/>
        </p:nvSpPr>
        <p:spPr>
          <a:xfrm>
            <a:off x="7740352" y="5445224"/>
            <a:ext cx="1080120" cy="936104"/>
          </a:xfrm>
          <a:prstGeom prst="actionButtonHelp">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2135653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par>
                          <p:cTn id="12" fill="hold">
                            <p:stCondLst>
                              <p:cond delay="4000"/>
                            </p:stCondLst>
                            <p:childTnLst>
                              <p:par>
                                <p:cTn id="13" presetID="6" presetClass="entr" presetSubtype="16"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10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Kérdések (2)</a:t>
            </a:r>
            <a:endParaRPr lang="hu-HU" dirty="0"/>
          </a:p>
        </p:txBody>
      </p:sp>
      <p:sp>
        <p:nvSpPr>
          <p:cNvPr id="3" name="Tartalom helye 2"/>
          <p:cNvSpPr>
            <a:spLocks noGrp="1"/>
          </p:cNvSpPr>
          <p:nvPr>
            <p:ph idx="1"/>
          </p:nvPr>
        </p:nvSpPr>
        <p:spPr/>
        <p:txBody>
          <a:bodyPr/>
          <a:lstStyle/>
          <a:p>
            <a:pPr marL="0" indent="0" algn="ctr">
              <a:buNone/>
            </a:pPr>
            <a:r>
              <a:rPr lang="hu-HU" dirty="0" smtClean="0"/>
              <a:t>Melyik elosztó energiatakarékosabb?</a:t>
            </a:r>
          </a:p>
          <a:p>
            <a:pPr marL="0" indent="0" algn="ctr">
              <a:buNone/>
            </a:pPr>
            <a:endParaRPr lang="hu-HU" dirty="0"/>
          </a:p>
          <a:p>
            <a:pPr marL="0" indent="0" algn="ctr">
              <a:buNone/>
            </a:pPr>
            <a:r>
              <a:rPr lang="hu-HU" dirty="0"/>
              <a:t> </a:t>
            </a:r>
            <a:r>
              <a:rPr lang="hu-HU" dirty="0" smtClean="0"/>
              <a:t>   a, hagyományos         b, kapcsolóval ellátott</a:t>
            </a:r>
          </a:p>
        </p:txBody>
      </p:sp>
      <p:sp>
        <p:nvSpPr>
          <p:cNvPr id="4" name="Akciógomb: Egyéni 3">
            <a:hlinkClick r:id="rId4" action="ppaction://hlinksldjump" highlightClick="1"/>
          </p:cNvPr>
          <p:cNvSpPr/>
          <p:nvPr/>
        </p:nvSpPr>
        <p:spPr>
          <a:xfrm>
            <a:off x="1043608" y="2708920"/>
            <a:ext cx="3024336" cy="792088"/>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Akciógomb: Egyéni 4">
            <a:hlinkClick r:id="rId4" action="ppaction://hlinksldjump" highlightClick="1"/>
          </p:cNvPr>
          <p:cNvSpPr/>
          <p:nvPr/>
        </p:nvSpPr>
        <p:spPr>
          <a:xfrm>
            <a:off x="4644008" y="2708920"/>
            <a:ext cx="3744416" cy="792088"/>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Akciógomb: Súgó 5">
            <a:hlinkClick r:id="" action="ppaction://noaction" highlightClick="1"/>
          </p:cNvPr>
          <p:cNvSpPr/>
          <p:nvPr/>
        </p:nvSpPr>
        <p:spPr>
          <a:xfrm>
            <a:off x="7740352" y="5445224"/>
            <a:ext cx="1080120" cy="936104"/>
          </a:xfrm>
          <a:prstGeom prst="actionButtonHelp">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8" name="Ellipszis 7"/>
          <p:cNvSpPr/>
          <p:nvPr/>
        </p:nvSpPr>
        <p:spPr>
          <a:xfrm>
            <a:off x="4355976" y="2204864"/>
            <a:ext cx="4320480" cy="1872208"/>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5539313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50000">
              <a:schemeClr val="accent2">
                <a:lumMod val="60000"/>
                <a:lumOff val="40000"/>
              </a:schemeClr>
            </a:gs>
            <a:gs pos="100000">
              <a:schemeClr val="accent2">
                <a:lumMod val="50000"/>
              </a:schemeClr>
            </a:gs>
          </a:gsLst>
          <a:lin ang="5400000" scaled="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Helytelen válasz</a:t>
            </a:r>
            <a:endParaRPr lang="hu-HU" dirty="0"/>
          </a:p>
        </p:txBody>
      </p:sp>
      <p:pic>
        <p:nvPicPr>
          <p:cNvPr id="2050" name="Picture 2" descr="C:\Users\08\Desktop\yTogogexc.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0" y="1047750"/>
            <a:ext cx="4762500" cy="4762500"/>
          </a:xfrm>
          <a:prstGeom prst="rect">
            <a:avLst/>
          </a:prstGeom>
          <a:noFill/>
          <a:extLst>
            <a:ext uri="{909E8E84-426E-40DD-AFC4-6F175D3DCCD1}">
              <a14:hiddenFill xmlns:a14="http://schemas.microsoft.com/office/drawing/2010/main">
                <a:solidFill>
                  <a:srgbClr val="FFFFFF"/>
                </a:solidFill>
              </a14:hiddenFill>
            </a:ext>
          </a:extLst>
        </p:spPr>
      </p:pic>
      <p:sp>
        <p:nvSpPr>
          <p:cNvPr id="5" name="Akciógomb: Kezdő dia 4">
            <a:hlinkClick r:id="rId3" action="ppaction://hlinksldjump" highlightClick="1"/>
          </p:cNvPr>
          <p:cNvSpPr/>
          <p:nvPr/>
        </p:nvSpPr>
        <p:spPr>
          <a:xfrm>
            <a:off x="266422" y="5960360"/>
            <a:ext cx="792088" cy="558385"/>
          </a:xfrm>
          <a:prstGeom prst="actionButtonHome">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6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Akciógomb: Tovább vagy Következő 5">
            <a:hlinkClick r:id="rId4" action="ppaction://hlinksldjump" highlightClick="1"/>
          </p:cNvPr>
          <p:cNvSpPr>
            <a:spLocks/>
          </p:cNvSpPr>
          <p:nvPr/>
        </p:nvSpPr>
        <p:spPr>
          <a:xfrm>
            <a:off x="8163822" y="5998612"/>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764740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21" presetClass="entr" presetSubtype="1"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heel(1)">
                                      <p:cBhvr>
                                        <p:cTn id="18"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Helyes válasz</a:t>
            </a:r>
            <a:endParaRPr lang="hu-HU" dirty="0"/>
          </a:p>
        </p:txBody>
      </p:sp>
      <p:sp>
        <p:nvSpPr>
          <p:cNvPr id="3" name="Tartalom helye 2"/>
          <p:cNvSpPr>
            <a:spLocks noGrp="1"/>
          </p:cNvSpPr>
          <p:nvPr>
            <p:ph idx="1"/>
          </p:nvPr>
        </p:nvSpPr>
        <p:spPr/>
        <p:txBody>
          <a:bodyPr/>
          <a:lstStyle/>
          <a:p>
            <a:pPr marL="0" indent="0">
              <a:buNone/>
            </a:pPr>
            <a:r>
              <a:rPr lang="hu-HU" dirty="0" smtClean="0"/>
              <a:t>            </a:t>
            </a:r>
            <a:endParaRPr lang="hu-HU" dirty="0"/>
          </a:p>
        </p:txBody>
      </p:sp>
      <p:pic>
        <p:nvPicPr>
          <p:cNvPr id="1027" name="Picture 3" descr="C:\Users\08\Desktop\pip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1427464"/>
            <a:ext cx="3535851" cy="3427294"/>
          </a:xfrm>
          <a:prstGeom prst="rect">
            <a:avLst/>
          </a:prstGeom>
          <a:noFill/>
          <a:extLst>
            <a:ext uri="{909E8E84-426E-40DD-AFC4-6F175D3DCCD1}">
              <a14:hiddenFill xmlns:a14="http://schemas.microsoft.com/office/drawing/2010/main">
                <a:solidFill>
                  <a:srgbClr val="FFFFFF"/>
                </a:solidFill>
              </a14:hiddenFill>
            </a:ext>
          </a:extLst>
        </p:spPr>
      </p:pic>
      <p:sp>
        <p:nvSpPr>
          <p:cNvPr id="7" name="Akciógomb: Kezdő dia 6">
            <a:hlinkClick r:id="rId3" action="ppaction://hlinksldjump" highlightClick="1"/>
          </p:cNvPr>
          <p:cNvSpPr/>
          <p:nvPr/>
        </p:nvSpPr>
        <p:spPr>
          <a:xfrm>
            <a:off x="266422" y="5960360"/>
            <a:ext cx="792088" cy="558385"/>
          </a:xfrm>
          <a:prstGeom prst="actionButtonHome">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6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8" name="Akciógomb: Tovább vagy Következő 7">
            <a:hlinkClick r:id="rId4" action="ppaction://hlinksldjump" highlightClick="1"/>
          </p:cNvPr>
          <p:cNvSpPr>
            <a:spLocks/>
          </p:cNvSpPr>
          <p:nvPr/>
        </p:nvSpPr>
        <p:spPr>
          <a:xfrm>
            <a:off x="7936754" y="6064861"/>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244558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anim calcmode="lin" valueType="num">
                                      <p:cBhvr>
                                        <p:cTn id="17" dur="1000" fill="hold"/>
                                        <p:tgtEl>
                                          <p:spTgt spid="8"/>
                                        </p:tgtEl>
                                        <p:attrNameLst>
                                          <p:attrName>ppt_x</p:attrName>
                                        </p:attrNameLst>
                                      </p:cBhvr>
                                      <p:tavLst>
                                        <p:tav tm="0">
                                          <p:val>
                                            <p:strVal val="#ppt_x"/>
                                          </p:val>
                                        </p:tav>
                                        <p:tav tm="100000">
                                          <p:val>
                                            <p:strVal val="#ppt_x"/>
                                          </p:val>
                                        </p:tav>
                                      </p:tavLst>
                                    </p:anim>
                                    <p:anim calcmode="lin" valueType="num">
                                      <p:cBhvr>
                                        <p:cTn id="1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solidFill>
                  <a:schemeClr val="bg1"/>
                </a:solidFill>
              </a:rPr>
              <a:t>Források</a:t>
            </a:r>
            <a:endParaRPr lang="hu-HU" dirty="0"/>
          </a:p>
        </p:txBody>
      </p:sp>
      <p:sp>
        <p:nvSpPr>
          <p:cNvPr id="3" name="Tartalom helye 2"/>
          <p:cNvSpPr>
            <a:spLocks noGrp="1"/>
          </p:cNvSpPr>
          <p:nvPr>
            <p:ph idx="1"/>
          </p:nvPr>
        </p:nvSpPr>
        <p:spPr/>
        <p:txBody>
          <a:bodyPr/>
          <a:lstStyle/>
          <a:p>
            <a:pPr marL="0" indent="0">
              <a:buNone/>
            </a:pPr>
            <a:r>
              <a:rPr lang="hu-HU" dirty="0" err="1" smtClean="0">
                <a:hlinkClick r:id="rId2"/>
              </a:rPr>
              <a:t>www.femina.hu</a:t>
            </a:r>
            <a:endParaRPr lang="hu-HU" dirty="0" smtClean="0"/>
          </a:p>
          <a:p>
            <a:pPr marL="0" indent="0">
              <a:buNone/>
            </a:pPr>
            <a:r>
              <a:rPr lang="hu-HU" dirty="0" err="1">
                <a:hlinkClick r:id="rId3"/>
              </a:rPr>
              <a:t>www.revisionsoft.hu</a:t>
            </a:r>
            <a:endParaRPr lang="hu-HU" dirty="0"/>
          </a:p>
          <a:p>
            <a:pPr marL="0" indent="0">
              <a:buNone/>
            </a:pPr>
            <a:r>
              <a:rPr lang="hu-HU" dirty="0" err="1" smtClean="0">
                <a:hlinkClick r:id="rId4"/>
              </a:rPr>
              <a:t>www.alkoholszondabolt.hu</a:t>
            </a:r>
            <a:endParaRPr lang="hu-HU" dirty="0"/>
          </a:p>
          <a:p>
            <a:pPr marL="0" indent="0">
              <a:buNone/>
            </a:pPr>
            <a:r>
              <a:rPr lang="hu-HU" dirty="0" err="1" smtClean="0">
                <a:hlinkClick r:id="rId5"/>
              </a:rPr>
              <a:t>www.clipartbest.com</a:t>
            </a:r>
            <a:endParaRPr lang="hu-HU" dirty="0" smtClean="0"/>
          </a:p>
          <a:p>
            <a:pPr marL="0" indent="0">
              <a:buNone/>
            </a:pPr>
            <a:r>
              <a:rPr lang="hu-HU" dirty="0" err="1" smtClean="0">
                <a:hlinkClick r:id="rId6"/>
              </a:rPr>
              <a:t>www.hazesotthon.hu</a:t>
            </a:r>
            <a:endParaRPr lang="hu-HU" dirty="0" smtClean="0"/>
          </a:p>
          <a:p>
            <a:pPr marL="0" indent="0">
              <a:buNone/>
            </a:pPr>
            <a:r>
              <a:rPr lang="hu-HU" dirty="0" err="1" smtClean="0">
                <a:hlinkClick r:id="rId7"/>
              </a:rPr>
              <a:t>www.ujenergiak.hu</a:t>
            </a:r>
            <a:endParaRPr lang="hu-HU" dirty="0" smtClean="0"/>
          </a:p>
          <a:p>
            <a:pPr marL="0" indent="0">
              <a:buNone/>
            </a:pPr>
            <a:r>
              <a:rPr lang="hu-HU" dirty="0" err="1">
                <a:hlinkClick r:id="rId8"/>
              </a:rPr>
              <a:t>www.bodogyula.hu</a:t>
            </a:r>
            <a:endParaRPr lang="hu-HU" dirty="0"/>
          </a:p>
          <a:p>
            <a:pPr marL="0" indent="0">
              <a:buNone/>
            </a:pPr>
            <a:endParaRPr lang="hu-HU" dirty="0" smtClean="0"/>
          </a:p>
          <a:p>
            <a:pPr marL="0" indent="0">
              <a:buNone/>
            </a:pPr>
            <a:endParaRPr lang="hu-HU" dirty="0"/>
          </a:p>
        </p:txBody>
      </p:sp>
    </p:spTree>
    <p:extLst>
      <p:ext uri="{BB962C8B-B14F-4D97-AF65-F5344CB8AC3E}">
        <p14:creationId xmlns:p14="http://schemas.microsoft.com/office/powerpoint/2010/main" val="391428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100000"/>
                    </a14:imgEffect>
                  </a14:imgLayer>
                </a14:imgProps>
              </a:ext>
            </a:extLst>
          </a:blip>
          <a:srcRect/>
          <a:stretch>
            <a:fillRect l="-5000" r="-5000"/>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Útmutató</a:t>
            </a:r>
            <a:endParaRPr lang="hu-HU" dirty="0"/>
          </a:p>
        </p:txBody>
      </p:sp>
      <p:sp>
        <p:nvSpPr>
          <p:cNvPr id="3" name="Tartalom helye 2"/>
          <p:cNvSpPr>
            <a:spLocks noGrp="1"/>
          </p:cNvSpPr>
          <p:nvPr>
            <p:ph idx="1"/>
          </p:nvPr>
        </p:nvSpPr>
        <p:spPr/>
        <p:txBody>
          <a:bodyPr/>
          <a:lstStyle/>
          <a:p>
            <a:pPr marL="0" indent="0" algn="ctr">
              <a:buNone/>
            </a:pPr>
            <a:r>
              <a:rPr lang="hu-HU" dirty="0" smtClean="0"/>
              <a:t>A diák között </a:t>
            </a:r>
            <a:r>
              <a:rPr lang="hu-HU" smtClean="0"/>
              <a:t>a </a:t>
            </a:r>
            <a:r>
              <a:rPr lang="hu-HU" smtClean="0"/>
              <a:t>jobbra</a:t>
            </a:r>
            <a:r>
              <a:rPr lang="hu-HU" smtClean="0"/>
              <a:t> </a:t>
            </a:r>
            <a:r>
              <a:rPr lang="hu-HU" dirty="0" smtClean="0"/>
              <a:t>mutató nyíl segítségével válthatsz, ha pedig szeretnél visszamenni a menübe, akkor kattints a ház alakzatra.</a:t>
            </a:r>
          </a:p>
          <a:p>
            <a:pPr marL="0" indent="0" algn="ctr">
              <a:buNone/>
            </a:pPr>
            <a:r>
              <a:rPr lang="hu-HU" dirty="0" smtClean="0"/>
              <a:t>A menüben a témák között válogathatsz, ha pedig nem szeretnéd külön megnézni, csak haladj át a dián. </a:t>
            </a:r>
          </a:p>
          <a:p>
            <a:pPr marL="0" indent="0" algn="ctr">
              <a:buNone/>
            </a:pPr>
            <a:r>
              <a:rPr lang="hu-HU" dirty="0" smtClean="0"/>
              <a:t>Az utolsó néhány dián lévő kérdéseknél az általad gondolt helyes válaszra kattints. </a:t>
            </a:r>
            <a:endParaRPr lang="hu-HU" dirty="0"/>
          </a:p>
        </p:txBody>
      </p:sp>
      <p:sp>
        <p:nvSpPr>
          <p:cNvPr id="4" name="Akciógomb: Tovább vagy Következő 3">
            <a:hlinkClick r:id="" action="ppaction://hlinkshowjump?jump=nextslide" highlightClick="1"/>
          </p:cNvPr>
          <p:cNvSpPr>
            <a:spLocks/>
          </p:cNvSpPr>
          <p:nvPr/>
        </p:nvSpPr>
        <p:spPr>
          <a:xfrm>
            <a:off x="8179163" y="5977771"/>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99745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par>
                          <p:cTn id="14" fill="hold">
                            <p:stCondLst>
                              <p:cond delay="1500"/>
                            </p:stCondLst>
                            <p:childTnLst>
                              <p:par>
                                <p:cTn id="15" presetID="16" presetClass="entr" presetSubtype="21"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par>
                          <p:cTn id="18" fill="hold">
                            <p:stCondLst>
                              <p:cond delay="2000"/>
                            </p:stCondLst>
                            <p:childTnLst>
                              <p:par>
                                <p:cTn id="19" presetID="16" presetClass="entr" presetSubtype="21"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barn(inVertical)">
                                      <p:cBhvr>
                                        <p:cTn id="21" dur="500"/>
                                        <p:tgtEl>
                                          <p:spTgt spid="3">
                                            <p:txEl>
                                              <p:pRg st="1" end="1"/>
                                            </p:txEl>
                                          </p:spTgt>
                                        </p:tgtEl>
                                      </p:cBhvr>
                                    </p:animEffect>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5" descr="http://www.clker.com/cliparts/r/i/S/H/R/s/open-box-h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622" y="4208763"/>
            <a:ext cx="3898273" cy="244291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descr="http://www.clker.com/cliparts/r/i/S/H/R/s/open-box-h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600" y="4393542"/>
            <a:ext cx="3916009" cy="2454033"/>
          </a:xfrm>
          <a:prstGeom prst="rect">
            <a:avLst/>
          </a:prstGeom>
          <a:noFill/>
          <a:extLst>
            <a:ext uri="{909E8E84-426E-40DD-AFC4-6F175D3DCCD1}">
              <a14:hiddenFill xmlns:a14="http://schemas.microsoft.com/office/drawing/2010/main">
                <a:solidFill>
                  <a:srgbClr val="FFFFFF"/>
                </a:solidFill>
              </a14:hiddenFill>
            </a:ext>
          </a:extLst>
        </p:spPr>
      </p:pic>
      <p:sp>
        <p:nvSpPr>
          <p:cNvPr id="2" name="Cím 1"/>
          <p:cNvSpPr>
            <a:spLocks noGrp="1"/>
          </p:cNvSpPr>
          <p:nvPr>
            <p:ph type="title"/>
          </p:nvPr>
        </p:nvSpPr>
        <p:spPr>
          <a:xfrm rot="541901">
            <a:off x="323528" y="4797152"/>
            <a:ext cx="1080120" cy="1224135"/>
          </a:xfrm>
        </p:spPr>
        <p:txBody>
          <a:bodyPr>
            <a:normAutofit/>
          </a:bodyPr>
          <a:lstStyle/>
          <a:p>
            <a:r>
              <a:rPr lang="hu-HU" sz="1300" i="1" dirty="0" smtClean="0">
                <a:solidFill>
                  <a:schemeClr val="bg1"/>
                </a:solidFill>
              </a:rPr>
              <a:t>Energia-takarékosság</a:t>
            </a:r>
            <a:endParaRPr lang="hu-HU" sz="1300" i="1" dirty="0">
              <a:solidFill>
                <a:schemeClr val="bg1"/>
              </a:solidFill>
            </a:endParaRPr>
          </a:p>
        </p:txBody>
      </p:sp>
      <p:pic>
        <p:nvPicPr>
          <p:cNvPr id="2051" name="Picture 3" descr="C:\Users\08\Desktop\b07aa8f2412ee110ad2a12228357104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1565176"/>
            <a:ext cx="3762874" cy="3762874"/>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http://www.clker.com/cliparts/r/i/S/H/R/s/open-box-h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3390" y="3758594"/>
            <a:ext cx="3818701" cy="239305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http://www.clker.com/cliparts/r/i/S/H/R/s/open-box-hi.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2" y="4107564"/>
            <a:ext cx="3816424" cy="2391625"/>
          </a:xfrm>
          <a:prstGeom prst="rect">
            <a:avLst/>
          </a:prstGeom>
          <a:noFill/>
          <a:extLst>
            <a:ext uri="{909E8E84-426E-40DD-AFC4-6F175D3DCCD1}">
              <a14:hiddenFill xmlns:a14="http://schemas.microsoft.com/office/drawing/2010/main">
                <a:solidFill>
                  <a:srgbClr val="FFFFFF"/>
                </a:solidFill>
              </a14:hiddenFill>
            </a:ext>
          </a:extLst>
        </p:spPr>
      </p:pic>
      <p:sp>
        <p:nvSpPr>
          <p:cNvPr id="11" name="Cím 1"/>
          <p:cNvSpPr txBox="1">
            <a:spLocks/>
          </p:cNvSpPr>
          <p:nvPr/>
        </p:nvSpPr>
        <p:spPr>
          <a:xfrm>
            <a:off x="609600" y="427038"/>
            <a:ext cx="8229600" cy="11381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u-HU" dirty="0" smtClean="0"/>
              <a:t>Menü</a:t>
            </a:r>
            <a:endParaRPr lang="hu-HU" dirty="0"/>
          </a:p>
        </p:txBody>
      </p:sp>
      <p:pic>
        <p:nvPicPr>
          <p:cNvPr id="8" name="Picture 5" descr="http://www.clker.com/cliparts/r/i/S/H/R/s/open-box-h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4425997"/>
            <a:ext cx="3835152" cy="2403362"/>
          </a:xfrm>
          <a:prstGeom prst="rect">
            <a:avLst/>
          </a:prstGeom>
          <a:noFill/>
          <a:extLst>
            <a:ext uri="{909E8E84-426E-40DD-AFC4-6F175D3DCCD1}">
              <a14:hiddenFill xmlns:a14="http://schemas.microsoft.com/office/drawing/2010/main">
                <a:solidFill>
                  <a:srgbClr val="FFFFFF"/>
                </a:solidFill>
              </a14:hiddenFill>
            </a:ext>
          </a:extLst>
        </p:spPr>
      </p:pic>
      <p:sp>
        <p:nvSpPr>
          <p:cNvPr id="12" name="Akciógomb: Tovább vagy Következő 11">
            <a:hlinkClick r:id="" action="ppaction://hlinkshowjump?jump=nextslide" highlightClick="1"/>
          </p:cNvPr>
          <p:cNvSpPr>
            <a:spLocks/>
          </p:cNvSpPr>
          <p:nvPr/>
        </p:nvSpPr>
        <p:spPr>
          <a:xfrm>
            <a:off x="8179163" y="5977771"/>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 name="Akciógomb: Egyéni 2">
            <a:hlinkClick r:id="" action="ppaction://hlinkshowjump?jump=nextslide" highlightClick="1"/>
          </p:cNvPr>
          <p:cNvSpPr/>
          <p:nvPr/>
        </p:nvSpPr>
        <p:spPr>
          <a:xfrm rot="735565">
            <a:off x="414776" y="5224838"/>
            <a:ext cx="895244" cy="410769"/>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 name="Cím 1"/>
          <p:cNvSpPr txBox="1">
            <a:spLocks/>
          </p:cNvSpPr>
          <p:nvPr/>
        </p:nvSpPr>
        <p:spPr>
          <a:xfrm rot="505730">
            <a:off x="2007733" y="4763051"/>
            <a:ext cx="1161357" cy="742845"/>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hu-HU" dirty="0"/>
          </a:p>
        </p:txBody>
      </p:sp>
      <p:sp>
        <p:nvSpPr>
          <p:cNvPr id="15" name="Cím 1"/>
          <p:cNvSpPr txBox="1">
            <a:spLocks/>
          </p:cNvSpPr>
          <p:nvPr/>
        </p:nvSpPr>
        <p:spPr>
          <a:xfrm>
            <a:off x="-1455129" y="2260355"/>
            <a:ext cx="2317527" cy="257690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hu-HU" dirty="0"/>
          </a:p>
        </p:txBody>
      </p:sp>
      <p:sp>
        <p:nvSpPr>
          <p:cNvPr id="16" name="Cím 1"/>
          <p:cNvSpPr txBox="1">
            <a:spLocks/>
          </p:cNvSpPr>
          <p:nvPr/>
        </p:nvSpPr>
        <p:spPr>
          <a:xfrm rot="644804">
            <a:off x="-1614538" y="4674626"/>
            <a:ext cx="8223956" cy="11142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u-HU" sz="1300" dirty="0" smtClean="0">
                <a:solidFill>
                  <a:schemeClr val="bg1"/>
                </a:solidFill>
              </a:rPr>
              <a:t>Energia </a:t>
            </a:r>
          </a:p>
          <a:p>
            <a:r>
              <a:rPr lang="hu-HU" sz="1300" dirty="0" smtClean="0">
                <a:solidFill>
                  <a:schemeClr val="bg1"/>
                </a:solidFill>
              </a:rPr>
              <a:t>megspórolása</a:t>
            </a:r>
            <a:endParaRPr lang="hu-HU" sz="1300" dirty="0">
              <a:solidFill>
                <a:schemeClr val="bg1"/>
              </a:solidFill>
            </a:endParaRPr>
          </a:p>
        </p:txBody>
      </p:sp>
      <p:sp>
        <p:nvSpPr>
          <p:cNvPr id="4" name="Akciógomb: Egyéni 3">
            <a:hlinkClick r:id="rId4" action="ppaction://hlinksldjump" highlightClick="1"/>
          </p:cNvPr>
          <p:cNvSpPr/>
          <p:nvPr/>
        </p:nvSpPr>
        <p:spPr>
          <a:xfrm rot="697600">
            <a:off x="2053513" y="5046507"/>
            <a:ext cx="904810" cy="445128"/>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7" name="Cím 1"/>
          <p:cNvSpPr txBox="1">
            <a:spLocks/>
          </p:cNvSpPr>
          <p:nvPr/>
        </p:nvSpPr>
        <p:spPr>
          <a:xfrm rot="716325">
            <a:off x="-180526" y="4491591"/>
            <a:ext cx="8229600" cy="11381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u-HU" sz="1300" dirty="0" smtClean="0">
                <a:solidFill>
                  <a:schemeClr val="bg1"/>
                </a:solidFill>
              </a:rPr>
              <a:t>Tárgyak</a:t>
            </a:r>
            <a:endParaRPr lang="hu-HU" sz="1300" dirty="0">
              <a:solidFill>
                <a:schemeClr val="bg1"/>
              </a:solidFill>
            </a:endParaRPr>
          </a:p>
        </p:txBody>
      </p:sp>
      <p:sp>
        <p:nvSpPr>
          <p:cNvPr id="6" name="Akciógomb: Egyéni 5">
            <a:hlinkClick r:id="rId5" action="ppaction://hlinksldjump" highlightClick="1"/>
          </p:cNvPr>
          <p:cNvSpPr/>
          <p:nvPr/>
        </p:nvSpPr>
        <p:spPr>
          <a:xfrm rot="554828">
            <a:off x="3553475" y="4896179"/>
            <a:ext cx="761597" cy="350453"/>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0" name="Cím 1"/>
          <p:cNvSpPr txBox="1">
            <a:spLocks/>
          </p:cNvSpPr>
          <p:nvPr/>
        </p:nvSpPr>
        <p:spPr>
          <a:xfrm rot="619167">
            <a:off x="1366393" y="4174518"/>
            <a:ext cx="8229600" cy="11381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u-HU" sz="1300" dirty="0" smtClean="0">
                <a:solidFill>
                  <a:schemeClr val="bg1"/>
                </a:solidFill>
              </a:rPr>
              <a:t>Kérdések</a:t>
            </a:r>
            <a:endParaRPr lang="hu-HU" sz="1300" dirty="0">
              <a:solidFill>
                <a:schemeClr val="bg1"/>
              </a:solidFill>
            </a:endParaRPr>
          </a:p>
        </p:txBody>
      </p:sp>
      <p:sp>
        <p:nvSpPr>
          <p:cNvPr id="13" name="Akciógomb: Egyéni 12">
            <a:hlinkClick r:id="rId6" action="ppaction://hlinksldjump" highlightClick="1"/>
          </p:cNvPr>
          <p:cNvSpPr/>
          <p:nvPr/>
        </p:nvSpPr>
        <p:spPr>
          <a:xfrm rot="476371">
            <a:off x="5121153" y="4623580"/>
            <a:ext cx="720080" cy="338918"/>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2" name="Cím 1"/>
          <p:cNvSpPr txBox="1">
            <a:spLocks/>
          </p:cNvSpPr>
          <p:nvPr/>
        </p:nvSpPr>
        <p:spPr>
          <a:xfrm rot="469552">
            <a:off x="2526381" y="4861153"/>
            <a:ext cx="8229600" cy="11381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u-HU" sz="1300" dirty="0" smtClean="0">
                <a:solidFill>
                  <a:schemeClr val="bg1"/>
                </a:solidFill>
              </a:rPr>
              <a:t>Források</a:t>
            </a:r>
            <a:endParaRPr lang="hu-HU" sz="1300" dirty="0">
              <a:solidFill>
                <a:schemeClr val="bg1"/>
              </a:solidFill>
            </a:endParaRPr>
          </a:p>
        </p:txBody>
      </p:sp>
      <p:sp>
        <p:nvSpPr>
          <p:cNvPr id="18" name="Akciógomb: Egyéni 17">
            <a:hlinkClick r:id="rId7" action="ppaction://hlinksldjump" highlightClick="1"/>
          </p:cNvPr>
          <p:cNvSpPr/>
          <p:nvPr/>
        </p:nvSpPr>
        <p:spPr>
          <a:xfrm rot="664317">
            <a:off x="6228184" y="5231729"/>
            <a:ext cx="864096" cy="395949"/>
          </a:xfrm>
          <a:prstGeom prst="actionButtonBlank">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497716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2" fill="hold" nodeType="afterEffect">
                                  <p:stCondLst>
                                    <p:cond delay="0"/>
                                  </p:stCondLst>
                                  <p:childTnLst>
                                    <p:set>
                                      <p:cBhvr>
                                        <p:cTn id="12" dur="1" fill="hold">
                                          <p:stCondLst>
                                            <p:cond delay="0"/>
                                          </p:stCondLst>
                                        </p:cTn>
                                        <p:tgtEl>
                                          <p:spTgt spid="2051"/>
                                        </p:tgtEl>
                                        <p:attrNameLst>
                                          <p:attrName>style.visibility</p:attrName>
                                        </p:attrNameLst>
                                      </p:cBhvr>
                                      <p:to>
                                        <p:strVal val="visible"/>
                                      </p:to>
                                    </p:set>
                                    <p:anim calcmode="lin" valueType="num">
                                      <p:cBhvr additive="base">
                                        <p:cTn id="13" dur="500" fill="hold"/>
                                        <p:tgtEl>
                                          <p:spTgt spid="2051"/>
                                        </p:tgtEl>
                                        <p:attrNameLst>
                                          <p:attrName>ppt_x</p:attrName>
                                        </p:attrNameLst>
                                      </p:cBhvr>
                                      <p:tavLst>
                                        <p:tav tm="0">
                                          <p:val>
                                            <p:strVal val="1+#ppt_w/2"/>
                                          </p:val>
                                        </p:tav>
                                        <p:tav tm="100000">
                                          <p:val>
                                            <p:strVal val="#ppt_x"/>
                                          </p:val>
                                        </p:tav>
                                      </p:tavLst>
                                    </p:anim>
                                    <p:anim calcmode="lin" valueType="num">
                                      <p:cBhvr additive="base">
                                        <p:cTn id="14" dur="500" fill="hold"/>
                                        <p:tgtEl>
                                          <p:spTgt spid="2051"/>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1+#ppt_w/2"/>
                                          </p:val>
                                        </p:tav>
                                        <p:tav tm="100000">
                                          <p:val>
                                            <p:strVal val="#ppt_x"/>
                                          </p:val>
                                        </p:tav>
                                      </p:tavLst>
                                    </p:anim>
                                    <p:anim calcmode="lin" valueType="num">
                                      <p:cBhvr additive="base">
                                        <p:cTn id="18" dur="500" fill="hold"/>
                                        <p:tgtEl>
                                          <p:spTgt spid="8"/>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2053"/>
                                        </p:tgtEl>
                                        <p:attrNameLst>
                                          <p:attrName>style.visibility</p:attrName>
                                        </p:attrNameLst>
                                      </p:cBhvr>
                                      <p:to>
                                        <p:strVal val="visible"/>
                                      </p:to>
                                    </p:set>
                                    <p:anim calcmode="lin" valueType="num">
                                      <p:cBhvr additive="base">
                                        <p:cTn id="21" dur="500" fill="hold"/>
                                        <p:tgtEl>
                                          <p:spTgt spid="2053"/>
                                        </p:tgtEl>
                                        <p:attrNameLst>
                                          <p:attrName>ppt_x</p:attrName>
                                        </p:attrNameLst>
                                      </p:cBhvr>
                                      <p:tavLst>
                                        <p:tav tm="0">
                                          <p:val>
                                            <p:strVal val="1+#ppt_w/2"/>
                                          </p:val>
                                        </p:tav>
                                        <p:tav tm="100000">
                                          <p:val>
                                            <p:strVal val="#ppt_x"/>
                                          </p:val>
                                        </p:tav>
                                      </p:tavLst>
                                    </p:anim>
                                    <p:anim calcmode="lin" valueType="num">
                                      <p:cBhvr additive="base">
                                        <p:cTn id="22" dur="500" fill="hold"/>
                                        <p:tgtEl>
                                          <p:spTgt spid="2053"/>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1+#ppt_w/2"/>
                                          </p:val>
                                        </p:tav>
                                        <p:tav tm="100000">
                                          <p:val>
                                            <p:strVal val="#ppt_x"/>
                                          </p:val>
                                        </p:tav>
                                      </p:tavLst>
                                    </p:anim>
                                    <p:anim calcmode="lin" valueType="num">
                                      <p:cBhvr additive="base">
                                        <p:cTn id="30" dur="500" fill="hold"/>
                                        <p:tgtEl>
                                          <p:spTgt spid="10"/>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1+#ppt_w/2"/>
                                          </p:val>
                                        </p:tav>
                                        <p:tav tm="100000">
                                          <p:val>
                                            <p:strVal val="#ppt_x"/>
                                          </p:val>
                                        </p:tav>
                                      </p:tavLst>
                                    </p:anim>
                                    <p:anim calcmode="lin" valueType="num">
                                      <p:cBhvr additive="base">
                                        <p:cTn id="34" dur="500" fill="hold"/>
                                        <p:tgtEl>
                                          <p:spTgt spid="9"/>
                                        </p:tgtEl>
                                        <p:attrNameLst>
                                          <p:attrName>ppt_y</p:attrName>
                                        </p:attrNameLst>
                                      </p:cBhvr>
                                      <p:tavLst>
                                        <p:tav tm="0">
                                          <p:val>
                                            <p:strVal val="#ppt_y"/>
                                          </p:val>
                                        </p:tav>
                                        <p:tav tm="100000">
                                          <p:val>
                                            <p:strVal val="#ppt_y"/>
                                          </p:val>
                                        </p:tav>
                                      </p:tavLst>
                                    </p:anim>
                                  </p:childTnLst>
                                </p:cTn>
                              </p:par>
                            </p:childTnLst>
                          </p:cTn>
                        </p:par>
                        <p:par>
                          <p:cTn id="35" fill="hold">
                            <p:stCondLst>
                              <p:cond delay="1500"/>
                            </p:stCondLst>
                            <p:childTnLst>
                              <p:par>
                                <p:cTn id="36" presetID="2" presetClass="entr" presetSubtype="4" fill="hold" grpId="0" nodeType="after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par>
                          <p:cTn id="40" fill="hold">
                            <p:stCondLst>
                              <p:cond delay="2000"/>
                            </p:stCondLst>
                            <p:childTnLst>
                              <p:par>
                                <p:cTn id="41" presetID="2" presetClass="entr" presetSubtype="4" fill="hold" grpId="0"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additive="base">
                                        <p:cTn id="43" dur="500" fill="hold"/>
                                        <p:tgtEl>
                                          <p:spTgt spid="3"/>
                                        </p:tgtEl>
                                        <p:attrNameLst>
                                          <p:attrName>ppt_x</p:attrName>
                                        </p:attrNameLst>
                                      </p:cBhvr>
                                      <p:tavLst>
                                        <p:tav tm="0">
                                          <p:val>
                                            <p:strVal val="#ppt_x"/>
                                          </p:val>
                                        </p:tav>
                                        <p:tav tm="100000">
                                          <p:val>
                                            <p:strVal val="#ppt_x"/>
                                          </p:val>
                                        </p:tav>
                                      </p:tavLst>
                                    </p:anim>
                                    <p:anim calcmode="lin" valueType="num">
                                      <p:cBhvr additive="base">
                                        <p:cTn id="44" dur="500" fill="hold"/>
                                        <p:tgtEl>
                                          <p:spTgt spid="3"/>
                                        </p:tgtEl>
                                        <p:attrNameLst>
                                          <p:attrName>ppt_y</p:attrName>
                                        </p:attrNameLst>
                                      </p:cBhvr>
                                      <p:tavLst>
                                        <p:tav tm="0">
                                          <p:val>
                                            <p:strVal val="1+#ppt_h/2"/>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anim calcmode="lin" valueType="num">
                                      <p:cBhvr additive="base">
                                        <p:cTn id="52" dur="500" fill="hold"/>
                                        <p:tgtEl>
                                          <p:spTgt spid="6"/>
                                        </p:tgtEl>
                                        <p:attrNameLst>
                                          <p:attrName>ppt_x</p:attrName>
                                        </p:attrNameLst>
                                      </p:cBhvr>
                                      <p:tavLst>
                                        <p:tav tm="0">
                                          <p:val>
                                            <p:strVal val="#ppt_x"/>
                                          </p:val>
                                        </p:tav>
                                        <p:tav tm="100000">
                                          <p:val>
                                            <p:strVal val="#ppt_x"/>
                                          </p:val>
                                        </p:tav>
                                      </p:tavLst>
                                    </p:anim>
                                    <p:anim calcmode="lin" valueType="num">
                                      <p:cBhvr additive="base">
                                        <p:cTn id="53" dur="500" fill="hold"/>
                                        <p:tgtEl>
                                          <p:spTgt spid="6"/>
                                        </p:tgtEl>
                                        <p:attrNameLst>
                                          <p:attrName>ppt_y</p:attrName>
                                        </p:attrNameLst>
                                      </p:cBhvr>
                                      <p:tavLst>
                                        <p:tav tm="0">
                                          <p:val>
                                            <p:strVal val="1+#ppt_h/2"/>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anim calcmode="lin" valueType="num">
                                      <p:cBhvr>
                                        <p:cTn id="57" dur="1000" fill="hold"/>
                                        <p:tgtEl>
                                          <p:spTgt spid="20"/>
                                        </p:tgtEl>
                                        <p:attrNameLst>
                                          <p:attrName>ppt_x</p:attrName>
                                        </p:attrNameLst>
                                      </p:cBhvr>
                                      <p:tavLst>
                                        <p:tav tm="0">
                                          <p:val>
                                            <p:strVal val="#ppt_x"/>
                                          </p:val>
                                        </p:tav>
                                        <p:tav tm="100000">
                                          <p:val>
                                            <p:strVal val="#ppt_x"/>
                                          </p:val>
                                        </p:tav>
                                      </p:tavLst>
                                    </p:anim>
                                    <p:anim calcmode="lin" valueType="num">
                                      <p:cBhvr>
                                        <p:cTn id="58" dur="1000" fill="hold"/>
                                        <p:tgtEl>
                                          <p:spTgt spid="20"/>
                                        </p:tgtEl>
                                        <p:attrNameLst>
                                          <p:attrName>ppt_y</p:attrName>
                                        </p:attrNameLst>
                                      </p:cBhvr>
                                      <p:tavLst>
                                        <p:tav tm="0">
                                          <p:val>
                                            <p:strVal val="#ppt_y+.1"/>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fade">
                                      <p:cBhvr>
                                        <p:cTn id="65" dur="1000"/>
                                        <p:tgtEl>
                                          <p:spTgt spid="22"/>
                                        </p:tgtEl>
                                      </p:cBhvr>
                                    </p:animEffect>
                                    <p:anim calcmode="lin" valueType="num">
                                      <p:cBhvr>
                                        <p:cTn id="66" dur="1000" fill="hold"/>
                                        <p:tgtEl>
                                          <p:spTgt spid="22"/>
                                        </p:tgtEl>
                                        <p:attrNameLst>
                                          <p:attrName>ppt_x</p:attrName>
                                        </p:attrNameLst>
                                      </p:cBhvr>
                                      <p:tavLst>
                                        <p:tav tm="0">
                                          <p:val>
                                            <p:strVal val="#ppt_x"/>
                                          </p:val>
                                        </p:tav>
                                        <p:tav tm="100000">
                                          <p:val>
                                            <p:strVal val="#ppt_x"/>
                                          </p:val>
                                        </p:tav>
                                      </p:tavLst>
                                    </p:anim>
                                    <p:anim calcmode="lin" valueType="num">
                                      <p:cBhvr>
                                        <p:cTn id="67" dur="1000" fill="hold"/>
                                        <p:tgtEl>
                                          <p:spTgt spid="22"/>
                                        </p:tgtEl>
                                        <p:attrNameLst>
                                          <p:attrName>ppt_y</p:attrName>
                                        </p:attrNameLst>
                                      </p:cBhvr>
                                      <p:tavLst>
                                        <p:tav tm="0">
                                          <p:val>
                                            <p:strVal val="#ppt_y+.1"/>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18"/>
                                        </p:tgtEl>
                                        <p:attrNameLst>
                                          <p:attrName>style.visibility</p:attrName>
                                        </p:attrNameLst>
                                      </p:cBhvr>
                                      <p:to>
                                        <p:strVal val="visible"/>
                                      </p:to>
                                    </p:set>
                                    <p:anim calcmode="lin" valueType="num">
                                      <p:cBhvr additive="base">
                                        <p:cTn id="70" dur="500" fill="hold"/>
                                        <p:tgtEl>
                                          <p:spTgt spid="18"/>
                                        </p:tgtEl>
                                        <p:attrNameLst>
                                          <p:attrName>ppt_x</p:attrName>
                                        </p:attrNameLst>
                                      </p:cBhvr>
                                      <p:tavLst>
                                        <p:tav tm="0">
                                          <p:val>
                                            <p:strVal val="#ppt_x"/>
                                          </p:val>
                                        </p:tav>
                                        <p:tav tm="100000">
                                          <p:val>
                                            <p:strVal val="#ppt_x"/>
                                          </p:val>
                                        </p:tav>
                                      </p:tavLst>
                                    </p:anim>
                                    <p:anim calcmode="lin" valueType="num">
                                      <p:cBhvr additive="base">
                                        <p:cTn id="7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3" grpId="0" animBg="1"/>
      <p:bldP spid="4" grpId="0" animBg="1"/>
      <p:bldP spid="6" grpId="0" animBg="1"/>
      <p:bldP spid="20" grpId="0"/>
      <p:bldP spid="13" grpId="0" animBg="1"/>
      <p:bldP spid="22" grpId="0"/>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29000"/>
                    </a14:imgEffect>
                  </a14:imgLayer>
                </a14:imgProps>
              </a:ext>
            </a:extLst>
          </a:blip>
          <a:srcRect/>
          <a:stretch>
            <a:fillRect l="-9000" r="-9000"/>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 is az az energiatakarékosság?</a:t>
            </a:r>
            <a:endParaRPr lang="hu-HU" dirty="0"/>
          </a:p>
        </p:txBody>
      </p:sp>
      <p:sp>
        <p:nvSpPr>
          <p:cNvPr id="3" name="Tartalom helye 2"/>
          <p:cNvSpPr>
            <a:spLocks noGrp="1"/>
          </p:cNvSpPr>
          <p:nvPr>
            <p:ph idx="1"/>
          </p:nvPr>
        </p:nvSpPr>
        <p:spPr>
          <a:xfrm>
            <a:off x="457200" y="2132856"/>
            <a:ext cx="8229600" cy="3993307"/>
          </a:xfrm>
        </p:spPr>
        <p:txBody>
          <a:bodyPr/>
          <a:lstStyle/>
          <a:p>
            <a:pPr marL="0" indent="0" algn="ctr">
              <a:buNone/>
            </a:pPr>
            <a:r>
              <a:rPr lang="hu-HU" dirty="0" smtClean="0"/>
              <a:t>Az energiatakarékosság már alapból magában foglalja jelentését, tehát energiát takarítunk meg. Ha pedig energiából kevesebbet fogyasztunk, akkor kevesebbet is kell fizetni. A célunk pedig természetesen ez, ezért van szükség a kevesebb fogyasztásra. </a:t>
            </a:r>
            <a:endParaRPr lang="hu-HU" dirty="0"/>
          </a:p>
        </p:txBody>
      </p:sp>
      <p:sp>
        <p:nvSpPr>
          <p:cNvPr id="4" name="Akciógomb: Tovább vagy Következő 3">
            <a:hlinkClick r:id="" action="ppaction://hlinkshowjump?jump=nextslide" highlightClick="1"/>
          </p:cNvPr>
          <p:cNvSpPr>
            <a:spLocks/>
          </p:cNvSpPr>
          <p:nvPr/>
        </p:nvSpPr>
        <p:spPr>
          <a:xfrm>
            <a:off x="8142784" y="5960360"/>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Akciógomb: Kezdő dia 4">
            <a:hlinkClick r:id="rId4" action="ppaction://hlinksldjump" highlightClick="1"/>
          </p:cNvPr>
          <p:cNvSpPr/>
          <p:nvPr/>
        </p:nvSpPr>
        <p:spPr>
          <a:xfrm>
            <a:off x="266422" y="5905607"/>
            <a:ext cx="792088" cy="558385"/>
          </a:xfrm>
          <a:prstGeom prst="actionButtonHome">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6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97969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16" presetClass="entr" presetSubtype="2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par>
                          <p:cTn id="18" fill="hold">
                            <p:stCondLst>
                              <p:cond delay="1500"/>
                            </p:stCondLst>
                            <p:childTnLst>
                              <p:par>
                                <p:cTn id="19" presetID="16" presetClass="entr" presetSubtype="21" fill="hold" grpId="0"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barn(inVertical)">
                                      <p:cBhvr>
                                        <p:cTn id="2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4000"/>
            <a:lum/>
            <a:extLst>
              <a:ext uri="{BEBA8EAE-BF5A-486C-A8C5-ECC9F3942E4B}">
                <a14:imgProps xmlns:a14="http://schemas.microsoft.com/office/drawing/2010/main">
                  <a14:imgLayer r:embed="rId3">
                    <a14:imgEffect>
                      <a14:sharpenSoften amount="-100000"/>
                    </a14:imgEffect>
                    <a14:imgEffect>
                      <a14:saturation sat="200000"/>
                    </a14:imgEffect>
                  </a14:imgLayer>
                </a14:imgProps>
              </a:ext>
            </a:extLst>
          </a:blip>
          <a:srcRect/>
          <a:stretch>
            <a:fillRect l="-3000" r="-3000"/>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Mivel lehet energiát spórolni?</a:t>
            </a:r>
            <a:endParaRPr lang="hu-HU" dirty="0"/>
          </a:p>
        </p:txBody>
      </p:sp>
      <p:sp>
        <p:nvSpPr>
          <p:cNvPr id="3" name="Tartalom helye 2"/>
          <p:cNvSpPr>
            <a:spLocks noGrp="1"/>
          </p:cNvSpPr>
          <p:nvPr>
            <p:ph idx="1"/>
          </p:nvPr>
        </p:nvSpPr>
        <p:spPr/>
        <p:txBody>
          <a:bodyPr/>
          <a:lstStyle/>
          <a:p>
            <a:pPr marL="0" indent="0" algn="ctr">
              <a:buNone/>
            </a:pPr>
            <a:r>
              <a:rPr lang="hu-HU" dirty="0" smtClean="0"/>
              <a:t>Itt nem rögtön arra kell gondolni, hogy az elektronikai eszközeinket többet nem, vagy esetleg kevesebbet használhatjuk, hanem arra, hogy már azzal is energiát takarítunk meg, hogyha nincs használatban az eszköz, akkor kihúzzuk a konnektorból. Természetesen ma már energiatakarékos kütyüket is vásárolhatunk, hiszen az elektronika egyre fejlődik, viszont ezek nélkül is lehet megtakarítani. </a:t>
            </a:r>
            <a:endParaRPr lang="hu-HU" dirty="0"/>
          </a:p>
        </p:txBody>
      </p:sp>
      <p:sp>
        <p:nvSpPr>
          <p:cNvPr id="4" name="Akciógomb: Tovább vagy Következő 3">
            <a:hlinkClick r:id="" action="ppaction://hlinkshowjump?jump=nextslide" highlightClick="1"/>
          </p:cNvPr>
          <p:cNvSpPr>
            <a:spLocks/>
          </p:cNvSpPr>
          <p:nvPr/>
        </p:nvSpPr>
        <p:spPr>
          <a:xfrm>
            <a:off x="8142784" y="5960360"/>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Akciógomb: Kezdő dia 4">
            <a:hlinkClick r:id="rId4" action="ppaction://hlinksldjump" highlightClick="1"/>
          </p:cNvPr>
          <p:cNvSpPr/>
          <p:nvPr/>
        </p:nvSpPr>
        <p:spPr>
          <a:xfrm>
            <a:off x="266422" y="5905607"/>
            <a:ext cx="792088" cy="558385"/>
          </a:xfrm>
          <a:prstGeom prst="actionButtonHome">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6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66002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6"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80">
                                          <p:stCondLst>
                                            <p:cond delay="0"/>
                                          </p:stCondLst>
                                        </p:cTn>
                                        <p:tgtEl>
                                          <p:spTgt spid="2"/>
                                        </p:tgtEl>
                                      </p:cBhvr>
                                    </p:animEffect>
                                    <p:anim calcmode="lin" valueType="num">
                                      <p:cBhvr>
                                        <p:cTn id="1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3" dur="26">
                                          <p:stCondLst>
                                            <p:cond delay="650"/>
                                          </p:stCondLst>
                                        </p:cTn>
                                        <p:tgtEl>
                                          <p:spTgt spid="2"/>
                                        </p:tgtEl>
                                      </p:cBhvr>
                                      <p:to x="100000" y="60000"/>
                                    </p:animScale>
                                    <p:animScale>
                                      <p:cBhvr>
                                        <p:cTn id="24" dur="166" decel="50000">
                                          <p:stCondLst>
                                            <p:cond delay="676"/>
                                          </p:stCondLst>
                                        </p:cTn>
                                        <p:tgtEl>
                                          <p:spTgt spid="2"/>
                                        </p:tgtEl>
                                      </p:cBhvr>
                                      <p:to x="100000" y="100000"/>
                                    </p:animScale>
                                    <p:animScale>
                                      <p:cBhvr>
                                        <p:cTn id="25" dur="26">
                                          <p:stCondLst>
                                            <p:cond delay="1312"/>
                                          </p:stCondLst>
                                        </p:cTn>
                                        <p:tgtEl>
                                          <p:spTgt spid="2"/>
                                        </p:tgtEl>
                                      </p:cBhvr>
                                      <p:to x="100000" y="80000"/>
                                    </p:animScale>
                                    <p:animScale>
                                      <p:cBhvr>
                                        <p:cTn id="26" dur="166" decel="50000">
                                          <p:stCondLst>
                                            <p:cond delay="1338"/>
                                          </p:stCondLst>
                                        </p:cTn>
                                        <p:tgtEl>
                                          <p:spTgt spid="2"/>
                                        </p:tgtEl>
                                      </p:cBhvr>
                                      <p:to x="100000" y="100000"/>
                                    </p:animScale>
                                    <p:animScale>
                                      <p:cBhvr>
                                        <p:cTn id="27" dur="26">
                                          <p:stCondLst>
                                            <p:cond delay="1642"/>
                                          </p:stCondLst>
                                        </p:cTn>
                                        <p:tgtEl>
                                          <p:spTgt spid="2"/>
                                        </p:tgtEl>
                                      </p:cBhvr>
                                      <p:to x="100000" y="90000"/>
                                    </p:animScale>
                                    <p:animScale>
                                      <p:cBhvr>
                                        <p:cTn id="28" dur="166" decel="50000">
                                          <p:stCondLst>
                                            <p:cond delay="1668"/>
                                          </p:stCondLst>
                                        </p:cTn>
                                        <p:tgtEl>
                                          <p:spTgt spid="2"/>
                                        </p:tgtEl>
                                      </p:cBhvr>
                                      <p:to x="100000" y="100000"/>
                                    </p:animScale>
                                    <p:animScale>
                                      <p:cBhvr>
                                        <p:cTn id="29" dur="26">
                                          <p:stCondLst>
                                            <p:cond delay="1808"/>
                                          </p:stCondLst>
                                        </p:cTn>
                                        <p:tgtEl>
                                          <p:spTgt spid="2"/>
                                        </p:tgtEl>
                                      </p:cBhvr>
                                      <p:to x="100000" y="95000"/>
                                    </p:animScale>
                                    <p:animScale>
                                      <p:cBhvr>
                                        <p:cTn id="30" dur="166" decel="50000">
                                          <p:stCondLst>
                                            <p:cond delay="1834"/>
                                          </p:stCondLst>
                                        </p:cTn>
                                        <p:tgtEl>
                                          <p:spTgt spid="2"/>
                                        </p:tgtEl>
                                      </p:cBhvr>
                                      <p:to x="100000" y="100000"/>
                                    </p:animScale>
                                  </p:childTnLst>
                                </p:cTn>
                              </p:par>
                            </p:childTnLst>
                          </p:cTn>
                        </p:par>
                        <p:par>
                          <p:cTn id="31" fill="hold">
                            <p:stCondLst>
                              <p:cond delay="3000"/>
                            </p:stCondLst>
                            <p:childTnLst>
                              <p:par>
                                <p:cTn id="32" presetID="53" presetClass="entr" presetSubtype="16" fill="hold" grpId="0" nodeType="after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p:cTn id="3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10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Milyen energiatakarékos tárgyak vannak?</a:t>
            </a:r>
            <a:endParaRPr lang="hu-HU" dirty="0"/>
          </a:p>
        </p:txBody>
      </p:sp>
      <p:sp>
        <p:nvSpPr>
          <p:cNvPr id="3" name="Tartalom helye 2"/>
          <p:cNvSpPr>
            <a:spLocks noGrp="1"/>
          </p:cNvSpPr>
          <p:nvPr>
            <p:ph idx="1"/>
          </p:nvPr>
        </p:nvSpPr>
        <p:spPr>
          <a:xfrm>
            <a:off x="457200" y="1916832"/>
            <a:ext cx="8229600" cy="4209331"/>
          </a:xfrm>
        </p:spPr>
        <p:txBody>
          <a:bodyPr/>
          <a:lstStyle/>
          <a:p>
            <a:pPr marL="0" indent="0" algn="ctr">
              <a:buNone/>
            </a:pPr>
            <a:r>
              <a:rPr lang="hu-HU" dirty="0" smtClean="0"/>
              <a:t>Azon túl, hogy kihúzzuk elektromos eszközeinket a konnektorból, vagy feleslegesen nem égetjük a lámpát, sokkal több mindent meg lehet tenni azért, hogy spóroljunk. Természetesen ehhez költeni is kell a készülék beszerzésére, amelyek energiatakarékosak, viszont tízezrekkel több maradhat pénztárcáinkban. </a:t>
            </a:r>
            <a:endParaRPr lang="hu-HU" dirty="0"/>
          </a:p>
        </p:txBody>
      </p:sp>
      <p:sp>
        <p:nvSpPr>
          <p:cNvPr id="4" name="Akciógomb: Tovább vagy Következő 3">
            <a:hlinkClick r:id="" action="ppaction://hlinkshowjump?jump=nextslide" highlightClick="1"/>
          </p:cNvPr>
          <p:cNvSpPr>
            <a:spLocks/>
          </p:cNvSpPr>
          <p:nvPr/>
        </p:nvSpPr>
        <p:spPr>
          <a:xfrm>
            <a:off x="8142784" y="5960360"/>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Akciógomb: Kezdő dia 4">
            <a:hlinkClick r:id="rId4" action="ppaction://hlinksldjump" highlightClick="1"/>
          </p:cNvPr>
          <p:cNvSpPr/>
          <p:nvPr/>
        </p:nvSpPr>
        <p:spPr>
          <a:xfrm>
            <a:off x="266422" y="5905607"/>
            <a:ext cx="792088" cy="558385"/>
          </a:xfrm>
          <a:prstGeom prst="actionButtonHome">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6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428608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31"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10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Energiatakarékos izzó</a:t>
            </a:r>
            <a:endParaRPr lang="hu-HU" dirty="0"/>
          </a:p>
        </p:txBody>
      </p:sp>
      <p:sp>
        <p:nvSpPr>
          <p:cNvPr id="3" name="Tartalom helye 2"/>
          <p:cNvSpPr>
            <a:spLocks noGrp="1"/>
          </p:cNvSpPr>
          <p:nvPr>
            <p:ph idx="1"/>
          </p:nvPr>
        </p:nvSpPr>
        <p:spPr/>
        <p:txBody>
          <a:bodyPr/>
          <a:lstStyle/>
          <a:p>
            <a:pPr marL="0" indent="0" algn="ctr">
              <a:buNone/>
            </a:pPr>
            <a:r>
              <a:rPr lang="hu-HU" dirty="0" smtClean="0"/>
              <a:t>Szinte mindenhol lehet hallani, hogy az energiatakarékos izzóval mennyi energiát és pénzt spórolhatunk, ettől függetlenül sokan az ára miatt inkább nem veszik meg. Míg egy hagyományos izzó a felhasznált energia 2,5%-át hasznosítják, addig ez az izzó sokkal többet. Élettartamuk akár tízszer nagyobb is lehet, és negyed annyit fogyaszt, mint a hagyományos társaik. Ez évente akár 15 ezer forint is lehet. </a:t>
            </a:r>
            <a:endParaRPr lang="hu-HU" dirty="0"/>
          </a:p>
        </p:txBody>
      </p:sp>
      <p:sp>
        <p:nvSpPr>
          <p:cNvPr id="4" name="Akciógomb: Tovább vagy Következő 3">
            <a:hlinkClick r:id="" action="ppaction://hlinkshowjump?jump=nextslide" highlightClick="1"/>
          </p:cNvPr>
          <p:cNvSpPr>
            <a:spLocks/>
          </p:cNvSpPr>
          <p:nvPr/>
        </p:nvSpPr>
        <p:spPr>
          <a:xfrm>
            <a:off x="8142784" y="5960360"/>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Akciógomb: Kezdő dia 4">
            <a:hlinkClick r:id="rId4" action="ppaction://hlinksldjump" highlightClick="1"/>
          </p:cNvPr>
          <p:cNvSpPr/>
          <p:nvPr/>
        </p:nvSpPr>
        <p:spPr>
          <a:xfrm>
            <a:off x="253974" y="5960360"/>
            <a:ext cx="792088" cy="558385"/>
          </a:xfrm>
          <a:prstGeom prst="actionButtonHome">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6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98740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34" presetClass="emph" presetSubtype="0" fill="hold" grpId="0" nodeType="afterEffect">
                                  <p:stCondLst>
                                    <p:cond delay="0"/>
                                  </p:stCondLst>
                                  <p:iterate type="lt">
                                    <p:tmPct val="10000"/>
                                  </p:iterate>
                                  <p:childTnLst>
                                    <p:animMotion origin="layout" path="M 0.0 0.0 L 0.0 -0.07213" pathEditMode="relative" ptsTypes="">
                                      <p:cBhvr>
                                        <p:cTn id="16" dur="250" accel="50000" decel="50000" autoRev="1" fill="hold">
                                          <p:stCondLst>
                                            <p:cond delay="0"/>
                                          </p:stCondLst>
                                        </p:cTn>
                                        <p:tgtEl>
                                          <p:spTgt spid="2"/>
                                        </p:tgtEl>
                                        <p:attrNameLst>
                                          <p:attrName>ppt_x</p:attrName>
                                          <p:attrName>ppt_y</p:attrName>
                                        </p:attrNameLst>
                                      </p:cBhvr>
                                    </p:animMotion>
                                    <p:animRot by="1500000">
                                      <p:cBhvr>
                                        <p:cTn id="17" dur="125" fill="hold">
                                          <p:stCondLst>
                                            <p:cond delay="0"/>
                                          </p:stCondLst>
                                        </p:cTn>
                                        <p:tgtEl>
                                          <p:spTgt spid="2"/>
                                        </p:tgtEl>
                                        <p:attrNameLst>
                                          <p:attrName>r</p:attrName>
                                        </p:attrNameLst>
                                      </p:cBhvr>
                                    </p:animRot>
                                    <p:animRot by="-1500000">
                                      <p:cBhvr>
                                        <p:cTn id="18" dur="125" fill="hold">
                                          <p:stCondLst>
                                            <p:cond delay="125"/>
                                          </p:stCondLst>
                                        </p:cTn>
                                        <p:tgtEl>
                                          <p:spTgt spid="2"/>
                                        </p:tgtEl>
                                        <p:attrNameLst>
                                          <p:attrName>r</p:attrName>
                                        </p:attrNameLst>
                                      </p:cBhvr>
                                    </p:animRot>
                                    <p:animRot by="-1500000">
                                      <p:cBhvr>
                                        <p:cTn id="19" dur="125" fill="hold">
                                          <p:stCondLst>
                                            <p:cond delay="250"/>
                                          </p:stCondLst>
                                        </p:cTn>
                                        <p:tgtEl>
                                          <p:spTgt spid="2"/>
                                        </p:tgtEl>
                                        <p:attrNameLst>
                                          <p:attrName>r</p:attrName>
                                        </p:attrNameLst>
                                      </p:cBhvr>
                                    </p:animRot>
                                    <p:animRot by="1500000">
                                      <p:cBhvr>
                                        <p:cTn id="20" dur="125" fill="hold">
                                          <p:stCondLst>
                                            <p:cond delay="375"/>
                                          </p:stCondLst>
                                        </p:cTn>
                                        <p:tgtEl>
                                          <p:spTgt spid="2"/>
                                        </p:tgtEl>
                                        <p:attrNameLst>
                                          <p:attrName>r</p:attrName>
                                        </p:attrNameLst>
                                      </p:cBhvr>
                                    </p:animRot>
                                  </p:childTnLst>
                                </p:cTn>
                              </p:par>
                            </p:childTnLst>
                          </p:cTn>
                        </p:par>
                        <p:par>
                          <p:cTn id="21" fill="hold">
                            <p:stCondLst>
                              <p:cond delay="2450"/>
                            </p:stCondLst>
                            <p:childTnLst>
                              <p:par>
                                <p:cTn id="22" presetID="10" presetClass="entr" presetSubtype="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Izzók lecserélése </a:t>
            </a:r>
            <a:endParaRPr lang="hu-HU" dirty="0"/>
          </a:p>
        </p:txBody>
      </p:sp>
      <p:graphicFrame>
        <p:nvGraphicFramePr>
          <p:cNvPr id="6" name="Tartalom helye 5"/>
          <p:cNvGraphicFramePr>
            <a:graphicFrameLocks noGrp="1"/>
          </p:cNvGraphicFramePr>
          <p:nvPr>
            <p:ph idx="1"/>
            <p:extLst>
              <p:ext uri="{D42A27DB-BD31-4B8C-83A1-F6EECF244321}">
                <p14:modId xmlns:p14="http://schemas.microsoft.com/office/powerpoint/2010/main" val="2236815389"/>
              </p:ext>
            </p:extLst>
          </p:nvPr>
        </p:nvGraphicFramePr>
        <p:xfrm>
          <a:off x="683568" y="2564904"/>
          <a:ext cx="7848872" cy="2041625"/>
        </p:xfrm>
        <a:graphic>
          <a:graphicData uri="http://schemas.openxmlformats.org/drawingml/2006/table">
            <a:tbl>
              <a:tblPr firstRow="1" bandRow="1">
                <a:tableStyleId>{5C22544A-7EE6-4342-B048-85BDC9FD1C3A}</a:tableStyleId>
              </a:tblPr>
              <a:tblGrid>
                <a:gridCol w="3924436"/>
                <a:gridCol w="3924436"/>
              </a:tblGrid>
              <a:tr h="408325">
                <a:tc>
                  <a:txBody>
                    <a:bodyPr/>
                    <a:lstStyle/>
                    <a:p>
                      <a:r>
                        <a:rPr lang="hu-HU" dirty="0" smtClean="0"/>
                        <a:t>HAGYOMÁNYOS</a:t>
                      </a:r>
                      <a:endParaRPr lang="hu-HU" dirty="0"/>
                    </a:p>
                  </a:txBody>
                  <a:tcPr>
                    <a:gradFill>
                      <a:gsLst>
                        <a:gs pos="0">
                          <a:schemeClr val="tx2">
                            <a:lumMod val="20000"/>
                            <a:lumOff val="80000"/>
                          </a:schemeClr>
                        </a:gs>
                        <a:gs pos="50000">
                          <a:schemeClr val="tx2">
                            <a:lumMod val="60000"/>
                            <a:lumOff val="40000"/>
                          </a:schemeClr>
                        </a:gs>
                        <a:gs pos="100000">
                          <a:schemeClr val="tx2">
                            <a:lumMod val="75000"/>
                          </a:schemeClr>
                        </a:gs>
                      </a:gsLst>
                      <a:lin ang="5400000" scaled="0"/>
                    </a:gradFill>
                  </a:tcPr>
                </a:tc>
                <a:tc>
                  <a:txBody>
                    <a:bodyPr/>
                    <a:lstStyle/>
                    <a:p>
                      <a:r>
                        <a:rPr lang="hu-HU" dirty="0" smtClean="0"/>
                        <a:t>ENERGIATAKARÉKOS</a:t>
                      </a:r>
                      <a:endParaRPr lang="hu-HU" dirty="0"/>
                    </a:p>
                  </a:txBody>
                  <a:tcPr>
                    <a:gradFill>
                      <a:gsLst>
                        <a:gs pos="0">
                          <a:srgbClr val="DDEBCF"/>
                        </a:gs>
                        <a:gs pos="50000">
                          <a:srgbClr val="9CB86E"/>
                        </a:gs>
                        <a:gs pos="100000">
                          <a:srgbClr val="156B13"/>
                        </a:gs>
                      </a:gsLst>
                      <a:lin ang="5400000" scaled="0"/>
                    </a:gradFill>
                  </a:tcPr>
                </a:tc>
              </a:tr>
              <a:tr h="408325">
                <a:tc>
                  <a:txBody>
                    <a:bodyPr/>
                    <a:lstStyle/>
                    <a:p>
                      <a:r>
                        <a:rPr lang="hu-HU" dirty="0" smtClean="0"/>
                        <a:t>25 W</a:t>
                      </a:r>
                      <a:endParaRPr lang="hu-HU" dirty="0"/>
                    </a:p>
                  </a:txBody>
                  <a:tcPr/>
                </a:tc>
                <a:tc>
                  <a:txBody>
                    <a:bodyPr/>
                    <a:lstStyle/>
                    <a:p>
                      <a:r>
                        <a:rPr lang="hu-HU" dirty="0" smtClean="0"/>
                        <a:t>6 W</a:t>
                      </a:r>
                      <a:endParaRPr lang="hu-HU" dirty="0"/>
                    </a:p>
                  </a:txBody>
                  <a:tcPr>
                    <a:solidFill>
                      <a:schemeClr val="accent3">
                        <a:lumMod val="60000"/>
                        <a:lumOff val="40000"/>
                      </a:schemeClr>
                    </a:solidFill>
                  </a:tcPr>
                </a:tc>
              </a:tr>
              <a:tr h="408325">
                <a:tc>
                  <a:txBody>
                    <a:bodyPr/>
                    <a:lstStyle/>
                    <a:p>
                      <a:r>
                        <a:rPr lang="hu-HU" dirty="0" smtClean="0"/>
                        <a:t>40 W</a:t>
                      </a:r>
                      <a:endParaRPr lang="hu-HU" dirty="0"/>
                    </a:p>
                  </a:txBody>
                  <a:tcPr/>
                </a:tc>
                <a:tc>
                  <a:txBody>
                    <a:bodyPr/>
                    <a:lstStyle/>
                    <a:p>
                      <a:r>
                        <a:rPr lang="hu-HU" dirty="0" smtClean="0"/>
                        <a:t>8 W</a:t>
                      </a:r>
                      <a:endParaRPr lang="hu-HU" dirty="0"/>
                    </a:p>
                  </a:txBody>
                  <a:tcPr/>
                </a:tc>
              </a:tr>
              <a:tr h="408325">
                <a:tc>
                  <a:txBody>
                    <a:bodyPr/>
                    <a:lstStyle/>
                    <a:p>
                      <a:r>
                        <a:rPr lang="hu-HU" dirty="0" smtClean="0"/>
                        <a:t>60 W</a:t>
                      </a:r>
                      <a:endParaRPr lang="hu-HU" dirty="0"/>
                    </a:p>
                  </a:txBody>
                  <a:tcPr/>
                </a:tc>
                <a:tc>
                  <a:txBody>
                    <a:bodyPr/>
                    <a:lstStyle/>
                    <a:p>
                      <a:r>
                        <a:rPr lang="hu-HU" dirty="0" smtClean="0"/>
                        <a:t>12 W</a:t>
                      </a:r>
                      <a:endParaRPr lang="hu-HU" dirty="0"/>
                    </a:p>
                  </a:txBody>
                  <a:tcPr>
                    <a:solidFill>
                      <a:schemeClr val="accent3">
                        <a:lumMod val="60000"/>
                        <a:lumOff val="40000"/>
                      </a:schemeClr>
                    </a:solidFill>
                  </a:tcPr>
                </a:tc>
              </a:tr>
              <a:tr h="408325">
                <a:tc>
                  <a:txBody>
                    <a:bodyPr/>
                    <a:lstStyle/>
                    <a:p>
                      <a:r>
                        <a:rPr lang="hu-HU" dirty="0" smtClean="0"/>
                        <a:t>100 W</a:t>
                      </a:r>
                      <a:endParaRPr lang="hu-HU" dirty="0"/>
                    </a:p>
                  </a:txBody>
                  <a:tcPr/>
                </a:tc>
                <a:tc>
                  <a:txBody>
                    <a:bodyPr/>
                    <a:lstStyle/>
                    <a:p>
                      <a:r>
                        <a:rPr lang="hu-HU" dirty="0" smtClean="0"/>
                        <a:t>20 W</a:t>
                      </a:r>
                      <a:endParaRPr lang="hu-HU" dirty="0"/>
                    </a:p>
                  </a:txBody>
                  <a:tcPr/>
                </a:tc>
              </a:tr>
            </a:tbl>
          </a:graphicData>
        </a:graphic>
      </p:graphicFrame>
      <p:sp>
        <p:nvSpPr>
          <p:cNvPr id="7" name="Akciógomb: Tovább vagy Következő 6">
            <a:hlinkClick r:id="" action="ppaction://hlinkshowjump?jump=nextslide" highlightClick="1"/>
          </p:cNvPr>
          <p:cNvSpPr>
            <a:spLocks/>
          </p:cNvSpPr>
          <p:nvPr/>
        </p:nvSpPr>
        <p:spPr>
          <a:xfrm>
            <a:off x="8142784" y="5960360"/>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8" name="Akciógomb: Kezdő dia 7">
            <a:hlinkClick r:id="rId2" action="ppaction://hlinksldjump" highlightClick="1"/>
          </p:cNvPr>
          <p:cNvSpPr/>
          <p:nvPr/>
        </p:nvSpPr>
        <p:spPr>
          <a:xfrm>
            <a:off x="266422" y="5905607"/>
            <a:ext cx="792088" cy="558385"/>
          </a:xfrm>
          <a:prstGeom prst="actionButtonHome">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6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652907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42" presetClass="entr" presetSubtype="0"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harpenSoften amount="-10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Kapcsolóval ellátott elosztó</a:t>
            </a:r>
            <a:endParaRPr lang="hu-HU" dirty="0"/>
          </a:p>
        </p:txBody>
      </p:sp>
      <p:sp>
        <p:nvSpPr>
          <p:cNvPr id="3" name="Tartalom helye 2"/>
          <p:cNvSpPr>
            <a:spLocks noGrp="1"/>
          </p:cNvSpPr>
          <p:nvPr>
            <p:ph idx="1"/>
          </p:nvPr>
        </p:nvSpPr>
        <p:spPr/>
        <p:txBody>
          <a:bodyPr>
            <a:normAutofit fontScale="92500" lnSpcReduction="20000"/>
          </a:bodyPr>
          <a:lstStyle/>
          <a:p>
            <a:pPr marL="0" indent="0" algn="ctr">
              <a:buNone/>
            </a:pPr>
            <a:r>
              <a:rPr lang="hu-HU" dirty="0" smtClean="0"/>
              <a:t>Talán ez az egyik készülék, melyre sokan nem is gondolnának, mégis rengeteg energiát, időt és pénzt takaríthatunk meg vele. Hogy miért? Gondoljunk bele. </a:t>
            </a:r>
            <a:r>
              <a:rPr lang="hu-HU" dirty="0" smtClean="0">
                <a:sym typeface="Wingdings" pitchFamily="2" charset="2"/>
              </a:rPr>
              <a:t>Kezdjük az energiával. Egy gombnyomás, és akár 5-6 készüléktől megvonhatjuk az áramot. Viszont hogy takarítunk meg időt? Egyszerű. Nem kell percekig huzigálni tárgyainkat, szintén csak egy gombnyomás. De ez hogyan spórol nekünk? Ha megvonjuk az áramot, amit alapesetben nem biztos, hogy megtennénk egy sima elosztóval, vagy konnektorral, máris nem fog egész éjszaka menni a mikró vagy a mosógép.  </a:t>
            </a:r>
            <a:endParaRPr lang="hu-HU" dirty="0"/>
          </a:p>
        </p:txBody>
      </p:sp>
      <p:sp>
        <p:nvSpPr>
          <p:cNvPr id="4" name="Akciógomb: Tovább vagy Következő 3">
            <a:hlinkClick r:id="" action="ppaction://hlinkshowjump?jump=nextslide" highlightClick="1"/>
          </p:cNvPr>
          <p:cNvSpPr>
            <a:spLocks/>
          </p:cNvSpPr>
          <p:nvPr/>
        </p:nvSpPr>
        <p:spPr>
          <a:xfrm>
            <a:off x="8142784" y="5960360"/>
            <a:ext cx="648000" cy="468000"/>
          </a:xfrm>
          <a:prstGeom prst="actionButtonForwardNext">
            <a:avLst/>
          </a:prstGeom>
          <a:noFill/>
          <a:ln cap="sq">
            <a:gradFill>
              <a:gsLst>
                <a:gs pos="0">
                  <a:srgbClr val="CBCBCB">
                    <a:lumMod val="100000"/>
                  </a:srgbClr>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7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Akciógomb: Kezdő dia 4">
            <a:hlinkClick r:id="rId4" action="ppaction://hlinksldjump" highlightClick="1"/>
          </p:cNvPr>
          <p:cNvSpPr/>
          <p:nvPr/>
        </p:nvSpPr>
        <p:spPr>
          <a:xfrm>
            <a:off x="266422" y="5960360"/>
            <a:ext cx="792088" cy="558385"/>
          </a:xfrm>
          <a:prstGeom prst="actionButtonHome">
            <a:avLst/>
          </a:prstGeom>
          <a:noFill/>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ffectLst>
            <a:outerShdw blurRad="50800" dist="38100" dir="2700000" algn="tl" rotWithShape="0">
              <a:prstClr val="black">
                <a:alpha val="6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146073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16" presetClass="entr" presetSubtype="2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par>
                          <p:cTn id="18" fill="hold">
                            <p:stCondLst>
                              <p:cond delay="1500"/>
                            </p:stCondLst>
                            <p:childTnLst>
                              <p:par>
                                <p:cTn id="19" presetID="21" presetClass="entr" presetSubtype="1" fill="hold" grpId="0"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wheel(1)">
                                      <p:cBhvr>
                                        <p:cTn id="2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593</Words>
  <Application>Microsoft Office PowerPoint</Application>
  <PresentationFormat>Diavetítés a képernyőre (4:3 oldalarány)</PresentationFormat>
  <Paragraphs>69</Paragraphs>
  <Slides>19</Slides>
  <Notes>0</Notes>
  <HiddenSlides>0</HiddenSlides>
  <MMClips>0</MMClips>
  <ScaleCrop>false</ScaleCrop>
  <HeadingPairs>
    <vt:vector size="4" baseType="variant">
      <vt:variant>
        <vt:lpstr>Téma</vt:lpstr>
      </vt:variant>
      <vt:variant>
        <vt:i4>1</vt:i4>
      </vt:variant>
      <vt:variant>
        <vt:lpstr>Diacímek</vt:lpstr>
      </vt:variant>
      <vt:variant>
        <vt:i4>19</vt:i4>
      </vt:variant>
    </vt:vector>
  </HeadingPairs>
  <TitlesOfParts>
    <vt:vector size="20" baseType="lpstr">
      <vt:lpstr>Office-téma</vt:lpstr>
      <vt:lpstr>Energiatakarékos megoldások</vt:lpstr>
      <vt:lpstr>Útmutató</vt:lpstr>
      <vt:lpstr>Energia-takarékosság</vt:lpstr>
      <vt:lpstr>Mi is az az energiatakarékosság?</vt:lpstr>
      <vt:lpstr>Mivel lehet energiát spórolni?</vt:lpstr>
      <vt:lpstr>Milyen energiatakarékos tárgyak vannak?</vt:lpstr>
      <vt:lpstr>Energiatakarékos izzó</vt:lpstr>
      <vt:lpstr>Izzók lecserélése </vt:lpstr>
      <vt:lpstr>Kapcsolóval ellátott elosztó</vt:lpstr>
      <vt:lpstr>Párologtató</vt:lpstr>
      <vt:lpstr>Kérdések </vt:lpstr>
      <vt:lpstr>Kérdések </vt:lpstr>
      <vt:lpstr>Helyes válasz</vt:lpstr>
      <vt:lpstr>Helytelen válasz</vt:lpstr>
      <vt:lpstr>Kérdések (2)</vt:lpstr>
      <vt:lpstr>Kérdések (2)</vt:lpstr>
      <vt:lpstr>Helytelen válasz</vt:lpstr>
      <vt:lpstr>Helyes válasz</vt:lpstr>
      <vt:lpstr>Források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Energiatakarékos megoldások</dc:title>
  <dc:creator>08</dc:creator>
  <cp:lastModifiedBy>csaba</cp:lastModifiedBy>
  <cp:revision>26</cp:revision>
  <dcterms:created xsi:type="dcterms:W3CDTF">2016-01-28T13:54:05Z</dcterms:created>
  <dcterms:modified xsi:type="dcterms:W3CDTF">2016-01-30T06:33:12Z</dcterms:modified>
</cp:coreProperties>
</file>