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71" r:id="rId6"/>
    <p:sldId id="272" r:id="rId7"/>
    <p:sldId id="289" r:id="rId8"/>
    <p:sldId id="261" r:id="rId9"/>
    <p:sldId id="278" r:id="rId10"/>
    <p:sldId id="287" r:id="rId11"/>
    <p:sldId id="273" r:id="rId12"/>
    <p:sldId id="286" r:id="rId13"/>
    <p:sldId id="290" r:id="rId14"/>
    <p:sldId id="264" r:id="rId15"/>
    <p:sldId id="267" r:id="rId16"/>
    <p:sldId id="268" r:id="rId17"/>
    <p:sldId id="269" r:id="rId18"/>
    <p:sldId id="283" r:id="rId19"/>
    <p:sldId id="270" r:id="rId20"/>
    <p:sldId id="274" r:id="rId21"/>
    <p:sldId id="281" r:id="rId22"/>
    <p:sldId id="282" r:id="rId23"/>
    <p:sldId id="284" r:id="rId24"/>
    <p:sldId id="279" r:id="rId25"/>
    <p:sldId id="280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0C6"/>
    <a:srgbClr val="F5F5F5"/>
    <a:srgbClr val="FFA25E"/>
    <a:srgbClr val="5295B5"/>
    <a:srgbClr val="B8EAFF"/>
    <a:srgbClr val="B8EDFF"/>
    <a:srgbClr val="63B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59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05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93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4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64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7152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82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70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55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49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14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0724-A610-4F6B-B0DB-6F505FC9AEA3}" type="datetimeFigureOut">
              <a:rPr lang="hu-HU" smtClean="0"/>
              <a:t>2016.01.30.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5552-50A1-4A43-9BFA-EF789A15BD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10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0HnXcW8qQ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24.xml"/><Relationship Id="rId2" Type="http://schemas.openxmlformats.org/officeDocument/2006/relationships/hyperlink" Target="http://printscreen.hu/nyomtato-papir-es-festek-nelku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10" Type="http://schemas.openxmlformats.org/officeDocument/2006/relationships/image" Target="../media/image21.jpe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gPRTBPm9o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.png"/><Relationship Id="rId10" Type="http://schemas.openxmlformats.org/officeDocument/2006/relationships/slide" Target="slide19.xml"/><Relationship Id="rId4" Type="http://schemas.openxmlformats.org/officeDocument/2006/relationships/image" Target="../media/image27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2.xml"/><Relationship Id="rId7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yomtat%C3%B3" TargetMode="External"/><Relationship Id="rId13" Type="http://schemas.openxmlformats.org/officeDocument/2006/relationships/hyperlink" Target="https://www.youtube.com/watch?v=WB0HnXcW8qQ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hyperlink" Target="http://antiskola.eu/hu/beszamolo-beszamolok-puskak/26152-a-nyomtato-tipusai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hyperlink" Target="http://www.phsuli.atw.hu/tananyag/nyomtatok.pdf" TargetMode="External"/><Relationship Id="rId5" Type="http://schemas.openxmlformats.org/officeDocument/2006/relationships/slide" Target="slide25.xml"/><Relationship Id="rId15" Type="http://schemas.openxmlformats.org/officeDocument/2006/relationships/image" Target="../media/image30.png"/><Relationship Id="rId10" Type="http://schemas.openxmlformats.org/officeDocument/2006/relationships/hyperlink" Target="http://printers.specout.com/compare/1362-1897/Brother-MFC-L2720DW-vs-HP-Color-LaserJet-Pro-M252dw" TargetMode="External"/><Relationship Id="rId4" Type="http://schemas.openxmlformats.org/officeDocument/2006/relationships/slide" Target="slide2.xml"/><Relationship Id="rId9" Type="http://schemas.openxmlformats.org/officeDocument/2006/relationships/hyperlink" Target="https://hu.wikipedia.org/wiki/3D_nyomtat%C3%B3" TargetMode="External"/><Relationship Id="rId14" Type="http://schemas.openxmlformats.org/officeDocument/2006/relationships/hyperlink" Target="https://www.youtube.com/watch?v=fcgPRTBPm9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slide" Target="slide3.xml"/><Relationship Id="rId12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24.xml"/><Relationship Id="rId4" Type="http://schemas.openxmlformats.org/officeDocument/2006/relationships/slide" Target="slide12.xml"/><Relationship Id="rId9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02314" y="-304800"/>
            <a:ext cx="4187372" cy="1716313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latin typeface="Garamond" panose="02020404030301010803" pitchFamily="18" charset="0"/>
              </a:rPr>
              <a:t>Nyomtatók</a:t>
            </a:r>
            <a:endParaRPr lang="hu-HU" sz="6000" b="1" dirty="0">
              <a:latin typeface="Garamond" panose="02020404030301010803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-319315" y="2075543"/>
            <a:ext cx="7097486" cy="667657"/>
          </a:xfrm>
          <a:prstGeom prst="roundRect">
            <a:avLst/>
          </a:prstGeom>
          <a:solidFill>
            <a:srgbClr val="5295B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b="1" dirty="0" smtClean="0">
                <a:latin typeface="Garamond" panose="02020404030301010803" pitchFamily="18" charset="0"/>
              </a:rPr>
              <a:t>Készítette: Pörzsölt Ákos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-319315" y="2968172"/>
            <a:ext cx="7097486" cy="667657"/>
          </a:xfrm>
          <a:prstGeom prst="roundRect">
            <a:avLst/>
          </a:prstGeom>
          <a:solidFill>
            <a:srgbClr val="5295B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b="1" dirty="0" smtClean="0">
                <a:latin typeface="Garamond" panose="02020404030301010803" pitchFamily="18" charset="0"/>
              </a:rPr>
              <a:t>Felkészítő tanár: Kókai Anasztázia</a:t>
            </a:r>
            <a:endParaRPr lang="hu-HU" sz="3200" b="1" dirty="0">
              <a:latin typeface="Garamond" panose="02020404030301010803" pitchFamily="18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-319315" y="3860801"/>
            <a:ext cx="7097486" cy="1190170"/>
          </a:xfrm>
          <a:prstGeom prst="roundRect">
            <a:avLst/>
          </a:prstGeom>
          <a:solidFill>
            <a:srgbClr val="5295B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3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Jovan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3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Jovanovi</a:t>
            </a:r>
            <a:r>
              <a:rPr lang="sr-Latn-RS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ć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3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Zmaj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Általános Iskola</a:t>
            </a:r>
          </a:p>
          <a:p>
            <a:pPr algn="r"/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v-SE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Iskola tér 1.</a:t>
            </a:r>
            <a:r>
              <a:rPr lang="hu-HU" sz="23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v-SE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Magyarkanizsa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v-SE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24420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sv-SE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Szerbia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algn="r"/>
            <a:r>
              <a:rPr lang="hu-HU" sz="23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osjjzmaj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_</a:t>
            </a:r>
            <a:r>
              <a:rPr lang="hu-HU" sz="23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kanjiza</a:t>
            </a:r>
            <a:r>
              <a:rPr lang="hu-HU" sz="23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@</a:t>
            </a:r>
            <a:r>
              <a:rPr lang="hu-HU" sz="23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mts.rs</a:t>
            </a:r>
            <a:endParaRPr lang="hu-HU" sz="23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http://fisherklima.hotcoolklima.hu/images/site/print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1411513"/>
            <a:ext cx="5279756" cy="52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6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B0HnXcW8q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artalom helye 2"/>
          <p:cNvSpPr>
            <a:spLocks noGrp="1"/>
          </p:cNvSpPr>
          <p:nvPr>
            <p:ph idx="1"/>
          </p:nvPr>
        </p:nvSpPr>
        <p:spPr>
          <a:xfrm>
            <a:off x="444060" y="1056291"/>
            <a:ext cx="5235293" cy="5801709"/>
          </a:xfrm>
        </p:spPr>
        <p:txBody>
          <a:bodyPr>
            <a:noAutofit/>
          </a:bodyPr>
          <a:lstStyle/>
          <a:p>
            <a:r>
              <a:rPr lang="hu-HU" b="1" dirty="0">
                <a:latin typeface="Garamond" panose="02020404030301010803" pitchFamily="18" charset="0"/>
              </a:rPr>
              <a:t>Tintasugaras </a:t>
            </a:r>
            <a:r>
              <a:rPr lang="hu-HU" b="1" dirty="0" smtClean="0">
                <a:latin typeface="Garamond" panose="02020404030301010803" pitchFamily="18" charset="0"/>
              </a:rPr>
              <a:t>nyomtatók</a:t>
            </a:r>
          </a:p>
          <a:p>
            <a:pPr marL="0" indent="0" algn="just">
              <a:buNone/>
            </a:pPr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dirty="0"/>
              <a:t>tintasugaras nyomtatók tintapatronok segítségével tintacseppeket juttatnak a papírlapra. A patronban van egy porlasztó, ez megfelelő méretű tintacseppekre alakítja a tintát, és a papírlapra juttatja azt. </a:t>
            </a:r>
            <a:endParaRPr lang="hu-HU" sz="1800" dirty="0" smtClean="0"/>
          </a:p>
          <a:p>
            <a:pPr marL="0" indent="0" algn="just">
              <a:buNone/>
            </a:pPr>
            <a:r>
              <a:rPr lang="hu-HU" sz="1800" dirty="0" smtClean="0"/>
              <a:t>A </a:t>
            </a:r>
            <a:r>
              <a:rPr lang="hu-HU" sz="1800" dirty="0"/>
              <a:t>színes tintasugaras nyomtató színes tintapatronokat </a:t>
            </a:r>
            <a:r>
              <a:rPr lang="hu-HU" sz="1800" dirty="0" smtClean="0"/>
              <a:t>használ. </a:t>
            </a:r>
            <a:r>
              <a:rPr lang="hu-HU" sz="1800" dirty="0"/>
              <a:t>Minden tintasugaras nyomtató porlasztással juttatja a tintacseppeket a </a:t>
            </a:r>
            <a:r>
              <a:rPr lang="hu-HU" sz="1800" dirty="0" smtClean="0"/>
              <a:t>papírlapra. Piezoelektromosan vagy gőzbuborékok segítségével történhet a porlasztás.</a:t>
            </a:r>
            <a:endParaRPr lang="hu-HU" sz="18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06" y="1519716"/>
            <a:ext cx="5535920" cy="2657322"/>
          </a:xfrm>
          <a:prstGeom prst="rect">
            <a:avLst/>
          </a:prstGeom>
        </p:spPr>
      </p:pic>
      <p:pic>
        <p:nvPicPr>
          <p:cNvPr id="6146" name="Picture 2" descr="http://remaxhungary.com/images/tintasugaras11magy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22" y="4177038"/>
            <a:ext cx="3417478" cy="25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27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062" y="1056291"/>
            <a:ext cx="7170396" cy="5801709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hu-HU" sz="2800" b="1" dirty="0">
                <a:latin typeface="Garamond" panose="02020404030301010803" pitchFamily="18" charset="0"/>
              </a:rPr>
              <a:t>Szilárd </a:t>
            </a:r>
            <a:r>
              <a:rPr lang="hu-HU" sz="2800" b="1" dirty="0" smtClean="0">
                <a:latin typeface="Garamond" panose="02020404030301010803" pitchFamily="18" charset="0"/>
              </a:rPr>
              <a:t>tintával </a:t>
            </a:r>
            <a:r>
              <a:rPr lang="hu-HU" sz="2800" b="1" dirty="0">
                <a:latin typeface="Garamond" panose="02020404030301010803" pitchFamily="18" charset="0"/>
              </a:rPr>
              <a:t>működő </a:t>
            </a:r>
            <a:r>
              <a:rPr lang="hu-HU" sz="2800" b="1" dirty="0" smtClean="0">
                <a:latin typeface="Garamond" panose="02020404030301010803" pitchFamily="18" charset="0"/>
              </a:rPr>
              <a:t>nyomtatók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hu-HU" sz="2000" dirty="0" smtClean="0"/>
              <a:t>Környezetbarát megoldás a lézernyomtatókhoz, mert a festékanyag szilárd halmazállapotú, és sokkal kevesebb használt festék keletkezik. A dob cseréjére nincs szükség, hiszen nem kopik, a festékanyag pedig kisebb hőmérsékleten olvad bele a papírba.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hu-HU" sz="2000" dirty="0" smtClean="0"/>
              <a:t>A festék, az úgynevezett </a:t>
            </a:r>
            <a:r>
              <a:rPr lang="hu-HU" sz="2000" dirty="0" err="1" smtClean="0"/>
              <a:t>solid</a:t>
            </a:r>
            <a:r>
              <a:rPr lang="hu-HU" sz="2000" dirty="0" smtClean="0"/>
              <a:t> </a:t>
            </a:r>
            <a:r>
              <a:rPr lang="hu-HU" sz="2000" dirty="0" err="1" smtClean="0"/>
              <a:t>ink</a:t>
            </a:r>
            <a:r>
              <a:rPr lang="hu-HU" sz="2000" dirty="0" smtClean="0"/>
              <a:t> egy része eredetileg növényi olajból készült. Kezdetben gyanta alapú volt a festék, a legújabb nyomtatók már viasz alapú festékkel dolgoznak.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http://images.pcworld.com/news/graphics/164531-nr_Xerox_ColorQube_Solid_Ink_Sticks_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61" y="1239171"/>
            <a:ext cx="2155363" cy="32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ssets.inhabitat.com/files/solid-ink-cart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73" y="3957145"/>
            <a:ext cx="4400031" cy="29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29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062" y="1056291"/>
            <a:ext cx="5740607" cy="5801709"/>
          </a:xfrm>
        </p:spPr>
        <p:txBody>
          <a:bodyPr>
            <a:noAutofit/>
          </a:bodyPr>
          <a:lstStyle/>
          <a:p>
            <a:r>
              <a:rPr lang="hu-HU" b="1" dirty="0">
                <a:latin typeface="Garamond" panose="02020404030301010803" pitchFamily="18" charset="0"/>
              </a:rPr>
              <a:t>Festék nélküli nyomtatók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hu-HU" sz="2000" dirty="0" smtClean="0"/>
              <a:t>A festék nélküli nyomtatók különlegessége, hogy nem kell hozzá patront használni, ha nyomtatni akarunk vele. Ennek a hátránya, hogy általában speciális lapot kell vásárolnunk, ami vagy ritka, vagy nagyon drága.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hu-HU" sz="2000" dirty="0" smtClean="0"/>
              <a:t>Ez a technológia azonban cégek számára olykor tökéletes lehet. Hivatalos dokumentumok nyomtatásakor jól jöhet, ha a lap nem gyűrődik, nem szakad el. Ilyen nyomtató például a </a:t>
            </a:r>
            <a:r>
              <a:rPr lang="hu-HU" sz="2000" dirty="0" err="1" smtClean="0">
                <a:hlinkClick r:id="rId2"/>
              </a:rPr>
              <a:t>PrePeat</a:t>
            </a:r>
            <a:r>
              <a:rPr lang="hu-HU" sz="2000" dirty="0" smtClean="0">
                <a:hlinkClick r:id="rId2"/>
              </a:rPr>
              <a:t> </a:t>
            </a:r>
            <a:r>
              <a:rPr lang="hu-HU" sz="2000" dirty="0" smtClean="0"/>
              <a:t>is.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hu-HU" sz="2000" dirty="0" smtClean="0"/>
              <a:t>Egy jó tulajdonsága még ezeknek a nyomtatóknak, hogy újrahasznosítható lapot is találhatunk hozzájuk. Ismét a cégeknek kedvez, ugyanis amikor egy munkamenet vagy bármilyen terv havonta vagy más időközönként változik, akkor elegendő egy lapot használni.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4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5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6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7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8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http://cdn1.greendiary.com/wp-content/uploads/2012/07/prepeat-printer_YffxY_244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10" y="1295858"/>
            <a:ext cx="5238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3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8954" y="1053718"/>
            <a:ext cx="511183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Garamond" panose="02020404030301010803" pitchFamily="18" charset="0"/>
              </a:rPr>
              <a:t>Karakter-, sor- és lapnyomtatók</a:t>
            </a:r>
            <a:endParaRPr lang="hu-HU" b="1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2000" dirty="0" smtClean="0"/>
              <a:t>A karakternyomtatók egyenként nyomtatnak ki minden egyes karaktert. Ezek a leglassabb nyomtatók. Az</a:t>
            </a:r>
            <a:r>
              <a:rPr lang="hu-HU" sz="2000" dirty="0"/>
              <a:t> elektromos írógépekből lettek </a:t>
            </a:r>
            <a:r>
              <a:rPr lang="hu-HU" sz="2000" dirty="0" smtClean="0"/>
              <a:t>kifejlesztve. Fajtái </a:t>
            </a:r>
            <a:r>
              <a:rPr lang="hu-HU" sz="2000" dirty="0"/>
              <a:t>például a betűkerekes, és gömbfejes nyomtató</a:t>
            </a: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 smtClean="0"/>
              <a:t>A sornyomtató már egy egész sort ki tud nyomtatni egyszerre.</a:t>
            </a:r>
          </a:p>
          <a:p>
            <a:pPr marL="0" indent="0" algn="just">
              <a:buNone/>
            </a:pPr>
            <a:r>
              <a:rPr lang="hu-HU" sz="2000" dirty="0" smtClean="0"/>
              <a:t>A lapnyomtató egyszerre nyomtatja ki az egész lapot, ezért ezek a nyomtatók a leggyorsabban végzik el a munkájukat.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347" y="1053718"/>
            <a:ext cx="4677679" cy="4233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60347" y="5405056"/>
            <a:ext cx="490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A fenti kép a karakternyomtató illusztrációja</a:t>
            </a:r>
            <a:endParaRPr lang="hu-HU" sz="20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444060" y="1056291"/>
            <a:ext cx="5652117" cy="5801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b="1" dirty="0">
                <a:latin typeface="Garamond" panose="02020404030301010803" pitchFamily="18" charset="0"/>
              </a:rPr>
              <a:t>Vezetékkel kapcsolódó nyomtatók</a:t>
            </a:r>
          </a:p>
          <a:p>
            <a:pPr marL="0" indent="0" algn="just">
              <a:buNone/>
            </a:pPr>
            <a:r>
              <a:rPr lang="hu-HU" sz="2000" dirty="0"/>
              <a:t>A nyomtatók vezetékesen többféle módon is csatlakozhatnak a célgéphez. Általában soros, párhuzamos vagy USB </a:t>
            </a:r>
            <a:r>
              <a:rPr lang="hu-HU" sz="2000" dirty="0" err="1"/>
              <a:t>porton</a:t>
            </a:r>
            <a:r>
              <a:rPr lang="hu-HU" sz="2000" dirty="0"/>
              <a:t> keresztüli csatlakozással találkozhatunk.</a:t>
            </a:r>
          </a:p>
          <a:p>
            <a:pPr marL="0" indent="0" algn="just">
              <a:buNone/>
            </a:pPr>
            <a:r>
              <a:rPr lang="hu-HU" sz="2000" dirty="0"/>
              <a:t>Léteznek ún. </a:t>
            </a:r>
            <a:r>
              <a:rPr lang="hu-HU" sz="2000" dirty="0" err="1"/>
              <a:t>Plug</a:t>
            </a:r>
            <a:r>
              <a:rPr lang="hu-HU" sz="2000" dirty="0"/>
              <a:t> and Play nyomtatók, melyeket elegendő bedugni a számítógép valamely csatlakozójába. Akadnak azonban olyanok is, melyekhez telepítenünk kell egy illesztőprogramot, amely kezeli a hardvert. Ez utóbbi esetben általában saját felületet is telepíthetünk a nyomtatóhoz.</a:t>
            </a:r>
          </a:p>
        </p:txBody>
      </p:sp>
      <p:pic>
        <p:nvPicPr>
          <p:cNvPr id="3074" name="Picture 2" descr="http://media.220volt.hu/product/600x600/Roline+USB+2.0+A-B+nyomtato+kabel+3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50" y="1383878"/>
            <a:ext cx="4388476" cy="37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444060" y="1056291"/>
            <a:ext cx="5235293" cy="5801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b="1" dirty="0">
                <a:latin typeface="Garamond" panose="02020404030301010803" pitchFamily="18" charset="0"/>
              </a:rPr>
              <a:t>Vezeték nélküli nyomtatók</a:t>
            </a:r>
          </a:p>
          <a:p>
            <a:pPr marL="0" indent="0" algn="just">
              <a:buNone/>
            </a:pPr>
            <a:r>
              <a:rPr lang="hu-HU" sz="2000" dirty="0"/>
              <a:t>A vezeték nélküli nyomtatókhoz nincs szükség kábelekre a csatlakozáshoz. </a:t>
            </a:r>
            <a:r>
              <a:rPr lang="hu-HU" sz="2000" dirty="0" err="1"/>
              <a:t>Bluetooth-on</a:t>
            </a:r>
            <a:r>
              <a:rPr lang="hu-HU" sz="2000" dirty="0"/>
              <a:t> vagy akár </a:t>
            </a:r>
            <a:r>
              <a:rPr lang="hu-HU" sz="2000" dirty="0" err="1"/>
              <a:t>Wireless</a:t>
            </a:r>
            <a:r>
              <a:rPr lang="hu-HU" sz="2000" dirty="0"/>
              <a:t> hálózaton keresztül is csatlakozhatnak egy-egy géphez. Ez azért is jó, mert így könnyedén csatlakozhatnak egy egész hálózathoz is, amely több gépből áll.</a:t>
            </a:r>
          </a:p>
          <a:p>
            <a:pPr marL="0" indent="0" algn="just">
              <a:buNone/>
            </a:pPr>
            <a:r>
              <a:rPr lang="hu-HU" sz="2000" dirty="0"/>
              <a:t>Léteznek olyan nyomtatók, mely távoli vezérlést is lehetővé tesznek. Ezeket akár </a:t>
            </a:r>
            <a:r>
              <a:rPr lang="hu-HU" sz="2000" dirty="0" err="1"/>
              <a:t>okostelefonnal</a:t>
            </a:r>
            <a:r>
              <a:rPr lang="hu-HU" sz="2000" dirty="0"/>
              <a:t> is irányíthatjuk, ha távol vagyunk az eszköztől.</a:t>
            </a:r>
          </a:p>
        </p:txBody>
      </p:sp>
      <p:pic>
        <p:nvPicPr>
          <p:cNvPr id="2050" name="Picture 2" descr="http://prohardver.hu/dl/cnt/2012-02/82211/canon-aio-printer-pixma-mx432-mx51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34" y="1437439"/>
            <a:ext cx="4978981" cy="28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elsonlive.co.nz/wp-content/uploads/2015/08/wifi-sticker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7" y="4159878"/>
            <a:ext cx="2772012" cy="27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eachtreeaudio.com/media/wysiwyg/bluetooth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59" y="4792763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9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444060" y="1056291"/>
            <a:ext cx="5235293" cy="5801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b="1" dirty="0">
                <a:latin typeface="Garamond" panose="02020404030301010803" pitchFamily="18" charset="0"/>
              </a:rPr>
              <a:t>3D nyomtatók</a:t>
            </a:r>
          </a:p>
          <a:p>
            <a:pPr marL="0" indent="0" algn="just">
              <a:buNone/>
            </a:pPr>
            <a:r>
              <a:rPr lang="hu-HU" sz="1800" dirty="0"/>
              <a:t>A 3D nyomtató egy olyan eszköz, ami háromdimenziós tárgyakat képes alkotni digitális modellekből. Jelenlegi fő alkalmazásterülete a gyors prototípuskészítés és a hobbi szintű használat, de a technológia fejlődésével az ipari és orvosi alkalmazásra is lehetőség nyílhat.</a:t>
            </a:r>
          </a:p>
          <a:p>
            <a:pPr marL="0" indent="0" algn="just">
              <a:buNone/>
            </a:pPr>
            <a:r>
              <a:rPr lang="hu-HU" sz="1800" dirty="0"/>
              <a:t>A mérnökök világában igen segítőkész eszköz lehet, ha egy-egy modellt közelebbről is szemügyre akarnak venni. A cserép és lapgyártók pedig nagy hasznát veszik komplex minták nyomtatásakor.</a:t>
            </a:r>
          </a:p>
        </p:txBody>
      </p:sp>
      <p:pic>
        <p:nvPicPr>
          <p:cNvPr id="1026" name="Picture 2" descr="http://static.techmonitor.hu/kepek/VARINEX/objet10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97" y="900197"/>
            <a:ext cx="4054202" cy="29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andysowards.com/blog/assets/sears-model-home-printing-3d-objects-680x45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11" y="4037989"/>
            <a:ext cx="4233128" cy="282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09045" y="5155606"/>
            <a:ext cx="30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Egy 3D modell:</a:t>
            </a:r>
            <a:endParaRPr lang="hu-HU" sz="32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86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cgPRTBPm9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5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Melyik a jobb?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17" y="1626294"/>
            <a:ext cx="10132563" cy="1019629"/>
          </a:xfrm>
          <a:prstGeom prst="rect">
            <a:avLst/>
          </a:prstGeom>
        </p:spPr>
      </p:pic>
      <p:pic>
        <p:nvPicPr>
          <p:cNvPr id="1026" name="Picture 2" descr="https://s3.graphiq.com/sites/default/files/875/media/images/Brother_MFC-L2720DW_561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17" y="3026923"/>
            <a:ext cx="3458014" cy="29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2.graphiq.com/sites/default/files/875/media/images/HP_Color_LaserJet_Pro_M252dw_65278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8" y="3026923"/>
            <a:ext cx="4080042" cy="30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églalap 14">
            <a:hlinkClick r:id="rId8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6" name="Téglalap 15">
            <a:hlinkClick r:id="rId9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7" name="Téglalap 16">
            <a:hlinkClick r:id="rId10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97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Csoportosítás</a:t>
            </a:r>
            <a:endParaRPr lang="hu-HU" sz="4000" b="1" dirty="0">
              <a:latin typeface="Garamond" panose="02020404030301010803" pitchFamily="18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9632883" y="2097441"/>
            <a:ext cx="2047232" cy="1109585"/>
          </a:xfrm>
          <a:prstGeom prst="rect">
            <a:avLst/>
          </a:prstGeom>
          <a:solidFill>
            <a:srgbClr val="FFA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6726379" y="2097440"/>
            <a:ext cx="2049462" cy="2633665"/>
          </a:xfrm>
          <a:prstGeom prst="rect">
            <a:avLst/>
          </a:prstGeom>
          <a:solidFill>
            <a:srgbClr val="FFA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601034" y="2097442"/>
            <a:ext cx="2049462" cy="1109584"/>
          </a:xfrm>
          <a:prstGeom prst="rect">
            <a:avLst/>
          </a:prstGeom>
          <a:solidFill>
            <a:srgbClr val="FFA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75689" y="2097442"/>
            <a:ext cx="2049462" cy="2633663"/>
          </a:xfrm>
          <a:prstGeom prst="rect">
            <a:avLst/>
          </a:prstGeom>
          <a:solidFill>
            <a:srgbClr val="FFA2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600420" y="2204198"/>
            <a:ext cx="1800000" cy="2386106"/>
            <a:chOff x="200615" y="2178442"/>
            <a:chExt cx="1800000" cy="2386106"/>
          </a:xfrm>
        </p:grpSpPr>
        <p:sp>
          <p:nvSpPr>
            <p:cNvPr id="4" name="Téglalap 3">
              <a:hlinkClick r:id="rId2" action="ppaction://hlinksldjump"/>
            </p:cNvPr>
            <p:cNvSpPr/>
            <p:nvPr/>
          </p:nvSpPr>
          <p:spPr>
            <a:xfrm>
              <a:off x="200615" y="2178442"/>
              <a:ext cx="1800000" cy="900000"/>
            </a:xfrm>
            <a:prstGeom prst="rect">
              <a:avLst/>
            </a:prstGeom>
            <a:solidFill>
              <a:srgbClr val="52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 smtClean="0">
                  <a:latin typeface="Garamond" panose="02020404030301010803" pitchFamily="18" charset="0"/>
                </a:rPr>
                <a:t>Ütő és nem ütő nyomtatók</a:t>
              </a:r>
              <a:endParaRPr lang="hu-HU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5" name="Téglalap 4">
              <a:hlinkClick r:id="rId3" action="ppaction://hlinksldjump"/>
            </p:cNvPr>
            <p:cNvSpPr/>
            <p:nvPr/>
          </p:nvSpPr>
          <p:spPr>
            <a:xfrm>
              <a:off x="200615" y="3664548"/>
              <a:ext cx="1800000" cy="900000"/>
            </a:xfrm>
            <a:prstGeom prst="rect">
              <a:avLst/>
            </a:prstGeom>
            <a:solidFill>
              <a:srgbClr val="52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 smtClean="0">
                  <a:latin typeface="Garamond" panose="02020404030301010803" pitchFamily="18" charset="0"/>
                </a:rPr>
                <a:t>Képalkotás szerinti felosztás</a:t>
              </a:r>
              <a:endParaRPr lang="hu-HU" sz="20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8" name="Téglalap 7">
            <a:hlinkClick r:id="rId4" action="ppaction://hlinksldjump"/>
          </p:cNvPr>
          <p:cNvSpPr/>
          <p:nvPr/>
        </p:nvSpPr>
        <p:spPr>
          <a:xfrm>
            <a:off x="3733072" y="2204197"/>
            <a:ext cx="1800000" cy="900001"/>
          </a:xfrm>
          <a:prstGeom prst="rect">
            <a:avLst/>
          </a:prstGeom>
          <a:solidFill>
            <a:srgbClr val="52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Garamond" panose="02020404030301010803" pitchFamily="18" charset="0"/>
              </a:rPr>
              <a:t>Karakter-, sor- és lapnyomtatók</a:t>
            </a:r>
            <a:endParaRPr lang="hu-HU" sz="2000" b="1" dirty="0">
              <a:latin typeface="Garamond" panose="02020404030301010803" pitchFamily="18" charset="0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6851110" y="2204197"/>
            <a:ext cx="1800000" cy="2386106"/>
            <a:chOff x="7704653" y="2178442"/>
            <a:chExt cx="1800000" cy="2386106"/>
          </a:xfrm>
        </p:grpSpPr>
        <p:sp>
          <p:nvSpPr>
            <p:cNvPr id="12" name="Téglalap 11">
              <a:hlinkClick r:id="rId5" action="ppaction://hlinksldjump"/>
            </p:cNvPr>
            <p:cNvSpPr/>
            <p:nvPr/>
          </p:nvSpPr>
          <p:spPr>
            <a:xfrm>
              <a:off x="7704653" y="2178442"/>
              <a:ext cx="1800000" cy="900000"/>
            </a:xfrm>
            <a:prstGeom prst="rect">
              <a:avLst/>
            </a:prstGeom>
            <a:solidFill>
              <a:srgbClr val="52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 smtClean="0">
                  <a:latin typeface="Garamond" panose="02020404030301010803" pitchFamily="18" charset="0"/>
                </a:rPr>
                <a:t>Vezetékkel kapcsolódó nyomtatók</a:t>
              </a:r>
              <a:endParaRPr lang="hu-HU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3" name="Téglalap 12">
              <a:hlinkClick r:id="rId6" action="ppaction://hlinksldjump"/>
            </p:cNvPr>
            <p:cNvSpPr/>
            <p:nvPr/>
          </p:nvSpPr>
          <p:spPr>
            <a:xfrm>
              <a:off x="7704653" y="3664548"/>
              <a:ext cx="1800000" cy="900000"/>
            </a:xfrm>
            <a:prstGeom prst="rect">
              <a:avLst/>
            </a:prstGeom>
            <a:solidFill>
              <a:srgbClr val="529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 smtClean="0">
                  <a:latin typeface="Garamond" panose="02020404030301010803" pitchFamily="18" charset="0"/>
                </a:rPr>
                <a:t>Vezeték nélküli nyomtatók</a:t>
              </a:r>
              <a:endParaRPr lang="hu-HU" sz="20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757614" y="2204197"/>
            <a:ext cx="1800000" cy="900000"/>
          </a:xfrm>
          <a:prstGeom prst="rect">
            <a:avLst/>
          </a:prstGeom>
          <a:solidFill>
            <a:srgbClr val="52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Garamond" panose="02020404030301010803" pitchFamily="18" charset="0"/>
              </a:rPr>
              <a:t>3D nyomtatók</a:t>
            </a:r>
            <a:endParaRPr lang="hu-HU" sz="2000" b="1" dirty="0">
              <a:latin typeface="Garamond" panose="02020404030301010803" pitchFamily="18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35" name="Téglalap 34">
            <a:hlinkClick r:id="rId9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6" name="Téglalap 35">
            <a:hlinkClick r:id="rId10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7" name="Téglalap 36">
            <a:hlinkClick r:id="rId11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8" name="Téglalap 37">
            <a:hlinkClick r:id="rId12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9" name="Téglalap 38">
            <a:hlinkClick r:id="rId13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9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3" grpId="0" animBg="1"/>
      <p:bldP spid="22" grpId="0" animBg="1"/>
      <p:bldP spid="20" grpId="0" animBg="1"/>
      <p:bldP spid="8" grpId="0" animBg="1"/>
      <p:bldP spid="1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8" name="Lekerekített téglalap 17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Melyik a jobb?</a:t>
            </a:r>
          </a:p>
        </p:txBody>
      </p:sp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497498"/>
              </p:ext>
            </p:extLst>
          </p:nvPr>
        </p:nvGraphicFramePr>
        <p:xfrm>
          <a:off x="1099017" y="2646359"/>
          <a:ext cx="10132563" cy="3525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77521"/>
                <a:gridCol w="3377521"/>
                <a:gridCol w="3377521"/>
              </a:tblGrid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Ár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$176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$381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Ajánlott</a:t>
                      </a:r>
                      <a:r>
                        <a:rPr lang="hu-HU" baseline="0" dirty="0" smtClean="0"/>
                        <a:t> helység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Otthon,</a:t>
                      </a:r>
                      <a:r>
                        <a:rPr lang="hu-HU" baseline="0" dirty="0" smtClean="0"/>
                        <a:t> iroda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iroda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Típus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Színes, lézer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Színes, lézer</a:t>
                      </a:r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Sebesség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 lap/perc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 lap/perc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Laptároló</a:t>
                      </a:r>
                      <a:r>
                        <a:rPr lang="hu-HU" baseline="0" dirty="0" smtClean="0"/>
                        <a:t> kapacitása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150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Havi terhelhetőség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10.000 lap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30.000 lap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Függőleges felbontás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2400 DPI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600 DPI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Vízszintes</a:t>
                      </a:r>
                      <a:r>
                        <a:rPr lang="hu-HU" baseline="0" dirty="0" smtClean="0"/>
                        <a:t> felbontás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600 DPI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600 DPI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017" y="1626294"/>
            <a:ext cx="10132563" cy="10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kerekített téglalap 16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Melyik a jobb?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graphicFrame>
        <p:nvGraphicFramePr>
          <p:cNvPr id="1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740325"/>
              </p:ext>
            </p:extLst>
          </p:nvPr>
        </p:nvGraphicFramePr>
        <p:xfrm>
          <a:off x="1099017" y="2646359"/>
          <a:ext cx="10132563" cy="220365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77521"/>
                <a:gridCol w="3377521"/>
                <a:gridCol w="3377521"/>
              </a:tblGrid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Operációs rendszer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Mac</a:t>
                      </a:r>
                      <a:r>
                        <a:rPr lang="hu-HU" baseline="0" dirty="0" smtClean="0"/>
                        <a:t> OS, Windows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Linux, Mac</a:t>
                      </a:r>
                      <a:r>
                        <a:rPr lang="hu-HU" baseline="0" dirty="0" smtClean="0"/>
                        <a:t> OS, Windows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Memória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64 MB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256 MB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Szkenner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Nem</a:t>
                      </a:r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Csatlakozás</a:t>
                      </a:r>
                      <a:r>
                        <a:rPr lang="hu-HU" baseline="0" dirty="0" smtClean="0"/>
                        <a:t>i módok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WiFi</a:t>
                      </a:r>
                      <a:r>
                        <a:rPr lang="hu-HU" dirty="0" smtClean="0"/>
                        <a:t>,</a:t>
                      </a:r>
                      <a:r>
                        <a:rPr lang="hu-HU" baseline="0" dirty="0" smtClean="0"/>
                        <a:t> Ethernet, USB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Bluetooth</a:t>
                      </a:r>
                      <a:r>
                        <a:rPr lang="hu-HU" dirty="0" smtClean="0"/>
                        <a:t>,</a:t>
                      </a:r>
                      <a:r>
                        <a:rPr lang="hu-HU" baseline="0" dirty="0" smtClean="0"/>
                        <a:t> Ethernet, USB, </a:t>
                      </a:r>
                      <a:r>
                        <a:rPr lang="hu-HU" baseline="0" dirty="0" err="1" smtClean="0"/>
                        <a:t>WiFi</a:t>
                      </a:r>
                      <a:endParaRPr lang="hu-HU" dirty="0"/>
                    </a:p>
                  </a:txBody>
                  <a:tcPr/>
                </a:tc>
              </a:tr>
              <a:tr h="440730">
                <a:tc>
                  <a:txBody>
                    <a:bodyPr/>
                    <a:lstStyle/>
                    <a:p>
                      <a:r>
                        <a:rPr lang="hu-HU" dirty="0" smtClean="0"/>
                        <a:t>Garancia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 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 év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017" y="1626294"/>
            <a:ext cx="10132563" cy="10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490577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/>
              <a:t>Úgy gondolom mindenképp a </a:t>
            </a:r>
            <a:r>
              <a:rPr lang="hu-HU" sz="2000" dirty="0" err="1" smtClean="0"/>
              <a:t>Brother</a:t>
            </a:r>
            <a:r>
              <a:rPr lang="hu-HU" sz="2000" dirty="0" smtClean="0"/>
              <a:t> nyomtató érné meg otthoni használatra. Akik természetesen kisebb vállalatot irányítanának otthonról, hasznos lehet a HP nyomtatója.</a:t>
            </a:r>
          </a:p>
          <a:p>
            <a:pPr marL="0" indent="0" algn="just">
              <a:buNone/>
            </a:pPr>
            <a:r>
              <a:rPr lang="hu-HU" sz="2000" dirty="0" smtClean="0"/>
              <a:t>Személy szerint én sokszor használom az itthoni nyomtatónkat, de olykor szükség lenne egy olyanra is, amely egy kicsit több lehetőséggel rendelkezik. A </a:t>
            </a:r>
            <a:r>
              <a:rPr lang="hu-HU" sz="2000" dirty="0" err="1" smtClean="0"/>
              <a:t>Brother</a:t>
            </a:r>
            <a:r>
              <a:rPr lang="hu-HU" sz="2000" dirty="0" smtClean="0"/>
              <a:t> nyomtatója egyben szkenner is. A nagy felbontásának köszönve nagy minőségű fényképekkel is dolgozhatom. A távolról történő vezérlés pedig lehetővé teszi, hogy ha nem vagyok otthon, még akkor is kinyomtathassak egy-egy dokumentumot.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Melyik a jobb?</a:t>
            </a:r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7" name="Téglalap 6">
            <a:hlinkClick r:id="rId4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8" name="Téglalap 7">
            <a:hlinkClick r:id="rId5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9" name="Téglalap 8">
            <a:hlinkClick r:id="rId6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pic>
        <p:nvPicPr>
          <p:cNvPr id="1026" name="Picture 2" descr="http://www4.pcmag.com/media/images/462133-brother-mfc-l2720dw.jpg?thumb=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79" y="1799999"/>
            <a:ext cx="4303208" cy="38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9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nsidetheadcom.com/wp-content/uploads/2011/11/Choosing-graduate-school-300x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64" y="4871258"/>
            <a:ext cx="2504296" cy="19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4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5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6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7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8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444060" y="1056292"/>
            <a:ext cx="11326762" cy="567701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just">
              <a:buNone/>
            </a:pPr>
            <a:r>
              <a:rPr lang="hu-HU" b="1" dirty="0" smtClean="0">
                <a:latin typeface="Garamond" panose="02020404030301010803" pitchFamily="18" charset="0"/>
              </a:rPr>
              <a:t>Miként válasszunk nyomtatót?</a:t>
            </a:r>
            <a:endParaRPr lang="hu-HU" b="1" dirty="0">
              <a:latin typeface="Garamond" panose="02020404030301010803" pitchFamily="18" charset="0"/>
            </a:endParaRPr>
          </a:p>
          <a:p>
            <a:pPr marL="127000" indent="0" algn="just">
              <a:buNone/>
            </a:pPr>
            <a:r>
              <a:rPr lang="hu-HU" sz="1800" dirty="0" smtClean="0"/>
              <a:t>Ha úgy gondoljuk szükségünk lehet egy nyomtatóra, mert gyakran hasznát vennénk, először mindenképp nézzünk utána az interneten, hogy milyen lehetőségeink vannak. Fontos lehet a következő kérdéseket tisztázni magunkban:</a:t>
            </a:r>
          </a:p>
          <a:p>
            <a:pPr marL="127000" algn="just"/>
            <a:r>
              <a:rPr lang="hu-HU" sz="1800" dirty="0" smtClean="0"/>
              <a:t>Mekkora az árkeret?</a:t>
            </a:r>
          </a:p>
          <a:p>
            <a:pPr marL="127000" algn="just"/>
            <a:r>
              <a:rPr lang="hu-HU" sz="1800" dirty="0" smtClean="0"/>
              <a:t>Milyen gyakorisággal lenne használva?</a:t>
            </a:r>
          </a:p>
          <a:p>
            <a:pPr marL="127000" algn="just"/>
            <a:r>
              <a:rPr lang="hu-HU" sz="1800" dirty="0" smtClean="0"/>
              <a:t>Szükség van-e szkennerre?</a:t>
            </a:r>
          </a:p>
          <a:p>
            <a:pPr marL="127000" algn="just"/>
            <a:r>
              <a:rPr lang="hu-HU" sz="1800" dirty="0" smtClean="0"/>
              <a:t>Melyik a megbízhatóbb márka élettartam terén?</a:t>
            </a:r>
          </a:p>
          <a:p>
            <a:pPr marL="127000" algn="just"/>
            <a:r>
              <a:rPr lang="hu-HU" sz="1800" dirty="0" smtClean="0"/>
              <a:t>Színes nyomtató is kell?</a:t>
            </a:r>
          </a:p>
          <a:p>
            <a:pPr marL="127000" algn="just"/>
            <a:r>
              <a:rPr lang="hu-HU" sz="1800" dirty="0" smtClean="0"/>
              <a:t>Fényképeket is nyomtatnánk vele?</a:t>
            </a:r>
          </a:p>
          <a:p>
            <a:pPr marL="127000" algn="just"/>
            <a:r>
              <a:rPr lang="hu-HU" sz="1800" dirty="0" smtClean="0"/>
              <a:t>Fontos, hogy távolról is vezérelhető legyen?</a:t>
            </a:r>
          </a:p>
          <a:p>
            <a:pPr marL="127000" algn="just"/>
            <a:r>
              <a:rPr lang="hu-HU" sz="1800" dirty="0" smtClean="0"/>
              <a:t>Honnan rendeljünk?</a:t>
            </a:r>
          </a:p>
          <a:p>
            <a:pPr marL="127000" algn="just"/>
            <a:r>
              <a:rPr lang="hu-HU" sz="1800" dirty="0" smtClean="0"/>
              <a:t>Mekkora a garancia?</a:t>
            </a:r>
            <a:endParaRPr lang="hu-HU" sz="1800" dirty="0"/>
          </a:p>
          <a:p>
            <a:pPr marL="127000" indent="0" algn="just">
              <a:buNone/>
            </a:pPr>
            <a:r>
              <a:rPr lang="hu-HU" sz="1800" dirty="0" smtClean="0"/>
              <a:t>A fenti kérdésekre a választ többnyire megtalálhatjuk egy </a:t>
            </a:r>
            <a:r>
              <a:rPr lang="hu-HU" sz="1800" dirty="0" err="1" smtClean="0"/>
              <a:t>webshop</a:t>
            </a:r>
            <a:r>
              <a:rPr lang="hu-HU" sz="1800" dirty="0" smtClean="0"/>
              <a:t> böngészése közben. Hogy melyik a megbízhatóbb márka, az azonban már kérdéses lehet.</a:t>
            </a:r>
          </a:p>
          <a:p>
            <a:pPr marL="127000" indent="0" algn="just">
              <a:buNone/>
            </a:pPr>
            <a:r>
              <a:rPr lang="hu-HU" sz="1800" dirty="0" smtClean="0"/>
              <a:t>Általánosságban a Canon, a Xerox és a HP nyomtatói a  leghíresebbek e téren. Tehát ha nincs kedvünk utánajárni, hogy egy bizonyos nyomtató mennyire értékelt a felhasználók körében, akkor az előbbi eszközök tökéletesek lehetnek.</a:t>
            </a:r>
          </a:p>
          <a:p>
            <a:pPr marL="127000" indent="0" algn="just">
              <a:buNone/>
            </a:pPr>
            <a:r>
              <a:rPr lang="hu-HU" sz="1800" dirty="0" smtClean="0"/>
              <a:t>A másik kiemelkedő kérdés, hogy honnan rendeljünk. Ez egyszerű. Hivatalos </a:t>
            </a:r>
            <a:r>
              <a:rPr lang="hu-HU" sz="1800" dirty="0" err="1" smtClean="0"/>
              <a:t>webshopokból</a:t>
            </a:r>
            <a:r>
              <a:rPr lang="hu-HU" sz="1800" dirty="0" smtClean="0"/>
              <a:t>, boltokból vagy egyéb hivatalos forrásokból. A lényeg, hogy garancia legyen rajta, ezzel elkerülhetjük az esetleges károsodásokat, ha esetleg számunkra nem megfelelő a teljesítmény.</a:t>
            </a:r>
          </a:p>
          <a:p>
            <a:pPr marL="127000" indent="0" algn="just">
              <a:buNone/>
            </a:pPr>
            <a:r>
              <a:rPr lang="hu-HU" sz="1800" dirty="0" smtClean="0"/>
              <a:t>Ha azonban még mindig kételkedünk magunkban, mindenképp érdemes lenne átrágni egy fórumot az adott témáról, hogy megbizonyosodjunk a megfelelő döntésről.</a:t>
            </a:r>
          </a:p>
        </p:txBody>
      </p:sp>
    </p:spTree>
    <p:extLst>
      <p:ext uri="{BB962C8B-B14F-4D97-AF65-F5344CB8AC3E}">
        <p14:creationId xmlns:p14="http://schemas.microsoft.com/office/powerpoint/2010/main" val="300962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Kérdések</a:t>
            </a:r>
            <a:endParaRPr lang="hu-HU" sz="4000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8951"/>
            <a:ext cx="6323320" cy="493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Mi a nyomtató?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Melyik nyomtató </a:t>
            </a:r>
            <a:r>
              <a:rPr lang="hu-HU" dirty="0" smtClean="0">
                <a:latin typeface="Garamond" panose="02020404030301010803" pitchFamily="18" charset="0"/>
              </a:rPr>
              <a:t>használ festékport?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Melyik ütőnyomtató?</a:t>
            </a:r>
          </a:p>
          <a:p>
            <a:pPr marL="0" indent="0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Melyik nyomtató használ folyékony festéket?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 err="1">
                <a:latin typeface="Garamond" panose="02020404030301010803" pitchFamily="18" charset="0"/>
              </a:rPr>
              <a:t>Brother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MFC-L2720DW ára?</a:t>
            </a:r>
            <a:endParaRPr lang="hu-HU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323322" y="1825625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Háttértároló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8241252" y="1825625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Beviteli eszköz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10159182" y="1825625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Kiviteli eszköz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6323322" y="2859622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Lézernyomtató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8241251" y="2859623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Tintasugaras nyomtató</a:t>
            </a:r>
            <a:endParaRPr lang="hu-HU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0159180" y="2859622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Mátrixnyomtató</a:t>
            </a:r>
            <a:endParaRPr lang="hu-HU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8241251" y="3889836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Mátrixnyomtató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323321" y="3889134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Hőnyomtató</a:t>
            </a:r>
            <a:endParaRPr lang="hu-HU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10159180" y="3889133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Tintasugaras nyomtató</a:t>
            </a:r>
            <a:endParaRPr lang="hu-HU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6323321" y="4918646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Lézernyomtató</a:t>
            </a:r>
            <a:endParaRPr lang="hu-HU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8241250" y="4918646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Mátrixnyomtató</a:t>
            </a:r>
            <a:endParaRPr lang="hu-HU" dirty="0"/>
          </a:p>
        </p:txBody>
      </p:sp>
      <p:sp>
        <p:nvSpPr>
          <p:cNvPr id="24" name="Lekerekített téglalap 23"/>
          <p:cNvSpPr/>
          <p:nvPr/>
        </p:nvSpPr>
        <p:spPr>
          <a:xfrm>
            <a:off x="10212089" y="4918644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Tintasugaras nyomtató</a:t>
            </a:r>
            <a:endParaRPr lang="hu-HU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6323320" y="5948158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$</a:t>
            </a:r>
            <a:r>
              <a:rPr lang="hu-HU" dirty="0" smtClean="0"/>
              <a:t>123</a:t>
            </a:r>
            <a:endParaRPr lang="hu-HU" dirty="0"/>
          </a:p>
        </p:txBody>
      </p:sp>
      <p:sp>
        <p:nvSpPr>
          <p:cNvPr id="28" name="Lekerekített téglalap 27"/>
          <p:cNvSpPr/>
          <p:nvPr/>
        </p:nvSpPr>
        <p:spPr>
          <a:xfrm>
            <a:off x="8241250" y="5947456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$</a:t>
            </a:r>
            <a:r>
              <a:rPr lang="hu-HU" dirty="0" smtClean="0"/>
              <a:t>188</a:t>
            </a:r>
            <a:endParaRPr lang="hu-HU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10212088" y="5947455"/>
            <a:ext cx="1751527" cy="566671"/>
          </a:xfrm>
          <a:prstGeom prst="roundRect">
            <a:avLst/>
          </a:prstGeom>
          <a:solidFill>
            <a:srgbClr val="63B0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$176</a:t>
            </a:r>
          </a:p>
        </p:txBody>
      </p:sp>
    </p:spTree>
    <p:extLst>
      <p:ext uri="{BB962C8B-B14F-4D97-AF65-F5344CB8AC3E}">
        <p14:creationId xmlns:p14="http://schemas.microsoft.com/office/powerpoint/2010/main" val="352126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23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Források</a:t>
            </a:r>
            <a:endParaRPr lang="hu-HU" sz="4000" b="1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u-HU" dirty="0" err="1" smtClean="0">
                <a:hlinkClick r:id="rId8"/>
              </a:rPr>
              <a:t>Wikipédia</a:t>
            </a:r>
            <a:endParaRPr lang="hu-HU" dirty="0" smtClean="0"/>
          </a:p>
          <a:p>
            <a:r>
              <a:rPr lang="hu-HU" dirty="0" err="1" smtClean="0">
                <a:hlinkClick r:id="rId9"/>
              </a:rPr>
              <a:t>Wikipédia</a:t>
            </a:r>
            <a:r>
              <a:rPr lang="hu-HU" dirty="0" smtClean="0">
                <a:hlinkClick r:id="rId9"/>
              </a:rPr>
              <a:t> – 3D nyomtatók</a:t>
            </a:r>
            <a:endParaRPr lang="hu-HU" dirty="0" smtClean="0"/>
          </a:p>
          <a:p>
            <a:r>
              <a:rPr lang="hu-HU" dirty="0" err="1" smtClean="0">
                <a:hlinkClick r:id="rId10"/>
              </a:rPr>
              <a:t>SpecOut</a:t>
            </a:r>
            <a:endParaRPr lang="hu-HU" dirty="0" smtClean="0"/>
          </a:p>
          <a:p>
            <a:r>
              <a:rPr lang="hu-HU" dirty="0" err="1" smtClean="0">
                <a:hlinkClick r:id="rId11"/>
              </a:rPr>
              <a:t>Phsuli</a:t>
            </a:r>
            <a:endParaRPr lang="hu-HU" dirty="0" smtClean="0"/>
          </a:p>
          <a:p>
            <a:r>
              <a:rPr lang="hu-HU" dirty="0" err="1" smtClean="0">
                <a:hlinkClick r:id="rId12"/>
              </a:rPr>
              <a:t>AntiSkola.eu</a:t>
            </a:r>
            <a:endParaRPr lang="hu-HU" dirty="0" smtClean="0"/>
          </a:p>
          <a:p>
            <a:r>
              <a:rPr lang="hu-HU" dirty="0" smtClean="0">
                <a:hlinkClick r:id="rId13"/>
              </a:rPr>
              <a:t>Videó a lézernyomtatóról</a:t>
            </a:r>
            <a:endParaRPr lang="hu-HU" dirty="0" smtClean="0"/>
          </a:p>
          <a:p>
            <a:r>
              <a:rPr lang="hu-HU" dirty="0" smtClean="0">
                <a:hlinkClick r:id="rId14"/>
              </a:rPr>
              <a:t>Videó a 3D nyomtatóról</a:t>
            </a:r>
            <a:endParaRPr lang="hu-HU" dirty="0"/>
          </a:p>
        </p:txBody>
      </p:sp>
      <p:pic>
        <p:nvPicPr>
          <p:cNvPr id="9218" name="Picture 2" descr="https://upload.wikimedia.org/wikipedia/en/thumb/8/80/Wikipedia-logo-v2.svg/1122px-Wikipedia-logo-v2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44" y="1663292"/>
            <a:ext cx="4376856" cy="39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ntiskola.eu/themes/antiskola/images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25" y="4819509"/>
            <a:ext cx="2369261" cy="16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8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735299" y="-441703"/>
            <a:ext cx="4860000" cy="1800000"/>
          </a:xfrm>
          <a:prstGeom prst="roundRect">
            <a:avLst/>
          </a:prstGeom>
          <a:solidFill>
            <a:srgbClr val="FFA25E"/>
          </a:solidFill>
          <a:ln w="762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hu-HU" sz="4000" b="1" dirty="0" smtClean="0">
                <a:latin typeface="Garamond" panose="02020404030301010803" pitchFamily="18" charset="0"/>
              </a:rPr>
              <a:t>Általános tudnivalók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Mi az a nyomtató?</a:t>
            </a:r>
          </a:p>
          <a:p>
            <a:pPr lvl="1"/>
            <a:r>
              <a:rPr lang="hu-HU" sz="1800" dirty="0"/>
              <a:t>A </a:t>
            </a:r>
            <a:r>
              <a:rPr lang="hu-HU" sz="1800" dirty="0" smtClean="0"/>
              <a:t>nyomtató </a:t>
            </a:r>
            <a:r>
              <a:rPr lang="hu-HU" sz="1800" dirty="0" smtClean="0"/>
              <a:t>olyan kiviteli eszköz, mely </a:t>
            </a:r>
            <a:r>
              <a:rPr lang="hu-HU" sz="1800" dirty="0"/>
              <a:t>a digitális adatokat </a:t>
            </a:r>
            <a:r>
              <a:rPr lang="hu-HU" sz="1800" dirty="0" smtClean="0"/>
              <a:t>jeleníti meg </a:t>
            </a:r>
            <a:r>
              <a:rPr lang="hu-HU" sz="1800" dirty="0"/>
              <a:t>papíron.</a:t>
            </a:r>
            <a:endParaRPr lang="hu-HU" sz="1800" dirty="0" smtClean="0"/>
          </a:p>
          <a:p>
            <a:r>
              <a:rPr lang="hu-HU" dirty="0" smtClean="0">
                <a:latin typeface="Garamond" panose="02020404030301010803" pitchFamily="18" charset="0"/>
              </a:rPr>
              <a:t>Mi az </a:t>
            </a:r>
            <a:r>
              <a:rPr lang="hu-HU" smtClean="0">
                <a:latin typeface="Garamond" panose="02020404030301010803" pitchFamily="18" charset="0"/>
              </a:rPr>
              <a:t>a </a:t>
            </a:r>
            <a:r>
              <a:rPr lang="hu-HU" smtClean="0">
                <a:latin typeface="Garamond" panose="02020404030301010803" pitchFamily="18" charset="0"/>
              </a:rPr>
              <a:t>szkenner</a:t>
            </a:r>
            <a:r>
              <a:rPr lang="hu-HU" smtClean="0">
                <a:latin typeface="Garamond" panose="02020404030301010803" pitchFamily="18" charset="0"/>
              </a:rPr>
              <a:t>?</a:t>
            </a:r>
            <a:endParaRPr lang="hu-HU" dirty="0" smtClean="0">
              <a:latin typeface="Garamond" panose="02020404030301010803" pitchFamily="18" charset="0"/>
            </a:endParaRPr>
          </a:p>
          <a:p>
            <a:pPr lvl="1"/>
            <a:r>
              <a:rPr lang="hu-HU" sz="1800" dirty="0"/>
              <a:t>A lapolvasó vagy szkenner a számítógép olyan </a:t>
            </a:r>
            <a:r>
              <a:rPr lang="hu-HU" sz="1800" dirty="0" smtClean="0"/>
              <a:t>beviteli eszköz, </a:t>
            </a:r>
            <a:r>
              <a:rPr lang="hu-HU" sz="1800" dirty="0"/>
              <a:t>mely szöveg képként való beolvasására, képek digitalizálására, számítógépbe való bevitelére szolgál</a:t>
            </a:r>
            <a:r>
              <a:rPr lang="hu-HU" sz="1800" dirty="0" smtClean="0"/>
              <a:t>. Vannak olyan nyomtatók, melyek beépített szkennerrel rendelkeznek</a:t>
            </a:r>
          </a:p>
          <a:p>
            <a:r>
              <a:rPr lang="hu-HU" dirty="0" smtClean="0">
                <a:latin typeface="Garamond" panose="02020404030301010803" pitchFamily="18" charset="0"/>
              </a:rPr>
              <a:t>Felbontás</a:t>
            </a:r>
          </a:p>
          <a:p>
            <a:pPr lvl="1"/>
            <a:r>
              <a:rPr lang="hu-HU" sz="1800" dirty="0" smtClean="0"/>
              <a:t>Nyomtatóknál az </a:t>
            </a:r>
            <a:r>
              <a:rPr lang="hu-HU" sz="1800" dirty="0"/>
              <a:t>egy </a:t>
            </a:r>
            <a:r>
              <a:rPr lang="hu-HU" sz="1800" dirty="0" smtClean="0"/>
              <a:t>hüvelykre eső </a:t>
            </a:r>
            <a:r>
              <a:rPr lang="hu-HU" sz="1800" dirty="0"/>
              <a:t>képpontok, illetve képelemek (pixelek) számát adja </a:t>
            </a:r>
            <a:r>
              <a:rPr lang="hu-HU" sz="1800" dirty="0" smtClean="0"/>
              <a:t>értjük. Jele DPI.</a:t>
            </a:r>
            <a:endParaRPr lang="hu-HU" sz="1800" dirty="0"/>
          </a:p>
          <a:p>
            <a:r>
              <a:rPr lang="hu-HU" dirty="0" smtClean="0">
                <a:latin typeface="Garamond" panose="02020404030301010803" pitchFamily="18" charset="0"/>
              </a:rPr>
              <a:t>Sebesség</a:t>
            </a:r>
          </a:p>
          <a:p>
            <a:pPr lvl="1"/>
            <a:r>
              <a:rPr lang="hu-HU" sz="1800" dirty="0" smtClean="0"/>
              <a:t>Egy bizonyos nyomtató sebességét az egy perc alatt kinyomtatott lapok számával kapjuk meg.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22" name="Téglalap 21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3" name="Téglalap 22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4" name="Téglalap 23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5" name="Téglalap 24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6" name="Téglalap 25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nerblog.hu/wp-content/uploads/2013/10/G%C3%96MBFEJ-IBM-%C3%ADr%C3%B3g%C3%A9p-www.tonerblog.hu_1-1024x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03" y="1026880"/>
            <a:ext cx="4319936" cy="3982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90302" y="850900"/>
            <a:ext cx="8593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Ütő </a:t>
            </a:r>
            <a:r>
              <a:rPr lang="hu-H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és </a:t>
            </a:r>
            <a:r>
              <a:rPr lang="hu-H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nem ütő </a:t>
            </a:r>
            <a:r>
              <a:rPr lang="hu-H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nyomtatók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i="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Ütő nyomtatók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Garamond" panose="02020404030301010803" pitchFamily="18" charset="0"/>
              </a:rPr>
              <a:t>Gömbfejes és margarétafejes </a:t>
            </a:r>
            <a:r>
              <a:rPr lang="hu-HU" sz="2000" dirty="0" smtClean="0">
                <a:latin typeface="Garamond" panose="02020404030301010803" pitchFamily="18" charset="0"/>
              </a:rPr>
              <a:t>nyomtatók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Garamond" panose="02020404030301010803" pitchFamily="18" charset="0"/>
              </a:rPr>
              <a:t>Láncos, </a:t>
            </a:r>
            <a:r>
              <a:rPr lang="hu-HU" sz="2000" dirty="0" err="1">
                <a:latin typeface="Garamond" panose="02020404030301010803" pitchFamily="18" charset="0"/>
              </a:rPr>
              <a:t>írórudas</a:t>
            </a:r>
            <a:r>
              <a:rPr lang="hu-HU" sz="2000" dirty="0">
                <a:latin typeface="Garamond" panose="02020404030301010803" pitchFamily="18" charset="0"/>
              </a:rPr>
              <a:t>, írókorongos, íróhengeres </a:t>
            </a:r>
            <a:r>
              <a:rPr lang="hu-HU" sz="2000" dirty="0" smtClean="0">
                <a:latin typeface="Garamond" panose="02020404030301010803" pitchFamily="18" charset="0"/>
              </a:rPr>
              <a:t>nyomtatók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Garamond" panose="02020404030301010803" pitchFamily="18" charset="0"/>
                <a:hlinkClick r:id="rId4" action="ppaction://hlinksldjump"/>
              </a:rPr>
              <a:t>Mátrixnyomtatók</a:t>
            </a:r>
            <a:endParaRPr lang="hu-HU" sz="20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Nem ütő nyomtatók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Garamond" panose="02020404030301010803" pitchFamily="18" charset="0"/>
                <a:hlinkClick r:id="rId5" action="ppaction://hlinksldjump"/>
              </a:rPr>
              <a:t>Hőnyomtató</a:t>
            </a:r>
            <a:endParaRPr lang="hu-HU" sz="2000" dirty="0" smtClean="0">
              <a:latin typeface="Garamond" panose="02020404030301010803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000" dirty="0">
                <a:latin typeface="Garamond" panose="02020404030301010803" pitchFamily="18" charset="0"/>
                <a:hlinkClick r:id="rId6" action="ppaction://hlinksldjump"/>
              </a:rPr>
              <a:t>Rajzgépek vagy plotterek</a:t>
            </a:r>
            <a:endParaRPr lang="hu-HU" sz="2000" dirty="0" smtClean="0">
              <a:latin typeface="Garamond" panose="02020404030301010803" pitchFamily="18" charset="0"/>
            </a:endParaRPr>
          </a:p>
        </p:txBody>
      </p:sp>
      <p:sp>
        <p:nvSpPr>
          <p:cNvPr id="19" name="Téglalap 18">
            <a:hlinkClick r:id="rId7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0" name="Téglalap 19">
            <a:hlinkClick r:id="rId8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1" name="Téglalap 20">
            <a:hlinkClick r:id="rId9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2" name="Téglalap 21">
            <a:hlinkClick r:id="rId10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23" name="Téglalap 22">
            <a:hlinkClick r:id="rId11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0945" y="1055736"/>
            <a:ext cx="4752555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hu-HU" sz="2800" b="1" dirty="0">
                <a:latin typeface="Garamond" panose="02020404030301010803" pitchFamily="18" charset="0"/>
              </a:rPr>
              <a:t>Mátrixnyomtató</a:t>
            </a:r>
          </a:p>
          <a:p>
            <a:pPr algn="just">
              <a:spcBef>
                <a:spcPts val="1000"/>
              </a:spcBef>
            </a:pPr>
            <a:r>
              <a:rPr lang="hu-HU" dirty="0"/>
              <a:t>A mátrixnyomtató az írógép továbbfejlesztett változata. A </a:t>
            </a:r>
            <a:r>
              <a:rPr lang="hu-HU" dirty="0" smtClean="0"/>
              <a:t>nyomtatófejben általában 9 vagy 10 db. </a:t>
            </a:r>
            <a:r>
              <a:rPr lang="hu-HU" dirty="0"/>
              <a:t>apró </a:t>
            </a:r>
            <a:r>
              <a:rPr lang="hu-HU" dirty="0" smtClean="0"/>
              <a:t>tű található. A </a:t>
            </a:r>
            <a:r>
              <a:rPr lang="hu-HU" dirty="0"/>
              <a:t>papír előtt egy kifeszített festékszalag mozog, amelyre a tűk ráütnek, és létrehoznak a papíron egy pontot. A kép ezekből a pontokból </a:t>
            </a:r>
            <a:r>
              <a:rPr lang="hu-HU" dirty="0" smtClean="0"/>
              <a:t>áll. </a:t>
            </a:r>
            <a:r>
              <a:rPr lang="hu-HU" dirty="0"/>
              <a:t>A </a:t>
            </a:r>
            <a:r>
              <a:rPr lang="hu-HU" dirty="0" smtClean="0"/>
              <a:t>tűk </a:t>
            </a:r>
            <a:r>
              <a:rPr lang="hu-HU" dirty="0"/>
              <a:t>elektromágneses </a:t>
            </a:r>
            <a:r>
              <a:rPr lang="hu-HU" dirty="0" smtClean="0"/>
              <a:t>úton mozognak, </a:t>
            </a:r>
            <a:r>
              <a:rPr lang="hu-HU" dirty="0"/>
              <a:t>és rugóerő húzza </a:t>
            </a:r>
            <a:r>
              <a:rPr lang="hu-HU" dirty="0" smtClean="0"/>
              <a:t>vissza őket, az </a:t>
            </a:r>
            <a:r>
              <a:rPr lang="hu-HU" dirty="0"/>
              <a:t>eredeti helyükre. Ezzel az eljárással nem csak karakterek, hanem </a:t>
            </a:r>
            <a:r>
              <a:rPr lang="hu-HU" dirty="0" smtClean="0"/>
              <a:t>képek és  </a:t>
            </a:r>
            <a:r>
              <a:rPr lang="hu-HU" dirty="0"/>
              <a:t>rajzok is </a:t>
            </a:r>
            <a:r>
              <a:rPr lang="hu-HU" dirty="0" smtClean="0"/>
              <a:t>nyomtathatóak.</a:t>
            </a:r>
          </a:p>
          <a:p>
            <a:pPr algn="just">
              <a:spcBef>
                <a:spcPts val="1000"/>
              </a:spcBef>
            </a:pPr>
            <a:r>
              <a:rPr lang="hu-HU" dirty="0" smtClean="0"/>
              <a:t>A nyomtatás minősége gyenge, de ma </a:t>
            </a:r>
            <a:r>
              <a:rPr lang="hu-HU" dirty="0"/>
              <a:t>is használják, mert </a:t>
            </a:r>
            <a:r>
              <a:rPr lang="hu-HU" dirty="0" smtClean="0"/>
              <a:t>olcsó és néhány célnak megfelelő.</a:t>
            </a:r>
          </a:p>
          <a:p>
            <a:pPr algn="just">
              <a:spcBef>
                <a:spcPts val="1000"/>
              </a:spcBef>
            </a:pPr>
            <a:r>
              <a:rPr lang="hu-HU" dirty="0" smtClean="0"/>
              <a:t>Egyes </a:t>
            </a:r>
            <a:r>
              <a:rPr lang="hu-HU" dirty="0"/>
              <a:t>mátrixnyomtatók képesek színes nyomatok készítésére is, de ezek minősége </a:t>
            </a:r>
            <a:r>
              <a:rPr lang="hu-HU" dirty="0" smtClean="0"/>
              <a:t>úgyszintén igen </a:t>
            </a:r>
            <a:r>
              <a:rPr lang="hu-HU" dirty="0"/>
              <a:t>alacsony.</a:t>
            </a:r>
          </a:p>
        </p:txBody>
      </p:sp>
      <p:pic>
        <p:nvPicPr>
          <p:cNvPr id="12" name="Picture 2" descr="http://www.epson.hu/files/assets/converted/550m-310m/p/r/i/c/price-list-fx-2190.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1277771"/>
            <a:ext cx="5238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>
            <a:hlinkClick r:id="rId4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5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églalap 14">
            <a:hlinkClick r:id="rId6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6" name="Téglalap 15">
            <a:hlinkClick r:id="rId7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7" name="Téglalap 16">
            <a:hlinkClick r:id="rId8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http://m.cdn.blog.hu/ha/harkaialtiskforum/image/matrix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12" y="4133715"/>
            <a:ext cx="3602558" cy="20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2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9099" y="1066016"/>
            <a:ext cx="4838701" cy="5449084"/>
          </a:xfrm>
        </p:spPr>
        <p:txBody>
          <a:bodyPr>
            <a:normAutofit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hu-HU" sz="2800" b="1" dirty="0" smtClean="0">
                <a:latin typeface="Garamond" panose="02020404030301010803" pitchFamily="18" charset="0"/>
              </a:rPr>
              <a:t>Hőnyomtató</a:t>
            </a:r>
          </a:p>
          <a:p>
            <a:pPr marL="0" lvl="2" indent="0" algn="just">
              <a:spcBef>
                <a:spcPts val="1000"/>
              </a:spcBef>
              <a:buNone/>
            </a:pPr>
            <a:r>
              <a:rPr lang="hu-HU" dirty="0"/>
              <a:t>A</a:t>
            </a:r>
            <a:r>
              <a:rPr lang="hu-HU" dirty="0" smtClean="0"/>
              <a:t> hőnyomtató ún. </a:t>
            </a:r>
            <a:r>
              <a:rPr lang="hu-HU" dirty="0" err="1" smtClean="0"/>
              <a:t>hőpapírt</a:t>
            </a:r>
            <a:r>
              <a:rPr lang="hu-HU" dirty="0" smtClean="0"/>
              <a:t> használ, melynek </a:t>
            </a:r>
            <a:r>
              <a:rPr lang="hu-HU" dirty="0"/>
              <a:t>az a tulajdonsága, hogy a fehér bevonata hő hatására megfeketedik. Ennek a papírnak nyomódik neki az </a:t>
            </a:r>
            <a:r>
              <a:rPr lang="hu-HU" dirty="0" smtClean="0"/>
              <a:t>írófej, ezen  a fejen kis </a:t>
            </a:r>
            <a:r>
              <a:rPr lang="hu-HU" dirty="0"/>
              <a:t>ellenállások helyezkednek el. </a:t>
            </a:r>
            <a:r>
              <a:rPr lang="hu-HU" dirty="0" smtClean="0"/>
              <a:t>Ahol </a:t>
            </a:r>
            <a:r>
              <a:rPr lang="hu-HU" dirty="0"/>
              <a:t>az ellenállást elektromos árammal melegítik, ott a papír megfeketedik. </a:t>
            </a:r>
            <a:endParaRPr lang="hu-HU" dirty="0" smtClean="0"/>
          </a:p>
          <a:p>
            <a:pPr marL="0" lvl="2" indent="0" algn="just">
              <a:spcBef>
                <a:spcPts val="1000"/>
              </a:spcBef>
              <a:buNone/>
            </a:pPr>
            <a:r>
              <a:rPr lang="hu-HU" dirty="0" smtClean="0"/>
              <a:t>A </a:t>
            </a:r>
            <a:r>
              <a:rPr lang="hu-HU" dirty="0"/>
              <a:t>fej a mátrixnyomtatókhoz hasonlóan mozoghat </a:t>
            </a:r>
            <a:r>
              <a:rPr lang="hu-HU" dirty="0" smtClean="0"/>
              <a:t>jobb és bal irányba, </a:t>
            </a:r>
            <a:r>
              <a:rPr lang="hu-HU" dirty="0"/>
              <a:t>de lehet </a:t>
            </a:r>
            <a:r>
              <a:rPr lang="hu-HU" dirty="0" smtClean="0"/>
              <a:t>rögzített </a:t>
            </a:r>
            <a:r>
              <a:rPr lang="hu-HU" dirty="0"/>
              <a:t>is, ekkor azonban a papírt teljes szélességében le kell fedni. </a:t>
            </a:r>
            <a:endParaRPr lang="hu-HU" dirty="0" smtClean="0"/>
          </a:p>
          <a:p>
            <a:pPr marL="0" lvl="2" indent="0" algn="just">
              <a:spcBef>
                <a:spcPts val="1000"/>
              </a:spcBef>
              <a:buNone/>
            </a:pPr>
            <a:r>
              <a:rPr lang="hu-HU" dirty="0" smtClean="0"/>
              <a:t>Előnye, hogy nagy élettartam az élettartama </a:t>
            </a:r>
            <a:r>
              <a:rPr lang="hu-HU" dirty="0"/>
              <a:t>és </a:t>
            </a:r>
            <a:r>
              <a:rPr lang="hu-HU" dirty="0" smtClean="0"/>
              <a:t>nem kell hozzá színezőanyag. Azonban </a:t>
            </a:r>
            <a:r>
              <a:rPr lang="hu-HU" dirty="0"/>
              <a:t>a hozzávaló papír viszonylag drága, minősége gyenge, hőmérséklet és napfény </a:t>
            </a:r>
            <a:r>
              <a:rPr lang="hu-HU" dirty="0" smtClean="0"/>
              <a:t>ellen pedig </a:t>
            </a:r>
            <a:r>
              <a:rPr lang="hu-HU" dirty="0"/>
              <a:t>védeni kell a kinyomtatott dokumentumot.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pic>
        <p:nvPicPr>
          <p:cNvPr id="2050" name="Picture 2" descr="http://www.itvsz.hu/Images/Misc/bixolon_srp770ii_nkivago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37" y="546100"/>
            <a:ext cx="3412320" cy="35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églalap 14">
            <a:hlinkClick r:id="rId8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http://www.webmaxx.hu/static/img/gyik/termonyomtata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83" y="3790558"/>
            <a:ext cx="41433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6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9099" y="1066016"/>
            <a:ext cx="4838701" cy="5449084"/>
          </a:xfrm>
        </p:spPr>
        <p:txBody>
          <a:bodyPr>
            <a:normAutofit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hu-HU" sz="2800" b="1" dirty="0" smtClean="0">
                <a:latin typeface="Garamond" panose="02020404030301010803" pitchFamily="18" charset="0"/>
              </a:rPr>
              <a:t>Rajzgépek vagy plotterek</a:t>
            </a:r>
          </a:p>
          <a:p>
            <a:pPr marL="0" lvl="2" indent="0" algn="just">
              <a:spcBef>
                <a:spcPts val="1000"/>
              </a:spcBef>
              <a:buNone/>
            </a:pPr>
            <a:r>
              <a:rPr lang="hu-HU" dirty="0" smtClean="0"/>
              <a:t>A rajzgép egy számítógépes nyomtató vektorgrafikus rajzok nyomtatására. Ezeknek a rajzoknak az a jellemzőjük, hogy a számítógépen nem romlik a minőségük, ha változtatunk a méretükön, azaz vektorok segítségével vannak ábrázolva.</a:t>
            </a:r>
          </a:p>
          <a:p>
            <a:pPr marL="0" lvl="2" indent="0" algn="just">
              <a:spcBef>
                <a:spcPts val="1000"/>
              </a:spcBef>
              <a:buNone/>
            </a:pPr>
            <a:r>
              <a:rPr lang="hu-HU" dirty="0" smtClean="0"/>
              <a:t>A plotter egy ceruza segítségével rajzolja meg a képet. Ez különösen a mérnökök világában jó, amikor pontos műhelyrajzot kell nyomtatni, hajókról, gépekről, épületekről, és egyéb tervrajzokról.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1" name="Téglalap 10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églalap 14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" name="Picture 2" descr="https://upload.wikimedia.org/wikipedia/commons/e/e6/Automatisches_Zeichengeraet_ZUSE_Z64_ub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03" y="1066016"/>
            <a:ext cx="5485138" cy="411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389" y="799316"/>
            <a:ext cx="11096342" cy="501816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Garamond" panose="02020404030301010803" pitchFamily="18" charset="0"/>
              </a:rPr>
              <a:t>Képalkotás szerinti felosztás</a:t>
            </a:r>
          </a:p>
          <a:p>
            <a:pPr lvl="1"/>
            <a:r>
              <a:rPr lang="hu-HU" dirty="0" smtClean="0">
                <a:latin typeface="Garamond" panose="02020404030301010803" pitchFamily="18" charset="0"/>
                <a:hlinkClick r:id="rId2" action="ppaction://hlinksldjump"/>
              </a:rPr>
              <a:t>Lézernyomtatók</a:t>
            </a:r>
            <a:endParaRPr lang="hu-HU" dirty="0" smtClean="0">
              <a:latin typeface="Garamond" panose="02020404030301010803" pitchFamily="18" charset="0"/>
            </a:endParaRPr>
          </a:p>
          <a:p>
            <a:pPr lvl="1"/>
            <a:r>
              <a:rPr lang="hu-HU" dirty="0" smtClean="0">
                <a:latin typeface="Garamond" panose="02020404030301010803" pitchFamily="18" charset="0"/>
                <a:hlinkClick r:id="rId3" action="ppaction://hlinksldjump"/>
              </a:rPr>
              <a:t>Tintasugaras nyomtatók</a:t>
            </a:r>
            <a:endParaRPr lang="hu-HU" dirty="0" smtClean="0">
              <a:latin typeface="Garamond" panose="02020404030301010803" pitchFamily="18" charset="0"/>
            </a:endParaRPr>
          </a:p>
          <a:p>
            <a:pPr lvl="1"/>
            <a:r>
              <a:rPr lang="hu-HU" dirty="0" smtClean="0">
                <a:latin typeface="Garamond" panose="02020404030301010803" pitchFamily="18" charset="0"/>
                <a:hlinkClick r:id="rId4" action="ppaction://hlinksldjump"/>
              </a:rPr>
              <a:t>Szilárd tintával működő nyomtatók</a:t>
            </a:r>
            <a:endParaRPr lang="hu-HU" dirty="0" smtClean="0">
              <a:latin typeface="Garamond" panose="02020404030301010803" pitchFamily="18" charset="0"/>
            </a:endParaRPr>
          </a:p>
          <a:p>
            <a:pPr lvl="1"/>
            <a:r>
              <a:rPr lang="hu-HU" dirty="0" smtClean="0">
                <a:latin typeface="Garamond" panose="02020404030301010803" pitchFamily="18" charset="0"/>
              </a:rPr>
              <a:t>Festék-szublimációs nyomtatók</a:t>
            </a:r>
          </a:p>
          <a:p>
            <a:pPr lvl="1"/>
            <a:r>
              <a:rPr lang="hu-HU" dirty="0">
                <a:latin typeface="Garamond" panose="02020404030301010803" pitchFamily="18" charset="0"/>
                <a:hlinkClick r:id="rId5" action="ppaction://hlinksldjump"/>
              </a:rPr>
              <a:t>Festék nélküli </a:t>
            </a:r>
            <a:r>
              <a:rPr lang="hu-HU" dirty="0" smtClean="0">
                <a:latin typeface="Garamond" panose="02020404030301010803" pitchFamily="18" charset="0"/>
                <a:hlinkClick r:id="rId5" action="ppaction://hlinksldjump"/>
              </a:rPr>
              <a:t>nyomtatók</a:t>
            </a:r>
            <a:endParaRPr lang="hu-HU" dirty="0" smtClean="0">
              <a:latin typeface="Garamond" panose="020204040303010108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Téglalap 14">
            <a:hlinkClick r:id="rId8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6" name="Téglalap 15">
            <a:hlinkClick r:id="rId9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7" name="Téglalap 16">
            <a:hlinkClick r:id="rId10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8" name="Téglalap 17">
            <a:hlinkClick r:id="rId11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4100" name="Picture 4" descr="http://pcegyszeregy.eu/wp-content/uploads/2012/12/tintasuga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62" y="3855047"/>
            <a:ext cx="5772046" cy="25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zögletes összekötő 5"/>
          <p:cNvCxnSpPr>
            <a:endCxn id="4100" idx="0"/>
          </p:cNvCxnSpPr>
          <p:nvPr/>
        </p:nvCxnSpPr>
        <p:spPr>
          <a:xfrm rot="16200000" flipH="1">
            <a:off x="5621480" y="2490841"/>
            <a:ext cx="1962427" cy="76598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4697118" y="1892618"/>
            <a:ext cx="1522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922319" y="5817476"/>
            <a:ext cx="266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u</a:t>
            </a:r>
            <a:r>
              <a:rPr lang="hu-HU" sz="2400" dirty="0" err="1" smtClean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 = folyadék uncia</a:t>
            </a:r>
            <a:endParaRPr lang="hu-HU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31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062" y="1056291"/>
            <a:ext cx="4916214" cy="5801709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Garamond" panose="02020404030301010803" pitchFamily="18" charset="0"/>
              </a:rPr>
              <a:t>Lézernyomtatók</a:t>
            </a:r>
          </a:p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dirty="0"/>
              <a:t>lézernyomtatóban </a:t>
            </a:r>
            <a:r>
              <a:rPr lang="hu-HU" sz="2000" dirty="0" smtClean="0"/>
              <a:t>egy lézersugárral jelölik meg a nem fehér pontokat, egy elektromosan töltött hengeren. Ahol </a:t>
            </a:r>
            <a:r>
              <a:rPr lang="hu-HU" sz="2000" dirty="0"/>
              <a:t>a lézer a hengerhez ér, ott a henger semleges lesz vagy ellentétesen lesz töltött a henger többi részéhez képest. Amikor </a:t>
            </a:r>
            <a:r>
              <a:rPr lang="hu-HU" sz="2000" dirty="0" smtClean="0"/>
              <a:t>a </a:t>
            </a:r>
            <a:r>
              <a:rPr lang="hu-HU" sz="2000" dirty="0"/>
              <a:t>henger a festékrésszel érintkezik, akkor azokra a részekre tapad festék, melyeket ért a lézersugár. A festék ezután átkerül a papírra, majd </a:t>
            </a:r>
            <a:r>
              <a:rPr lang="hu-HU" sz="2000" dirty="0" smtClean="0"/>
              <a:t>beleég, </a:t>
            </a:r>
            <a:r>
              <a:rPr lang="hu-HU" sz="2000" dirty="0"/>
              <a:t>mikor a papír áthalad egy 200 </a:t>
            </a:r>
            <a:r>
              <a:rPr lang="hu-HU" sz="2000" dirty="0" err="1"/>
              <a:t>°C-os</a:t>
            </a:r>
            <a:r>
              <a:rPr lang="hu-HU" sz="2000" dirty="0"/>
              <a:t> hengerpár között. </a:t>
            </a:r>
            <a:r>
              <a:rPr lang="hu-HU" sz="2000" dirty="0" smtClean="0"/>
              <a:t>Ez azt eredményezi, hogy a friss papír meleg.</a:t>
            </a:r>
          </a:p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dirty="0"/>
              <a:t>színes lézernyomatóban </a:t>
            </a:r>
            <a:r>
              <a:rPr lang="hu-HU" sz="2000" dirty="0" smtClean="0"/>
              <a:t>a négy alapszín, a cián, a bíbor, a sárga </a:t>
            </a:r>
            <a:r>
              <a:rPr lang="hu-HU" sz="2000" dirty="0"/>
              <a:t>és </a:t>
            </a:r>
            <a:r>
              <a:rPr lang="hu-HU" sz="2000" dirty="0" smtClean="0"/>
              <a:t>a fekete egymás után kerül fel </a:t>
            </a:r>
            <a:r>
              <a:rPr lang="hu-HU" sz="2000" dirty="0"/>
              <a:t>a </a:t>
            </a:r>
            <a:r>
              <a:rPr lang="hu-HU" sz="2000" dirty="0" smtClean="0"/>
              <a:t>hengerre. </a:t>
            </a:r>
            <a:r>
              <a:rPr lang="hu-HU" sz="2000" dirty="0"/>
              <a:t>A négy színnel való átfestéshez a lézersugárnak négyszer kell végigfutnia a fényérzékeny hengeren.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54" y="5150654"/>
            <a:ext cx="1707345" cy="1707345"/>
          </a:xfrm>
          <a:prstGeom prst="rect">
            <a:avLst/>
          </a:prstGeom>
        </p:spPr>
      </p:pic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-1" y="0"/>
            <a:ext cx="2200662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Általános tudnivalók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1" name="Téglalap 10">
            <a:hlinkClick r:id="rId4" action="ppaction://hlinksldjump"/>
          </p:cNvPr>
          <p:cNvSpPr/>
          <p:nvPr/>
        </p:nvSpPr>
        <p:spPr>
          <a:xfrm>
            <a:off x="2200661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Csoportosítás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2" name="Téglalap 11">
            <a:hlinkClick r:id="rId5" action="ppaction://hlinksldjump"/>
          </p:cNvPr>
          <p:cNvSpPr/>
          <p:nvPr/>
        </p:nvSpPr>
        <p:spPr>
          <a:xfrm>
            <a:off x="4697118" y="0"/>
            <a:ext cx="2501968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Források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3" name="Téglalap 12">
            <a:hlinkClick r:id="rId6" action="ppaction://hlinksldjump"/>
          </p:cNvPr>
          <p:cNvSpPr/>
          <p:nvPr/>
        </p:nvSpPr>
        <p:spPr>
          <a:xfrm>
            <a:off x="7199086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Kérdések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Téglalap 13">
            <a:hlinkClick r:id="rId7" action="ppaction://hlinksldjump"/>
          </p:cNvPr>
          <p:cNvSpPr/>
          <p:nvPr/>
        </p:nvSpPr>
        <p:spPr>
          <a:xfrm>
            <a:off x="9686471" y="0"/>
            <a:ext cx="2496457" cy="546100"/>
          </a:xfrm>
          <a:prstGeom prst="rect">
            <a:avLst/>
          </a:prstGeom>
          <a:solidFill>
            <a:srgbClr val="63B0C6"/>
          </a:solidFill>
          <a:ln w="285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Összehasonlítás</a:t>
            </a:r>
            <a:endParaRPr lang="hu-HU" b="1" dirty="0">
              <a:latin typeface="Garamond" panose="02020404030301010803" pitchFamily="18" charset="0"/>
            </a:endParaRPr>
          </a:p>
        </p:txBody>
      </p:sp>
      <p:pic>
        <p:nvPicPr>
          <p:cNvPr id="21506" name="Picture 2" descr="http://staticx0.edstatic.net/files/normal/d_564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20" y="1120192"/>
            <a:ext cx="4171987" cy="28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ankonyvtar.hu/hu/tartalom/tamop425/0005_07_szamitogepes_konfig_scorm_09/07_K109alas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56" y="4184682"/>
            <a:ext cx="4296230" cy="22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8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1460</Words>
  <Application>Microsoft Office PowerPoint</Application>
  <PresentationFormat>Szélesvásznú</PresentationFormat>
  <Paragraphs>279</Paragraphs>
  <Slides>25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Nyomtatók</dc:title>
  <dc:creator>pkrisztian</dc:creator>
  <cp:lastModifiedBy>Kokai Anasztazia</cp:lastModifiedBy>
  <cp:revision>571</cp:revision>
  <dcterms:created xsi:type="dcterms:W3CDTF">2016-01-24T18:19:31Z</dcterms:created>
  <dcterms:modified xsi:type="dcterms:W3CDTF">2016-01-30T19:54:09Z</dcterms:modified>
</cp:coreProperties>
</file>