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2" r:id="rId6"/>
    <p:sldId id="271" r:id="rId7"/>
    <p:sldId id="275" r:id="rId8"/>
    <p:sldId id="276" r:id="rId9"/>
    <p:sldId id="277" r:id="rId10"/>
    <p:sldId id="263" r:id="rId11"/>
    <p:sldId id="266" r:id="rId12"/>
    <p:sldId id="264" r:id="rId13"/>
    <p:sldId id="272" r:id="rId14"/>
    <p:sldId id="273" r:id="rId15"/>
    <p:sldId id="274" r:id="rId16"/>
    <p:sldId id="278" r:id="rId17"/>
    <p:sldId id="27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nerblog.hu/wp-content/uploads/2013/10/G%C3%96MBFEJ-IBM-%C3%ADr%C3%B3g%C3%A9p-www.tonerblog.hu_1-1024x944.jpg" TargetMode="External"/><Relationship Id="rId13" Type="http://schemas.openxmlformats.org/officeDocument/2006/relationships/hyperlink" Target="http://www.prizmagraphics.co.uk/blog/wp-content/uploads/2012/11/HPZ62001.png" TargetMode="External"/><Relationship Id="rId18" Type="http://schemas.openxmlformats.org/officeDocument/2006/relationships/hyperlink" Target="http://englishharmony.com/wp-content/uploads/2011/09/hesitation-when-speaking-english.jpg" TargetMode="External"/><Relationship Id="rId3" Type="http://schemas.openxmlformats.org/officeDocument/2006/relationships/hyperlink" Target="http://www.juta-soft.hu/images/egyeb%20eszkozok/hp%20laserjet%201020%20-%20nagy.jpg" TargetMode="External"/><Relationship Id="rId7" Type="http://schemas.openxmlformats.org/officeDocument/2006/relationships/hyperlink" Target="http://www.computershopper.com/var/ezwebin_site/storage/images/media/images/how-it-works-inkjet-printer/221000-1-eng-US/how-it-works-inkjet-printer.jpg" TargetMode="External"/><Relationship Id="rId12" Type="http://schemas.openxmlformats.org/officeDocument/2006/relationships/hyperlink" Target="http://www.wissen.hu/images/graphtecMP303.png" TargetMode="External"/><Relationship Id="rId17" Type="http://schemas.openxmlformats.org/officeDocument/2006/relationships/hyperlink" Target="http://p1.arukereso.hu/full/251564990.canon-pixma-mx475-8749b009.jpg" TargetMode="External"/><Relationship Id="rId2" Type="http://schemas.openxmlformats.org/officeDocument/2006/relationships/hyperlink" Target="https://www.patronbolt.hu/source/images/m5_i5626_canon_mp560_0.jpg" TargetMode="External"/><Relationship Id="rId16" Type="http://schemas.openxmlformats.org/officeDocument/2006/relationships/hyperlink" Target="http://b.scdn.gr/images/sku_main_images/006720/6720232/20150511154006_samsung_sl_m2026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ehugger.com/green-food/are-laser-printers-as-dangerous-as-smoking-or-as-making-toast.html" TargetMode="External"/><Relationship Id="rId11" Type="http://schemas.openxmlformats.org/officeDocument/2006/relationships/hyperlink" Target="http://www.emalog.hu/kepek/nyomtatok/OS203DT_250_szurke.jpg" TargetMode="External"/><Relationship Id="rId5" Type="http://schemas.openxmlformats.org/officeDocument/2006/relationships/hyperlink" Target="http://krejcarneandrea.x3.hu/gutenberg_nyomtat.jpg" TargetMode="External"/><Relationship Id="rId15" Type="http://schemas.openxmlformats.org/officeDocument/2006/relationships/hyperlink" Target="http://reactor.hu/wp-content/uploads/termekek/nyomtatas.jpg" TargetMode="External"/><Relationship Id="rId10" Type="http://schemas.openxmlformats.org/officeDocument/2006/relationships/hyperlink" Target="http://www.patronbolt.hu/source/images/m5_i8215_n_epson_lq_680_pro_a4_24_tus_matrix_nyomtato_c11c376125_4675_1_0_resized_2.jpg" TargetMode="External"/><Relationship Id="rId4" Type="http://schemas.openxmlformats.org/officeDocument/2006/relationships/hyperlink" Target="http://www.hwsw.hu/kepek/hirek/2014/01/mbreplicator.png" TargetMode="External"/><Relationship Id="rId9" Type="http://schemas.openxmlformats.org/officeDocument/2006/relationships/hyperlink" Target="http://upload.wikimedia.org/wikipedia/commons/thumb/0/0b/Drum-printer.jpg/1920px-Drum-printer.jpg?1453835825460" TargetMode="External"/><Relationship Id="rId14" Type="http://schemas.openxmlformats.org/officeDocument/2006/relationships/hyperlink" Target="http://www.phunkemedia.com/images/content/print-resolution-dpi-examples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86068" l="8984" r="91797">
                        <a14:foregroundMark x1="82617" y1="26823" x2="82617" y2="26823"/>
                        <a14:foregroundMark x1="83984" y1="27474" x2="83984" y2="27474"/>
                        <a14:foregroundMark x1="84180" y1="28646" x2="84180" y2="28646"/>
                        <a14:foregroundMark x1="61523" y1="67969" x2="61523" y2="67969"/>
                        <a14:foregroundMark x1="61523" y1="67969" x2="61523" y2="67969"/>
                        <a14:foregroundMark x1="38379" y1="67578" x2="38379" y2="67578"/>
                        <a14:foregroundMark x1="37988" y1="67578" x2="37988" y2="67578"/>
                        <a14:foregroundMark x1="39160" y1="72396" x2="41406" y2="72786"/>
                        <a14:foregroundMark x1="44141" y1="72917" x2="44629" y2="73177"/>
                        <a14:foregroundMark x1="48438" y1="76042" x2="49023" y2="76302"/>
                        <a14:foregroundMark x1="50879" y1="76563" x2="50879" y2="76563"/>
                        <a14:foregroundMark x1="52734" y1="76823" x2="52734" y2="76823"/>
                        <a14:foregroundMark x1="52734" y1="76823" x2="52734" y2="76823"/>
                        <a14:foregroundMark x1="50977" y1="73307" x2="50977" y2="73307"/>
                        <a14:foregroundMark x1="50879" y1="72786" x2="50879" y2="72786"/>
                        <a14:foregroundMark x1="50488" y1="72135" x2="50000" y2="71484"/>
                        <a14:foregroundMark x1="49707" y1="69661" x2="49707" y2="69010"/>
                        <a14:foregroundMark x1="49707" y1="68359" x2="49707" y2="68359"/>
                        <a14:foregroundMark x1="49707" y1="67708" x2="49707" y2="67318"/>
                        <a14:foregroundMark x1="49023" y1="66016" x2="48730" y2="65885"/>
                        <a14:foregroundMark x1="48535" y1="65625" x2="48242" y2="65495"/>
                        <a14:foregroundMark x1="47754" y1="64974" x2="47266" y2="64844"/>
                        <a14:foregroundMark x1="45898" y1="64453" x2="45313" y2="64193"/>
                        <a14:foregroundMark x1="44629" y1="63802" x2="44629" y2="63802"/>
                        <a14:foregroundMark x1="44629" y1="63411" x2="53125" y2="63151"/>
                        <a14:foregroundMark x1="55469" y1="63281" x2="64063" y2="76693"/>
                        <a14:foregroundMark x1="35742" y1="65234" x2="33984" y2="81901"/>
                        <a14:foregroundMark x1="43066" y1="80469" x2="66113" y2="80469"/>
                        <a14:foregroundMark x1="41016" y1="30078" x2="52734" y2="3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7" t="7892" r="8606" b="13741"/>
          <a:stretch/>
        </p:blipFill>
        <p:spPr>
          <a:xfrm>
            <a:off x="830424" y="991472"/>
            <a:ext cx="7081935" cy="50547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154074">
            <a:off x="6801543" y="21273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" dirty="0" smtClean="0"/>
              <a:t>Nyomtatók</a:t>
            </a:r>
          </a:p>
          <a:p>
            <a:pPr algn="ctr"/>
            <a:r>
              <a:rPr lang="hu-HU" sz="200" dirty="0" smtClean="0"/>
              <a:t>Készítette: Papp Levente</a:t>
            </a:r>
          </a:p>
          <a:p>
            <a:pPr algn="ctr"/>
            <a:r>
              <a:rPr lang="hu-HU" sz="200" dirty="0" smtClean="0"/>
              <a:t>Felkészítő tan.: Őszi Katalin</a:t>
            </a:r>
          </a:p>
          <a:p>
            <a:pPr algn="ctr"/>
            <a:r>
              <a:rPr lang="hu-HU" sz="200" dirty="0" smtClean="0"/>
              <a:t>Iskola: Karcagi Nagykun Református Általános Iskola</a:t>
            </a:r>
          </a:p>
          <a:p>
            <a:pPr algn="ctr"/>
            <a:r>
              <a:rPr lang="hu-HU" sz="200" dirty="0" smtClean="0"/>
              <a:t>5300, Karcag Kálvin utca 2.</a:t>
            </a:r>
            <a:endParaRPr lang="hu-HU" sz="200" dirty="0"/>
          </a:p>
        </p:txBody>
      </p:sp>
    </p:spTree>
    <p:extLst>
      <p:ext uri="{BB962C8B-B14F-4D97-AF65-F5344CB8AC3E}">
        <p14:creationId xmlns:p14="http://schemas.microsoft.com/office/powerpoint/2010/main" val="37479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629000"/>
            <a:ext cx="12192000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Nyomtatók összehasonlítása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3780377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1.arukereso.hu/full/316054029.samsung-sl-m2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83" y="453946"/>
            <a:ext cx="8727232" cy="549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628176" y="6297387"/>
            <a:ext cx="493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Samsung </a:t>
            </a:r>
            <a:r>
              <a:rPr lang="hu-HU" sz="2400" b="1" dirty="0" smtClean="0"/>
              <a:t>SL-M2026, lézernyomtató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53780698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1.arukereso.hu/full/251564990.canon-pixma-mx475-8749b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7" y="186614"/>
            <a:ext cx="9984146" cy="59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155675" y="6279502"/>
            <a:ext cx="599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Canon</a:t>
            </a:r>
            <a:r>
              <a:rPr lang="hu-HU" dirty="0"/>
              <a:t> </a:t>
            </a:r>
            <a:r>
              <a:rPr lang="hu-HU" sz="2400" b="1" dirty="0"/>
              <a:t>PIXMA</a:t>
            </a:r>
            <a:r>
              <a:rPr lang="hu-HU" dirty="0"/>
              <a:t> </a:t>
            </a:r>
            <a:r>
              <a:rPr lang="hu-HU" sz="2400" b="1" dirty="0"/>
              <a:t>MX475</a:t>
            </a:r>
            <a:r>
              <a:rPr lang="hu-HU" dirty="0"/>
              <a:t> </a:t>
            </a:r>
            <a:r>
              <a:rPr lang="hu-HU" sz="2400" b="1" dirty="0" smtClean="0"/>
              <a:t>tintasugarasnyomtató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42597344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67912" y="2948287"/>
            <a:ext cx="7315200" cy="961426"/>
          </a:xfrm>
        </p:spPr>
        <p:txBody>
          <a:bodyPr/>
          <a:lstStyle/>
          <a:p>
            <a:r>
              <a:rPr lang="hu-HU" dirty="0" smtClean="0"/>
              <a:t>Összefoglalva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76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556000" y="0"/>
            <a:ext cx="1080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i="1" dirty="0"/>
              <a:t>v</a:t>
            </a:r>
            <a:r>
              <a:rPr lang="hu-HU" sz="4400" i="1" dirty="0" smtClean="0"/>
              <a:t>s.</a:t>
            </a:r>
            <a:endParaRPr lang="hu-HU" sz="4400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66430" y="367469"/>
            <a:ext cx="2129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/>
              <a:t>Lézer</a:t>
            </a:r>
            <a:endParaRPr lang="hu-HU" sz="6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62085" y="367469"/>
            <a:ext cx="46875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/>
              <a:t>Tintasugaras</a:t>
            </a:r>
            <a:endParaRPr lang="hu-HU" sz="6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9808" y="1696915"/>
            <a:ext cx="5090746" cy="48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42531" y="1629507"/>
            <a:ext cx="5090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Drágább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Üzemeltetése hosszútávon kedvezőbb.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Működése miatt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sokkal precízebb vonalakat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tud előállítani.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Szöveg nyomtatásakor ez látható eredményt okoz, kifinomultabbá teszi az elkészült dokumentumot.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Mivel kevesebb benne a mozgó alkatrész,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kisebb a hibalehetőség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Képeket viszont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rossz minőségben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 előállítani.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Nagy energiafelhasználás.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81445" y="1647830"/>
            <a:ext cx="5173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Olcsóbb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új patronok gyakran drágábbak mint maga a nyomtató.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Hivatalos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szöveget ne nyomtassunk vele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nem kelt precíz hatást.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 nincs használva könnyen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beszárad a festék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sok mozgóalkatrész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rengeteg hibalehetőséget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hordoz.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Képeket szép minőségben nyomtat.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Kisebb energiafelvétel.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 válasz egyszerű:</a:t>
            </a:r>
          </a:p>
          <a:p>
            <a:pPr marL="0" indent="0" algn="ctr">
              <a:buNone/>
            </a:pPr>
            <a:r>
              <a:rPr lang="hu-HU" sz="2800" i="1" dirty="0" smtClean="0">
                <a:solidFill>
                  <a:srgbClr val="FFC000"/>
                </a:solidFill>
              </a:rPr>
              <a:t>A tervezett felhasználástól függ.</a:t>
            </a:r>
          </a:p>
          <a:p>
            <a:r>
              <a:rPr lang="hu-HU" sz="2800" dirty="0" smtClean="0"/>
              <a:t>Ha sok szöveget és inkább csak szöveget nyomtatunk, akkor érdemes a lézernyomtatót választani.</a:t>
            </a:r>
          </a:p>
          <a:p>
            <a:r>
              <a:rPr lang="hu-HU" sz="2800" dirty="0" smtClean="0"/>
              <a:t>Ha havonta 1-2 alkalomnál többször nyomtatunk fényképet vagy az árrés megugrása gondot okoz, akkor a tintasugaras változat a befutó.</a:t>
            </a:r>
            <a:endParaRPr lang="hu-HU" sz="2800" dirty="0"/>
          </a:p>
        </p:txBody>
      </p:sp>
      <p:pic>
        <p:nvPicPr>
          <p:cNvPr id="3074" name="Picture 2" descr="http://englishharmony.com/wp-content/uploads/2011/09/hesitation-when-speaking-engl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86739" y1="57985" x2="86739" y2="57985"/>
                        <a14:backgroundMark x1="35435" y1="52826" x2="35435" y2="52826"/>
                        <a14:backgroundMark x1="35435" y1="53563" x2="35435" y2="53563"/>
                        <a14:backgroundMark x1="36304" y1="56020" x2="36304" y2="56020"/>
                        <a14:backgroundMark x1="87826" y1="66585" x2="87826" y2="66585"/>
                        <a14:backgroundMark x1="86522" y1="54791" x2="86522" y2="54791"/>
                        <a14:backgroundMark x1="90435" y1="81327" x2="90435" y2="81327"/>
                        <a14:backgroundMark x1="53913" y1="71744" x2="53913" y2="71744"/>
                        <a14:backgroundMark x1="90435" y1="80098" x2="90435" y2="80098"/>
                        <a14:backgroundMark x1="90217" y1="79115" x2="90217" y2="79115"/>
                        <a14:backgroundMark x1="90000" y1="92383" x2="90000" y2="92383"/>
                        <a14:backgroundMark x1="93043" y1="89435" x2="93043" y2="89435"/>
                        <a14:backgroundMark x1="91522" y1="85995" x2="91522" y2="85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2857" r="6687"/>
          <a:stretch/>
        </p:blipFill>
        <p:spPr bwMode="auto">
          <a:xfrm>
            <a:off x="114300" y="1143000"/>
            <a:ext cx="3187700" cy="4285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elhő 4"/>
          <p:cNvSpPr/>
          <p:nvPr/>
        </p:nvSpPr>
        <p:spPr>
          <a:xfrm>
            <a:off x="749769" y="87923"/>
            <a:ext cx="3119499" cy="1259762"/>
          </a:xfrm>
          <a:prstGeom prst="cloudCallout">
            <a:avLst>
              <a:gd name="adj1" fmla="val -12971"/>
              <a:gd name="adj2" fmla="val 81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 jó, de akkor most melyiket?</a:t>
            </a:r>
            <a:endParaRPr lang="hu-H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77659"/>
              </p:ext>
            </p:extLst>
          </p:nvPr>
        </p:nvGraphicFramePr>
        <p:xfrm>
          <a:off x="5712000" y="1186391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92402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753422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968812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5616497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624239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904406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478867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868872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6573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206739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25154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4684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990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3434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3190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0783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1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70186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712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01268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04825" y="1186391"/>
            <a:ext cx="1847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2341" y="1376621"/>
            <a:ext cx="52496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A nyomtató angol elnevezése.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…kép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Nem ütőnyomtató=… </a:t>
            </a:r>
            <a:r>
              <a:rPr lang="hu-HU" dirty="0" err="1" smtClean="0"/>
              <a:t>impact</a:t>
            </a:r>
            <a:endParaRPr lang="hu-HU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A 8. században használt …nyomtatás.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Ma használt nyomtatófajta.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Nyomtatáshoz szükséges festéket tartalmazó eszköz.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Plakátok, nagyobb dokumentumok nyomtatására alkalmas eszköz.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…hengeres, …rudas, ..korongos nyomtató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20758" y="128164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20758" y="17979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482504" y="229438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44758" y="286279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79561" y="342124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58983" y="3948641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79561" y="451061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922934" y="502859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3093904" y="0"/>
            <a:ext cx="6004193" cy="892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ISMÉTLŐ FELADAT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1598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77659"/>
              </p:ext>
            </p:extLst>
          </p:nvPr>
        </p:nvGraphicFramePr>
        <p:xfrm>
          <a:off x="5712000" y="1186391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92402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753422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968812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5616497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624239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904406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478867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868872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6573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206739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25154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4684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990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3434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3190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0783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1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70186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712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88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01268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04825" y="1186391"/>
            <a:ext cx="1847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2341" y="1376621"/>
            <a:ext cx="52496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A nyomtató angol elnevezése.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…kép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Nem ütőnyomtató=… </a:t>
            </a:r>
            <a:r>
              <a:rPr lang="hu-HU" dirty="0" err="1" smtClean="0"/>
              <a:t>impact</a:t>
            </a:r>
            <a:endParaRPr lang="hu-HU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A 8. században használt …nyomtatás.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Ma használt nyomtatófajta.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Nyomtatáshoz szükséges festéket tartalmazó eszköz.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Plakátok, nagyobb dokumentumok nyomtatására alkalmas eszköz.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…hengeres, …rudas, ..korongos nyomtató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20758" y="128164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20758" y="17979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482504" y="229438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44758" y="286279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79561" y="342124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58983" y="3948641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79561" y="451061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922934" y="502859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821474" y="1291166"/>
            <a:ext cx="431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pc="3300" dirty="0" smtClean="0"/>
              <a:t>PRINTER</a:t>
            </a:r>
            <a:endParaRPr lang="hu-HU" spc="33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59625" y="1850926"/>
            <a:ext cx="300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pc="3300" dirty="0" smtClean="0"/>
              <a:t>FÉNY</a:t>
            </a:r>
            <a:endParaRPr lang="hu-HU" spc="33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820963" y="2369949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3300" dirty="0" smtClean="0"/>
              <a:t>NON</a:t>
            </a:r>
            <a:endParaRPr lang="hu-HU" spc="33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385160" y="2905621"/>
            <a:ext cx="312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3300" dirty="0" smtClean="0"/>
              <a:t>MAGAS</a:t>
            </a:r>
            <a:endParaRPr lang="hu-HU" spc="33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826300" y="3439795"/>
            <a:ext cx="701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3300" dirty="0" smtClean="0"/>
              <a:t>TINTASUGARAS</a:t>
            </a:r>
            <a:endParaRPr lang="hu-HU" spc="33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77812" y="3965680"/>
            <a:ext cx="36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3300" dirty="0" smtClean="0"/>
              <a:t>PATRON</a:t>
            </a:r>
            <a:endParaRPr lang="hu-HU" spc="33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778675" y="4533325"/>
            <a:ext cx="416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3300" dirty="0" smtClean="0"/>
              <a:t>PLOTTER</a:t>
            </a:r>
            <a:endParaRPr lang="hu-HU" spc="33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401314" y="507826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3300" dirty="0" smtClean="0"/>
              <a:t>ÍRÓ</a:t>
            </a:r>
            <a:endParaRPr lang="hu-HU" spc="3300" dirty="0"/>
          </a:p>
        </p:txBody>
      </p:sp>
      <p:sp>
        <p:nvSpPr>
          <p:cNvPr id="21" name="Téglalap 20"/>
          <p:cNvSpPr/>
          <p:nvPr/>
        </p:nvSpPr>
        <p:spPr>
          <a:xfrm>
            <a:off x="3093904" y="0"/>
            <a:ext cx="6004193" cy="892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MEGOLDÁS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5313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9" y="1290217"/>
            <a:ext cx="4074582" cy="4277567"/>
          </a:xfrm>
        </p:spPr>
        <p:txBody>
          <a:bodyPr numCol="2">
            <a:normAutofit/>
          </a:bodyPr>
          <a:lstStyle/>
          <a:p>
            <a:r>
              <a:rPr lang="hu-HU" u="sng" dirty="0" smtClean="0">
                <a:hlinkClick r:id="rId2"/>
              </a:rPr>
              <a:t>1.kép</a:t>
            </a:r>
          </a:p>
          <a:p>
            <a:r>
              <a:rPr lang="hu-HU" u="sng" dirty="0" smtClean="0">
                <a:hlinkClick r:id="rId3"/>
              </a:rPr>
              <a:t>2.kép</a:t>
            </a:r>
          </a:p>
          <a:p>
            <a:r>
              <a:rPr lang="hu-HU" u="sng" dirty="0" smtClean="0">
                <a:hlinkClick r:id="rId4"/>
              </a:rPr>
              <a:t>3.kép</a:t>
            </a:r>
          </a:p>
          <a:p>
            <a:r>
              <a:rPr lang="hu-HU" u="sng" dirty="0" smtClean="0">
                <a:hlinkClick r:id="rId5"/>
              </a:rPr>
              <a:t>4.kép</a:t>
            </a:r>
          </a:p>
          <a:p>
            <a:r>
              <a:rPr lang="hu-HU" dirty="0" smtClean="0">
                <a:hlinkClick r:id="rId6"/>
              </a:rPr>
              <a:t>5.kép</a:t>
            </a:r>
          </a:p>
          <a:p>
            <a:r>
              <a:rPr lang="hu-HU" dirty="0" smtClean="0">
                <a:hlinkClick r:id="rId7"/>
              </a:rPr>
              <a:t>6.kép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7.kép</a:t>
            </a:r>
            <a:endParaRPr lang="hu-HU" dirty="0" smtClean="0"/>
          </a:p>
          <a:p>
            <a:r>
              <a:rPr lang="hu-HU" dirty="0" smtClean="0">
                <a:hlinkClick r:id="rId9"/>
              </a:rPr>
              <a:t>8.kép</a:t>
            </a:r>
            <a:endParaRPr lang="hu-HU" dirty="0" smtClean="0"/>
          </a:p>
          <a:p>
            <a:r>
              <a:rPr lang="hu-HU" dirty="0" smtClean="0">
                <a:hlinkClick r:id="rId10"/>
              </a:rPr>
              <a:t>9.kép</a:t>
            </a:r>
            <a:endParaRPr lang="hu-HU" dirty="0" smtClean="0"/>
          </a:p>
          <a:p>
            <a:pPr>
              <a:buClr>
                <a:srgbClr val="FFC000"/>
              </a:buClr>
            </a:pPr>
            <a:r>
              <a:rPr lang="hu-HU" dirty="0">
                <a:hlinkClick r:id="rId11"/>
              </a:rPr>
              <a:t>10.kép</a:t>
            </a:r>
            <a:endParaRPr lang="hu-HU" dirty="0"/>
          </a:p>
          <a:p>
            <a:pPr>
              <a:buClr>
                <a:srgbClr val="FFC000"/>
              </a:buClr>
            </a:pPr>
            <a:r>
              <a:rPr lang="hu-HU" dirty="0">
                <a:hlinkClick r:id="rId12"/>
              </a:rPr>
              <a:t>11.kép</a:t>
            </a:r>
            <a:endParaRPr lang="hu-HU" dirty="0"/>
          </a:p>
          <a:p>
            <a:pPr>
              <a:buClr>
                <a:srgbClr val="FFC000"/>
              </a:buClr>
            </a:pPr>
            <a:r>
              <a:rPr lang="hu-HU" dirty="0">
                <a:hlinkClick r:id="rId13"/>
              </a:rPr>
              <a:t>12.kép</a:t>
            </a:r>
            <a:endParaRPr lang="hu-HU" dirty="0"/>
          </a:p>
          <a:p>
            <a:pPr>
              <a:buClr>
                <a:srgbClr val="FFC000"/>
              </a:buClr>
            </a:pPr>
            <a:r>
              <a:rPr lang="hu-HU" dirty="0">
                <a:hlinkClick r:id="rId14"/>
              </a:rPr>
              <a:t>13.kép</a:t>
            </a:r>
          </a:p>
          <a:p>
            <a:pPr>
              <a:buClr>
                <a:srgbClr val="FFC000"/>
              </a:buClr>
            </a:pPr>
            <a:r>
              <a:rPr lang="hu-HU" dirty="0">
                <a:hlinkClick r:id="rId15"/>
              </a:rPr>
              <a:t>14.kép</a:t>
            </a:r>
            <a:endParaRPr lang="hu-HU" dirty="0">
              <a:hlinkClick r:id="rId6"/>
            </a:endParaRPr>
          </a:p>
          <a:p>
            <a:pPr>
              <a:buClr>
                <a:srgbClr val="FFC000"/>
              </a:buClr>
            </a:pPr>
            <a:r>
              <a:rPr lang="hu-HU" dirty="0">
                <a:hlinkClick r:id="rId16"/>
              </a:rPr>
              <a:t>15.kép</a:t>
            </a:r>
            <a:endParaRPr lang="hu-HU" dirty="0">
              <a:hlinkClick r:id="rId6"/>
            </a:endParaRPr>
          </a:p>
          <a:p>
            <a:pPr>
              <a:buClr>
                <a:srgbClr val="FFC000"/>
              </a:buClr>
            </a:pPr>
            <a:r>
              <a:rPr lang="hu-HU" dirty="0">
                <a:hlinkClick r:id="rId17"/>
              </a:rPr>
              <a:t>16.kép</a:t>
            </a:r>
            <a:endParaRPr lang="hu-HU" dirty="0">
              <a:hlinkClick r:id="rId6"/>
            </a:endParaRPr>
          </a:p>
          <a:p>
            <a:pPr>
              <a:buClr>
                <a:srgbClr val="FFC000"/>
              </a:buClr>
            </a:pPr>
            <a:r>
              <a:rPr lang="hu-HU" dirty="0">
                <a:hlinkClick r:id="rId18"/>
              </a:rPr>
              <a:t>17.kép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339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az a nyomtató?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85740" y="2844007"/>
            <a:ext cx="7872252" cy="337018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nyomtató, angol nevén </a:t>
            </a:r>
            <a:r>
              <a:rPr lang="hu-HU" sz="2800" b="1" dirty="0" smtClean="0"/>
              <a:t>printer</a:t>
            </a:r>
            <a:r>
              <a:rPr lang="hu-HU" sz="2800" dirty="0" smtClean="0"/>
              <a:t>, olyan kimeneti periféria, hardver, mely digitális adatokat jelenít meg papíron. </a:t>
            </a:r>
          </a:p>
          <a:p>
            <a:r>
              <a:rPr lang="hu-HU" sz="2800" dirty="0" smtClean="0"/>
              <a:t>A nyomtatók is fejlődnek,</a:t>
            </a:r>
            <a:br>
              <a:rPr lang="hu-HU" sz="2800" dirty="0" smtClean="0"/>
            </a:br>
            <a:r>
              <a:rPr lang="hu-HU" sz="2800" dirty="0" smtClean="0"/>
              <a:t> így már </a:t>
            </a:r>
            <a:r>
              <a:rPr lang="hu-HU" sz="2800" b="1" dirty="0" smtClean="0"/>
              <a:t>van  3D </a:t>
            </a:r>
            <a:br>
              <a:rPr lang="hu-HU" sz="2800" b="1" dirty="0" smtClean="0"/>
            </a:br>
            <a:r>
              <a:rPr lang="hu-HU" sz="2800" b="1" dirty="0" smtClean="0"/>
              <a:t>nyomtatás</a:t>
            </a:r>
            <a:r>
              <a:rPr lang="hu-HU" sz="2800" dirty="0" smtClean="0"/>
              <a:t> is, bár még </a:t>
            </a:r>
            <a:br>
              <a:rPr lang="hu-HU" sz="2800" dirty="0" smtClean="0"/>
            </a:br>
            <a:r>
              <a:rPr lang="hu-HU" sz="2800" dirty="0" smtClean="0"/>
              <a:t>az átlag felhasználónak </a:t>
            </a:r>
            <a:br>
              <a:rPr lang="hu-HU" sz="2800" dirty="0" smtClean="0"/>
            </a:br>
            <a:r>
              <a:rPr lang="hu-HU" sz="2800" dirty="0" smtClean="0"/>
              <a:t>nem elérhető.</a:t>
            </a:r>
            <a:endParaRPr lang="hu-HU" sz="2800" dirty="0"/>
          </a:p>
        </p:txBody>
      </p:sp>
      <p:pic>
        <p:nvPicPr>
          <p:cNvPr id="2052" name="Picture 4" descr="http://www.juta-soft.hu/images/egyeb%20eszkozok/hp%20laserjet%201020%20-%20na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8" y="214325"/>
            <a:ext cx="3651252" cy="23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wsw.hu/kepek/hirek/2014/01/mbreplic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57" y="4103553"/>
            <a:ext cx="3920284" cy="25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70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nyomtatás kezdete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nyomtatás tömeges elterjedése Gutenberghez kötődik a reneszánsz korból. </a:t>
            </a:r>
          </a:p>
          <a:p>
            <a:r>
              <a:rPr lang="hu-HU" sz="2800" dirty="0" smtClean="0"/>
              <a:t>Ő a </a:t>
            </a:r>
            <a:r>
              <a:rPr lang="hu-HU" sz="2800" b="1" dirty="0" smtClean="0"/>
              <a:t>nyomdapréselés</a:t>
            </a:r>
            <a:r>
              <a:rPr lang="hu-HU" sz="2800" dirty="0" smtClean="0"/>
              <a:t> technikájával kezdte el a témában való fejlődést.</a:t>
            </a:r>
          </a:p>
          <a:p>
            <a:r>
              <a:rPr lang="hu-HU" sz="2800" dirty="0" smtClean="0"/>
              <a:t>Azonban már a 8. században a kínaiak a </a:t>
            </a:r>
            <a:r>
              <a:rPr lang="hu-HU" sz="2800" b="1" dirty="0" smtClean="0"/>
              <a:t>magasnyomtatás</a:t>
            </a:r>
            <a:r>
              <a:rPr lang="hu-HU" sz="2800" dirty="0" smtClean="0"/>
              <a:t> eljárásával </a:t>
            </a:r>
            <a:br>
              <a:rPr lang="hu-HU" sz="2800" dirty="0" smtClean="0"/>
            </a:br>
            <a:r>
              <a:rPr lang="hu-HU" sz="2800" dirty="0" smtClean="0"/>
              <a:t>foglalkoztak .</a:t>
            </a:r>
          </a:p>
        </p:txBody>
      </p:sp>
      <p:pic>
        <p:nvPicPr>
          <p:cNvPr id="1028" name="Picture 4" descr="http://krejcarneandrea.x3.hu/gutenberg_nyom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27" y="4077478"/>
            <a:ext cx="2285473" cy="27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Nyomtatók csoportosítása</a:t>
            </a:r>
            <a:br>
              <a:rPr lang="hu-HU" dirty="0" smtClean="0"/>
            </a:br>
            <a:r>
              <a:rPr lang="hu-HU" sz="1400" dirty="0" smtClean="0"/>
              <a:t>(mindennapokban)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Lézernyomtatók</a:t>
            </a:r>
          </a:p>
          <a:p>
            <a:r>
              <a:rPr lang="hu-HU" sz="3600" dirty="0" smtClean="0"/>
              <a:t>Tintasugaras nyomtatók</a:t>
            </a:r>
          </a:p>
        </p:txBody>
      </p:sp>
    </p:spTree>
    <p:extLst>
      <p:ext uri="{BB962C8B-B14F-4D97-AF65-F5344CB8AC3E}">
        <p14:creationId xmlns:p14="http://schemas.microsoft.com/office/powerpoint/2010/main" val="18602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Lézer nyomtatók működési elve</a:t>
            </a:r>
            <a:endParaRPr lang="hu-HU" dirty="0"/>
          </a:p>
        </p:txBody>
      </p:sp>
      <p:pic>
        <p:nvPicPr>
          <p:cNvPr id="10" name="Picture 2" descr="http://media.treehugger.com/assets/images/2011/10/laser-prin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"/>
          <a:stretch/>
        </p:blipFill>
        <p:spPr bwMode="auto">
          <a:xfrm>
            <a:off x="3480205" y="1309297"/>
            <a:ext cx="4673195" cy="41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8153400" y="1582023"/>
            <a:ext cx="380386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Lapot elveszi a tálcából</a:t>
            </a: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elektromosan feltöltött 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henger felületén egy 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lézersugár kialakítja a nem 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fehér részeket.</a:t>
            </a: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henger fordul és az előbb 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kialakított ellentétes pólusú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részekre feltapad a festékpor.</a:t>
            </a: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Ismételt forgás következtében 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lapra kerül.</a:t>
            </a: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Hő segítségével hozzátapad a </a:t>
            </a:r>
            <a:b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laphoz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(kb. 200 °C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hu-H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678862" y="4047067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5058429" y="3034961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</a:p>
        </p:txBody>
      </p:sp>
      <p:sp>
        <p:nvSpPr>
          <p:cNvPr id="15" name="Ellipszis 14"/>
          <p:cNvSpPr/>
          <p:nvPr/>
        </p:nvSpPr>
        <p:spPr>
          <a:xfrm>
            <a:off x="6849130" y="3657600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6" name="Ellipszis 15"/>
          <p:cNvSpPr/>
          <p:nvPr/>
        </p:nvSpPr>
        <p:spPr>
          <a:xfrm>
            <a:off x="5939770" y="4241800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4</a:t>
            </a:r>
          </a:p>
        </p:txBody>
      </p:sp>
      <p:sp>
        <p:nvSpPr>
          <p:cNvPr id="17" name="Ellipszis 16"/>
          <p:cNvSpPr/>
          <p:nvPr/>
        </p:nvSpPr>
        <p:spPr>
          <a:xfrm>
            <a:off x="4270828" y="3448291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4060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Tintasugaras nyomtatók működési elve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47288" y="2085600"/>
            <a:ext cx="41232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Elindul a papír.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patronban található </a:t>
            </a:r>
            <a:b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porlasztó kialakítja a </a:t>
            </a:r>
            <a:b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tintacseppeket.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nyomtatófej megfelelő </a:t>
            </a:r>
            <a:b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helyre pozícionál.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Nyomáskülönbség hatására </a:t>
            </a:r>
            <a:b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lecsöppen a festék.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9" l="0" r="99367">
                        <a14:foregroundMark x1="41983" y1="58775" x2="41983" y2="58775"/>
                        <a14:foregroundMark x1="47468" y1="56291" x2="47468" y2="56291"/>
                        <a14:foregroundMark x1="37553" y1="57285" x2="37553" y2="57285"/>
                        <a14:foregroundMark x1="52532" y1="60596" x2="52532" y2="60596"/>
                        <a14:foregroundMark x1="60127" y1="59603" x2="60127" y2="59603"/>
                        <a14:foregroundMark x1="61814" y1="59437" x2="61814" y2="60265"/>
                        <a14:foregroundMark x1="61392" y1="60265" x2="61392" y2="60265"/>
                        <a14:foregroundMark x1="57806" y1="61921" x2="57806" y2="61921"/>
                        <a14:foregroundMark x1="57595" y1="61921" x2="57595" y2="61921"/>
                        <a14:foregroundMark x1="57384" y1="61755" x2="57384" y2="61755"/>
                        <a14:foregroundMark x1="48101" y1="59603" x2="48101" y2="59603"/>
                        <a14:foregroundMark x1="48101" y1="59437" x2="48101" y2="59437"/>
                        <a14:foregroundMark x1="48101" y1="59437" x2="48101" y2="59437"/>
                        <a14:foregroundMark x1="27848" y1="57947" x2="27848" y2="57947"/>
                        <a14:foregroundMark x1="27637" y1="56457" x2="27637" y2="56457"/>
                        <a14:foregroundMark x1="27426" y1="56291" x2="27426" y2="56291"/>
                        <a14:foregroundMark x1="27426" y1="56788" x2="27426" y2="56788"/>
                        <a14:foregroundMark x1="40295" y1="45695" x2="40295" y2="45695"/>
                        <a14:foregroundMark x1="40295" y1="45695" x2="40295" y2="45695"/>
                        <a14:foregroundMark x1="43671" y1="45695" x2="43671" y2="45695"/>
                        <a14:foregroundMark x1="43882" y1="45695" x2="43882" y2="45695"/>
                        <a14:foregroundMark x1="43882" y1="45695" x2="43882" y2="45695"/>
                        <a14:foregroundMark x1="64979" y1="46358" x2="64979" y2="46358"/>
                        <a14:foregroundMark x1="64979" y1="46358" x2="64979" y2="46358"/>
                        <a14:foregroundMark x1="53586" y1="44040" x2="53586" y2="44040"/>
                        <a14:foregroundMark x1="53586" y1="44040" x2="53586" y2="44040"/>
                        <a14:foregroundMark x1="70675" y1="25993" x2="70675" y2="25993"/>
                        <a14:foregroundMark x1="70675" y1="25662" x2="70675" y2="25662"/>
                        <a14:foregroundMark x1="70675" y1="25662" x2="70675" y2="25662"/>
                        <a14:foregroundMark x1="59705" y1="25828" x2="59705" y2="25828"/>
                        <a14:foregroundMark x1="54008" y1="24503" x2="54008" y2="24503"/>
                        <a14:foregroundMark x1="54008" y1="24503" x2="54008" y2="24503"/>
                        <a14:foregroundMark x1="46414" y1="23510" x2="46414" y2="23510"/>
                        <a14:foregroundMark x1="46414" y1="23510" x2="46414" y2="23510"/>
                        <a14:foregroundMark x1="46414" y1="23510" x2="46414" y2="23510"/>
                        <a14:foregroundMark x1="46203" y1="23510" x2="46203" y2="23510"/>
                        <a14:foregroundMark x1="48945" y1="21192" x2="48945" y2="21192"/>
                        <a14:foregroundMark x1="48945" y1="21192" x2="48945" y2="21192"/>
                        <a14:foregroundMark x1="48945" y1="21192" x2="48945" y2="21192"/>
                        <a14:foregroundMark x1="77637" y1="24503" x2="78059" y2="24669"/>
                        <a14:foregroundMark x1="79536" y1="25166" x2="80380" y2="25497"/>
                        <a14:foregroundMark x1="81013" y1="24834" x2="81013" y2="24834"/>
                        <a14:foregroundMark x1="81857" y1="23841" x2="81857" y2="23841"/>
                        <a14:foregroundMark x1="79747" y1="27649" x2="79747" y2="27649"/>
                        <a14:foregroundMark x1="79747" y1="27649" x2="79747" y2="27649"/>
                        <a14:foregroundMark x1="78903" y1="28146" x2="78903" y2="28146"/>
                        <a14:foregroundMark x1="75316" y1="27980" x2="75316" y2="27980"/>
                        <a14:foregroundMark x1="74473" y1="27483" x2="74473" y2="27483"/>
                        <a14:foregroundMark x1="73840" y1="27152" x2="73840" y2="27152"/>
                        <a14:foregroundMark x1="73207" y1="26490" x2="73207" y2="26490"/>
                        <a14:foregroundMark x1="73207" y1="25000" x2="73207" y2="25000"/>
                        <a14:foregroundMark x1="52743" y1="23344" x2="52743" y2="23344"/>
                        <a14:foregroundMark x1="49789" y1="22848" x2="49789" y2="22848"/>
                        <a14:foregroundMark x1="49789" y1="22848" x2="49789" y2="22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4" y="189098"/>
            <a:ext cx="5077968" cy="6470659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0412918" y="1532467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9669206" y="6156283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9436935" y="3409064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</a:p>
        </p:txBody>
      </p:sp>
      <p:sp>
        <p:nvSpPr>
          <p:cNvPr id="11" name="Ellipszis 10"/>
          <p:cNvSpPr/>
          <p:nvPr/>
        </p:nvSpPr>
        <p:spPr>
          <a:xfrm>
            <a:off x="8025711" y="3603797"/>
            <a:ext cx="389467" cy="38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28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Nyomtatók csoportosítása</a:t>
            </a:r>
            <a:br>
              <a:rPr lang="hu-HU" dirty="0" smtClean="0"/>
            </a:br>
            <a:r>
              <a:rPr lang="hu-HU" sz="1400" dirty="0" smtClean="0"/>
              <a:t>(működés szerint)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400" dirty="0" smtClean="0"/>
              <a:t>Ütőnyomtatók (</a:t>
            </a:r>
            <a:r>
              <a:rPr lang="hu-HU" sz="2400" dirty="0" err="1" smtClean="0"/>
              <a:t>impact</a:t>
            </a:r>
            <a:r>
              <a:rPr lang="hu-HU" sz="2400" dirty="0" smtClean="0"/>
              <a:t>): az elv írógépek létezése óta ismert. Egy festékes papírszalagból az ütés hatására festék préselődik, és így jön létre a karakter. Ilyenek például: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Gömb- és margarétafejes nyomtató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Láncos, írókorongos, </a:t>
            </a:r>
            <a:r>
              <a:rPr lang="hu-HU" sz="2000" dirty="0" err="1" smtClean="0"/>
              <a:t>írórudas</a:t>
            </a:r>
            <a:r>
              <a:rPr lang="hu-HU" sz="2000" dirty="0" smtClean="0"/>
              <a:t>, íróhengeres nyomtatók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Mátrixnyomtatók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400" dirty="0" smtClean="0"/>
              <a:t>Nem ütőnyomtatók (non </a:t>
            </a:r>
            <a:r>
              <a:rPr lang="hu-HU" sz="2400" dirty="0" err="1" smtClean="0"/>
              <a:t>impact</a:t>
            </a:r>
            <a:r>
              <a:rPr lang="hu-HU" sz="2400" dirty="0" smtClean="0"/>
              <a:t>): a festék felvitele, rögzítése fújással, olvasztással</a:t>
            </a:r>
            <a:r>
              <a:rPr lang="hu-HU" sz="2400" dirty="0"/>
              <a:t> </a:t>
            </a:r>
            <a:r>
              <a:rPr lang="hu-HU" sz="2400" dirty="0" smtClean="0"/>
              <a:t>vagy hengerléssel történik. Ilyenek például: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Hőnyomtatók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Rajzgépek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/>
              <a:t>P</a:t>
            </a:r>
            <a:r>
              <a:rPr lang="hu-HU" sz="2000" dirty="0" smtClean="0"/>
              <a:t>lotterek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6341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>
          <a:xfrm>
            <a:off x="3898435" y="5413487"/>
            <a:ext cx="326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 smtClean="0"/>
              <a:t>Nem ütőnyomtató</a:t>
            </a:r>
            <a:endParaRPr lang="hu-HU" sz="2400" cap="all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3515835"/>
            <a:ext cx="12192000" cy="0"/>
          </a:xfrm>
          <a:prstGeom prst="line">
            <a:avLst/>
          </a:prstGeom>
          <a:ln w="76200">
            <a:solidFill>
              <a:schemeClr val="tx1">
                <a:alpha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962399" y="1738075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 smtClean="0"/>
              <a:t>ütőnyomtatók</a:t>
            </a:r>
            <a:endParaRPr lang="hu-HU" sz="2400" cap="all" dirty="0"/>
          </a:p>
        </p:txBody>
      </p:sp>
      <p:pic>
        <p:nvPicPr>
          <p:cNvPr id="1028" name="Picture 4" descr="https://upload.wikimedia.org/wikipedia/commons/0/0b/Drum-pr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08" y="483171"/>
            <a:ext cx="4547720" cy="30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atronbolt.hu/source/images/m5_i8215_n_epson_lq_680_pro_a4_24_tus_matrix_nyomtato_c11c376125_4675_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28" y="500999"/>
            <a:ext cx="4426272" cy="30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onerblog.hu/wp-content/uploads/2013/10/G%C3%96MBFEJ-IBM-%C3%ADr%C3%B3g%C3%A9p-www.tonerblog.hu_1-1024x9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027"/>
            <a:ext cx="3256522" cy="30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alog.hu/kepek/nyomtatok/OS203DT_250_szur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174"/>
            <a:ext cx="2381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issen.hu/images/graphtecMP3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31" y="4448174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rizmagraphics.co.uk/blog/wp-content/uploads/2012/11/HPZ62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448174"/>
            <a:ext cx="3187700" cy="23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294247" y="111781"/>
            <a:ext cx="10557543" cy="369332"/>
            <a:chOff x="294247" y="111781"/>
            <a:chExt cx="10557543" cy="369332"/>
          </a:xfrm>
        </p:grpSpPr>
        <p:sp>
          <p:nvSpPr>
            <p:cNvPr id="6" name="Szövegdoboz 5"/>
            <p:cNvSpPr txBox="1"/>
            <p:nvPr/>
          </p:nvSpPr>
          <p:spPr>
            <a:xfrm>
              <a:off x="294247" y="111781"/>
              <a:ext cx="2962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Gömbfejes nyomtató része</a:t>
              </a:r>
              <a:endParaRPr lang="hu-HU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239184" y="111781"/>
              <a:ext cx="2018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Írórudas</a:t>
              </a:r>
              <a:r>
                <a:rPr lang="hu-HU" dirty="0" smtClean="0"/>
                <a:t> nyomtató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9105938" y="111781"/>
              <a:ext cx="1745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Mátrixnyomtató</a:t>
              </a:r>
              <a:endParaRPr lang="hu-HU" dirty="0"/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36607" y="3705224"/>
            <a:ext cx="9966119" cy="369332"/>
            <a:chOff x="436607" y="3705224"/>
            <a:chExt cx="9966119" cy="369332"/>
          </a:xfrm>
        </p:grpSpPr>
        <p:sp>
          <p:nvSpPr>
            <p:cNvPr id="12" name="Szövegdoboz 11"/>
            <p:cNvSpPr txBox="1"/>
            <p:nvPr/>
          </p:nvSpPr>
          <p:spPr>
            <a:xfrm>
              <a:off x="436607" y="3705224"/>
              <a:ext cx="2819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Hőnyomtató (áruházakban)</a:t>
              </a:r>
              <a:endParaRPr lang="hu-HU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041271" y="3705224"/>
              <a:ext cx="978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Rajzgép</a:t>
              </a:r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9555001" y="3705224"/>
              <a:ext cx="84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Plotter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unkemedia.com/images/content/print-resolution-dpi-exampl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881" y1="47475" x2="60179" y2="48653"/>
                        <a14:foregroundMark x1="71310" y1="49158" x2="97262" y2="50000"/>
                        <a14:foregroundMark x1="7321" y1="48653" x2="26786" y2="49495"/>
                        <a14:foregroundMark x1="30714" y1="61953" x2="30893" y2="37205"/>
                        <a14:foregroundMark x1="31845" y1="63805" x2="31726" y2="56229"/>
                        <a14:foregroundMark x1="29345" y1="76599" x2="29464" y2="70707"/>
                        <a14:foregroundMark x1="25238" y1="85859" x2="23512" y2="84680"/>
                        <a14:foregroundMark x1="20417" y1="90572" x2="12262" y2="92256"/>
                        <a14:foregroundMark x1="8452" y1="87374" x2="3929" y2="71380"/>
                        <a14:foregroundMark x1="3214" y1="75421" x2="4643" y2="75084"/>
                        <a14:foregroundMark x1="1667" y1="63805" x2="1429" y2="37205"/>
                        <a14:foregroundMark x1="11726" y1="8081" x2="20417" y2="6902"/>
                        <a14:foregroundMark x1="24524" y1="13636" x2="29048" y2="25926"/>
                        <a14:foregroundMark x1="3929" y1="27273" x2="8452" y2="13636"/>
                        <a14:backgroundMark x1="536" y1="59091" x2="417" y2="41919"/>
                        <a14:backgroundMark x1="417" y1="38384" x2="119" y2="3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3" y="194170"/>
            <a:ext cx="6618449" cy="23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Minőség és gyorsaság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</a:rPr>
              <a:t>DPI </a:t>
            </a:r>
            <a:r>
              <a:rPr lang="hu-HU" dirty="0" smtClean="0">
                <a:solidFill>
                  <a:schemeClr val="tx1"/>
                </a:solidFill>
              </a:rPr>
              <a:t>(</a:t>
            </a:r>
            <a:r>
              <a:rPr lang="hu-HU" b="1" dirty="0" err="1" smtClean="0">
                <a:solidFill>
                  <a:srgbClr val="FFC000"/>
                </a:solidFill>
              </a:rPr>
              <a:t>D</a:t>
            </a:r>
            <a:r>
              <a:rPr lang="hu-HU" dirty="0" err="1" smtClean="0">
                <a:solidFill>
                  <a:schemeClr val="tx1"/>
                </a:solidFill>
              </a:rPr>
              <a:t>ot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rgbClr val="FFC000"/>
                </a:solidFill>
              </a:rPr>
              <a:t>P</a:t>
            </a:r>
            <a:r>
              <a:rPr lang="hu-HU" dirty="0" smtClean="0">
                <a:solidFill>
                  <a:schemeClr val="tx1"/>
                </a:solidFill>
              </a:rPr>
              <a:t>er </a:t>
            </a:r>
            <a:r>
              <a:rPr lang="hu-HU" b="1" dirty="0" smtClean="0">
                <a:solidFill>
                  <a:srgbClr val="FFC000"/>
                </a:solidFill>
              </a:rPr>
              <a:t>I</a:t>
            </a:r>
            <a:r>
              <a:rPr lang="hu-HU" dirty="0" smtClean="0">
                <a:solidFill>
                  <a:schemeClr val="tx1"/>
                </a:solidFill>
              </a:rPr>
              <a:t>nch): Ez annyit jelent, hogy mennyi képpont van egy </a:t>
            </a:r>
            <a:r>
              <a:rPr lang="hu-HU" dirty="0" err="1" smtClean="0">
                <a:solidFill>
                  <a:schemeClr val="tx1"/>
                </a:solidFill>
              </a:rPr>
              <a:t>hüvelyknyi</a:t>
            </a:r>
            <a:r>
              <a:rPr lang="hu-HU" dirty="0" smtClean="0">
                <a:solidFill>
                  <a:schemeClr val="tx1"/>
                </a:solidFill>
              </a:rPr>
              <a:t> területen.</a:t>
            </a:r>
          </a:p>
          <a:p>
            <a:r>
              <a:rPr lang="hu-HU" b="1" dirty="0" smtClean="0">
                <a:solidFill>
                  <a:srgbClr val="FFC000"/>
                </a:solidFill>
              </a:rPr>
              <a:t>PPM </a:t>
            </a:r>
            <a:r>
              <a:rPr lang="hu-HU" dirty="0" smtClean="0">
                <a:solidFill>
                  <a:schemeClr val="tx1"/>
                </a:solidFill>
              </a:rPr>
              <a:t>(</a:t>
            </a:r>
            <a:r>
              <a:rPr lang="hu-HU" b="1" dirty="0" err="1" smtClean="0">
                <a:solidFill>
                  <a:srgbClr val="FFC000"/>
                </a:solidFill>
              </a:rPr>
              <a:t>P</a:t>
            </a:r>
            <a:r>
              <a:rPr lang="hu-HU" dirty="0" err="1" smtClean="0">
                <a:solidFill>
                  <a:schemeClr val="tx1"/>
                </a:solidFill>
              </a:rPr>
              <a:t>aper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rgbClr val="FFC000"/>
                </a:solidFill>
              </a:rPr>
              <a:t>P</a:t>
            </a:r>
            <a:r>
              <a:rPr lang="hu-HU" dirty="0" smtClean="0">
                <a:solidFill>
                  <a:schemeClr val="tx1"/>
                </a:solidFill>
              </a:rPr>
              <a:t>er </a:t>
            </a:r>
            <a:r>
              <a:rPr lang="hu-HU" b="1" dirty="0" smtClean="0">
                <a:solidFill>
                  <a:srgbClr val="FFC000"/>
                </a:solidFill>
              </a:rPr>
              <a:t>M</a:t>
            </a:r>
            <a:r>
              <a:rPr lang="hu-HU" dirty="0" smtClean="0">
                <a:solidFill>
                  <a:schemeClr val="tx1"/>
                </a:solidFill>
              </a:rPr>
              <a:t>inute): Ez annyit jelent, hogy mennyi lapot nyomtat a nyomtató 1 perc alatt.</a:t>
            </a:r>
            <a:endParaRPr lang="hu-HU" b="1" dirty="0" smtClean="0">
              <a:solidFill>
                <a:srgbClr val="FFC000"/>
              </a:solidFill>
            </a:endParaRPr>
          </a:p>
        </p:txBody>
      </p:sp>
      <p:pic>
        <p:nvPicPr>
          <p:cNvPr id="1028" name="Picture 4" descr="http://reactor.hu/wp-content/uploads/termekek/nyomtat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84" y="4283356"/>
            <a:ext cx="3861966" cy="25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eret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759</TotalTime>
  <Words>568</Words>
  <Application>Microsoft Office PowerPoint</Application>
  <PresentationFormat>Szélesvásznú</PresentationFormat>
  <Paragraphs>155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Comic Sans MS</vt:lpstr>
      <vt:lpstr>Corbel</vt:lpstr>
      <vt:lpstr>Courier New</vt:lpstr>
      <vt:lpstr>Wingdings</vt:lpstr>
      <vt:lpstr>Wingdings 2</vt:lpstr>
      <vt:lpstr>Keret</vt:lpstr>
      <vt:lpstr>PowerPoint-bemutató</vt:lpstr>
      <vt:lpstr>Mi is az a nyomtató?</vt:lpstr>
      <vt:lpstr>A nyomtatás kezdete</vt:lpstr>
      <vt:lpstr>Nyomtatók csoportosítása (mindennapokban)</vt:lpstr>
      <vt:lpstr>Lézer nyomtatók működési elve</vt:lpstr>
      <vt:lpstr>Tintasugaras nyomtatók működési elve</vt:lpstr>
      <vt:lpstr>Nyomtatók csoportosítása (működés szerint)</vt:lpstr>
      <vt:lpstr>PowerPoint-bemutató</vt:lpstr>
      <vt:lpstr>Minőség és gyorsaság</vt:lpstr>
      <vt:lpstr>PowerPoint-bemutató</vt:lpstr>
      <vt:lpstr>PowerPoint-bemutató</vt:lpstr>
      <vt:lpstr>PowerPoint-bemutató</vt:lpstr>
      <vt:lpstr>Összefoglalva</vt:lpstr>
      <vt:lpstr>PowerPoint-bemutató</vt:lpstr>
      <vt:lpstr>PowerPoint-bemutató</vt:lpstr>
      <vt:lpstr>PowerPoint-bemutató</vt:lpstr>
      <vt:lpstr>PowerPoint-bemutató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Nyomtatók</dc:title>
  <dc:creator>Papp Levente</dc:creator>
  <cp:lastModifiedBy>Levente</cp:lastModifiedBy>
  <cp:revision>78</cp:revision>
  <dcterms:created xsi:type="dcterms:W3CDTF">2016-01-02T15:51:30Z</dcterms:created>
  <dcterms:modified xsi:type="dcterms:W3CDTF">2016-01-29T16:23:34Z</dcterms:modified>
</cp:coreProperties>
</file>