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8" r:id="rId20"/>
    <p:sldId id="274" r:id="rId21"/>
    <p:sldId id="279" r:id="rId22"/>
    <p:sldId id="280" r:id="rId23"/>
    <p:sldId id="276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565964AA-F543-4C17-BE87-FFB1C9113B6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Névtelen szakasz" id="{3D90BB8C-924B-4620-B397-3C05201AB2DB}">
          <p14:sldIdLst>
            <p14:sldId id="269"/>
            <p14:sldId id="270"/>
            <p14:sldId id="271"/>
            <p14:sldId id="273"/>
            <p14:sldId id="277"/>
            <p14:sldId id="278"/>
            <p14:sldId id="274"/>
            <p14:sldId id="279"/>
            <p14:sldId id="280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0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72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196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22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799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39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8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47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352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08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82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85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46C1-F294-4BC3-92F9-728323FEEF2F}" type="datetimeFigureOut">
              <a:rPr lang="hu-HU" smtClean="0"/>
              <a:t>2016.01.29.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9453-161A-4DB1-9398-994BA72899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10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Energiatakarékosság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6453336"/>
            <a:ext cx="4139952" cy="504056"/>
          </a:xfrm>
        </p:spPr>
        <p:txBody>
          <a:bodyPr>
            <a:normAutofit/>
          </a:bodyPr>
          <a:lstStyle/>
          <a:p>
            <a:r>
              <a:rPr lang="hu-HU" sz="1600" dirty="0" smtClean="0">
                <a:solidFill>
                  <a:schemeClr val="bg1">
                    <a:lumMod val="95000"/>
                  </a:schemeClr>
                </a:solidFill>
              </a:rPr>
              <a:t>Iskolám neve: Gyáli Bartók Béla Általános Iskola</a:t>
            </a:r>
            <a:endParaRPr lang="hu-H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15752"/>
            <a:ext cx="2143098" cy="201622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95736" y="285293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bg1">
                    <a:lumMod val="95000"/>
                  </a:schemeClr>
                </a:solidFill>
              </a:rPr>
              <a:t>Makaró</a:t>
            </a:r>
            <a:r>
              <a:rPr lang="hu-HU" sz="2400" dirty="0" smtClean="0">
                <a:solidFill>
                  <a:schemeClr val="bg1">
                    <a:lumMod val="95000"/>
                  </a:schemeClr>
                </a:solidFill>
              </a:rPr>
              <a:t> Lénárd </a:t>
            </a:r>
            <a:endParaRPr lang="hu-H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04248" y="308545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XP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084168" y="6394513"/>
            <a:ext cx="297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>
                    <a:lumMod val="95000"/>
                  </a:schemeClr>
                </a:solidFill>
              </a:rPr>
              <a:t>Felkészítő tanár: </a:t>
            </a:r>
            <a:r>
              <a:rPr lang="hu-HU" sz="2000" dirty="0" err="1" smtClean="0">
                <a:solidFill>
                  <a:schemeClr val="bg1">
                    <a:lumMod val="95000"/>
                  </a:schemeClr>
                </a:solidFill>
              </a:rPr>
              <a:t>Béky</a:t>
            </a:r>
            <a:r>
              <a:rPr lang="hu-HU" sz="2000" dirty="0" smtClean="0">
                <a:solidFill>
                  <a:schemeClr val="bg1">
                    <a:lumMod val="95000"/>
                  </a:schemeClr>
                </a:solidFill>
              </a:rPr>
              <a:t> Imre</a:t>
            </a:r>
            <a:endParaRPr lang="hu-H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843808" y="4293096"/>
            <a:ext cx="3611098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843808" y="4293096"/>
            <a:ext cx="3611098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843808" y="4293096"/>
            <a:ext cx="3611098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843808" y="4293096"/>
            <a:ext cx="3611098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123728" y="42079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Nyomj ENTER billentyűt vagy klikkelj a továbblépéshez!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6858000" cy="6858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79512" y="188640"/>
            <a:ext cx="6480720" cy="707886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De ha megteheted, a háztetődre telepíttethetsz napelem vagy napkollektor rendszert.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9512" y="1340768"/>
            <a:ext cx="6480720" cy="707886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A napkollektorral költséghatékony módon </a:t>
            </a:r>
            <a:r>
              <a:rPr lang="hu-HU" sz="2000" dirty="0" err="1" smtClean="0"/>
              <a:t>melegvizet</a:t>
            </a:r>
            <a:r>
              <a:rPr lang="hu-HU" sz="2000" dirty="0" smtClean="0"/>
              <a:t>,</a:t>
            </a:r>
          </a:p>
          <a:p>
            <a:pPr algn="ctr"/>
            <a:r>
              <a:rPr lang="hu-HU" sz="2000" dirty="0" smtClean="0"/>
              <a:t>A napelemmel elektromos áramot termelhetünk.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2564904"/>
            <a:ext cx="6480720" cy="707886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Az el nem használt áram a közösségi hálózatba kerül, amiért a szolgáltató fizet.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692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1000">
        <p:push/>
      </p:transition>
    </mc:Choice>
    <mc:Fallback xmlns="">
      <p:transition advClick="0" advTm="1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6858000" cy="6858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79512" y="188640"/>
            <a:ext cx="6480720" cy="101566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Szélturbinát  sajnos kevés magánembernél látni, ez is arra</a:t>
            </a:r>
          </a:p>
          <a:p>
            <a:pPr algn="ctr"/>
            <a:r>
              <a:rPr lang="hu-HU" sz="2000" dirty="0"/>
              <a:t>h</a:t>
            </a:r>
            <a:r>
              <a:rPr lang="hu-HU" sz="2000" dirty="0" smtClean="0"/>
              <a:t>ivatott, hogy a széllel hajtott gépezet villamos</a:t>
            </a:r>
          </a:p>
          <a:p>
            <a:pPr algn="ctr"/>
            <a:r>
              <a:rPr lang="hu-HU" sz="2000" dirty="0"/>
              <a:t>e</a:t>
            </a:r>
            <a:r>
              <a:rPr lang="hu-HU" sz="2000" dirty="0" smtClean="0"/>
              <a:t>nergiát termeljen.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566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push/>
      </p:transition>
    </mc:Choice>
    <mc:Fallback xmlns="">
      <p:transition advClick="0" advTm="6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Azt hitted megúszod a kérdéseket??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53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229600" cy="1143000"/>
          </a:xfrm>
        </p:spPr>
        <p:txBody>
          <a:bodyPr>
            <a:normAutofit/>
          </a:bodyPr>
          <a:lstStyle/>
          <a:p>
            <a:r>
              <a:rPr lang="hu-HU" sz="6000" b="1" dirty="0" smtClean="0"/>
              <a:t>HÁT NEM FOGOD!!!!!!!!!!</a:t>
            </a:r>
            <a:endParaRPr lang="hu-HU" sz="60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48" y="908720"/>
            <a:ext cx="4762500" cy="31718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792" y="620688"/>
            <a:ext cx="1512168" cy="20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84391"/>
      </p:ext>
    </p:extLst>
  </p:cSld>
  <p:clrMapOvr>
    <a:masterClrMapping/>
  </p:clrMapOvr>
  <p:transition advClick="0" advTm="3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-79513" y="-33198"/>
            <a:ext cx="9252520" cy="72454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Az alábbi lehetőségek közül melyikkel</a:t>
            </a:r>
            <a:br>
              <a:rPr lang="hu-H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hu-H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takarékoskodhatsz a fürdőszobában?</a:t>
            </a:r>
            <a:endParaRPr lang="hu-H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Century Gothic" panose="020B0502020202020204" pitchFamily="34" charset="0"/>
                <a:hlinkClick r:id="rId3" action="ppaction://hlinksldjump"/>
              </a:rPr>
              <a:t>Nem húzom le a </a:t>
            </a:r>
            <a:r>
              <a:rPr lang="hu-HU" dirty="0" err="1" smtClean="0">
                <a:latin typeface="Century Gothic" panose="020B0502020202020204" pitchFamily="34" charset="0"/>
                <a:hlinkClick r:id="rId3" action="ppaction://hlinksldjump"/>
              </a:rPr>
              <a:t>wc-t</a:t>
            </a:r>
            <a:endParaRPr lang="hu-HU" dirty="0" smtClean="0">
              <a:latin typeface="Century Gothic" panose="020B0502020202020204" pitchFamily="34" charset="0"/>
            </a:endParaRPr>
          </a:p>
          <a:p>
            <a:r>
              <a:rPr lang="hu-HU" dirty="0" smtClean="0">
                <a:latin typeface="Century Gothic" panose="020B0502020202020204" pitchFamily="34" charset="0"/>
                <a:hlinkClick r:id="rId4" action="ppaction://hlinksldjump"/>
              </a:rPr>
              <a:t>Lehúzom a </a:t>
            </a:r>
            <a:r>
              <a:rPr lang="hu-HU" dirty="0" err="1" smtClean="0">
                <a:latin typeface="Century Gothic" panose="020B0502020202020204" pitchFamily="34" charset="0"/>
                <a:hlinkClick r:id="rId4" action="ppaction://hlinksldjump"/>
              </a:rPr>
              <a:t>wc-t</a:t>
            </a:r>
            <a:r>
              <a:rPr lang="hu-HU" dirty="0" smtClean="0">
                <a:latin typeface="Century Gothic" panose="020B0502020202020204" pitchFamily="34" charset="0"/>
                <a:hlinkClick r:id="rId4" action="ppaction://hlinksldjump"/>
              </a:rPr>
              <a:t>, de nem folyatom ki az egész tartályt</a:t>
            </a:r>
            <a:endParaRPr lang="hu-HU" dirty="0" smtClean="0">
              <a:latin typeface="Century Gothic" panose="020B0502020202020204" pitchFamily="34" charset="0"/>
            </a:endParaRPr>
          </a:p>
          <a:p>
            <a:r>
              <a:rPr lang="hu-HU" dirty="0" smtClean="0">
                <a:latin typeface="Century Gothic" panose="020B0502020202020204" pitchFamily="34" charset="0"/>
                <a:hlinkClick r:id="rId3" action="ppaction://hlinksldjump"/>
              </a:rPr>
              <a:t>Lehúzom a </a:t>
            </a:r>
            <a:r>
              <a:rPr lang="hu-HU" dirty="0" err="1" smtClean="0">
                <a:latin typeface="Century Gothic" panose="020B0502020202020204" pitchFamily="34" charset="0"/>
                <a:hlinkClick r:id="rId3" action="ppaction://hlinksldjump"/>
              </a:rPr>
              <a:t>wc-t</a:t>
            </a:r>
            <a:r>
              <a:rPr lang="hu-HU" dirty="0" smtClean="0">
                <a:latin typeface="Century Gothic" panose="020B0502020202020204" pitchFamily="34" charset="0"/>
                <a:hlinkClick r:id="rId3" action="ppaction://hlinksldjump"/>
              </a:rPr>
              <a:t> és kifolyatom az egész tartályt</a:t>
            </a:r>
          </a:p>
          <a:p>
            <a:r>
              <a:rPr lang="hu-HU" dirty="0" smtClean="0">
                <a:latin typeface="Century Gothic" panose="020B0502020202020204" pitchFamily="34" charset="0"/>
                <a:hlinkClick r:id="rId3" action="ppaction://hlinksldjump"/>
              </a:rPr>
              <a:t>Mi az a </a:t>
            </a:r>
            <a:r>
              <a:rPr lang="hu-HU" dirty="0" err="1" smtClean="0">
                <a:latin typeface="Century Gothic" panose="020B0502020202020204" pitchFamily="34" charset="0"/>
                <a:hlinkClick r:id="rId3" action="ppaction://hlinksldjump"/>
              </a:rPr>
              <a:t>wc</a:t>
            </a:r>
            <a:r>
              <a:rPr lang="hu-HU" dirty="0" smtClean="0">
                <a:latin typeface="Century Gothic" panose="020B0502020202020204" pitchFamily="34" charset="0"/>
                <a:hlinkClick r:id="rId3" action="ppaction://hlinksldjump"/>
              </a:rPr>
              <a:t>?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rot="1361187">
            <a:off x="7361551" y="4763991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dirty="0" smtClean="0">
                <a:latin typeface="Cooper Black" panose="0208090404030B020404" pitchFamily="18" charset="0"/>
              </a:rPr>
              <a:t>?</a:t>
            </a:r>
            <a:endParaRPr lang="hu-HU" sz="9600" b="1" dirty="0">
              <a:latin typeface="Cooper Black" panose="0208090404030B0204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 rot="20717765">
            <a:off x="4241774" y="4278974"/>
            <a:ext cx="70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 smtClean="0">
                <a:latin typeface="Cooper Black" panose="0208090404030B020404" pitchFamily="18" charset="0"/>
              </a:rPr>
              <a:t>?</a:t>
            </a:r>
            <a:endParaRPr lang="hu-HU" sz="7200" b="1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-9263" y="-99392"/>
            <a:ext cx="9684568" cy="7416824"/>
          </a:xfrm>
          <a:prstGeom prst="rect">
            <a:avLst/>
          </a:prstGeom>
          <a:solidFill>
            <a:srgbClr val="01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hu-HU" sz="9600" dirty="0" smtClean="0">
                <a:solidFill>
                  <a:schemeClr val="bg1"/>
                </a:solidFill>
              </a:rPr>
              <a:t>Jó válasz!!</a:t>
            </a:r>
            <a:endParaRPr lang="hu-H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-180528" y="-99392"/>
            <a:ext cx="9505056" cy="72728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hu-HU" sz="9600" dirty="0" smtClean="0">
                <a:solidFill>
                  <a:schemeClr val="bg1"/>
                </a:solidFill>
              </a:rPr>
              <a:t>Rossz Válasz </a:t>
            </a:r>
            <a:r>
              <a:rPr lang="hu-HU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</a:t>
            </a:r>
            <a:endParaRPr lang="hu-H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-79513" y="-33198"/>
            <a:ext cx="9252520" cy="72454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Az alábbi lehetőségek közül melyikkel</a:t>
            </a:r>
            <a:br>
              <a:rPr lang="hu-H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hu-H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takarékoskodhatsz a szobában?</a:t>
            </a:r>
            <a:endParaRPr lang="hu-H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Century Gothic" panose="020B0502020202020204" pitchFamily="34" charset="0"/>
                <a:hlinkClick r:id="rId3" action="ppaction://hlinksldjump"/>
              </a:rPr>
              <a:t>Amikor kijövök lekapcsolom a lámpát</a:t>
            </a:r>
            <a:endParaRPr lang="hu-HU" dirty="0" smtClean="0">
              <a:latin typeface="Century Gothic" panose="020B0502020202020204" pitchFamily="34" charset="0"/>
            </a:endParaRPr>
          </a:p>
          <a:p>
            <a:r>
              <a:rPr lang="hu-HU" dirty="0" smtClean="0">
                <a:latin typeface="Century Gothic" panose="020B0502020202020204" pitchFamily="34" charset="0"/>
                <a:hlinkClick r:id="rId4" action="ppaction://hlinksldjump"/>
              </a:rPr>
              <a:t>Amikor kijövök mindent kihúzok a konnektorból</a:t>
            </a:r>
          </a:p>
          <a:p>
            <a:r>
              <a:rPr lang="hu-HU" dirty="0" smtClean="0">
                <a:latin typeface="Century Gothic" panose="020B0502020202020204" pitchFamily="34" charset="0"/>
                <a:hlinkClick r:id="rId4" action="ppaction://hlinksldjump"/>
              </a:rPr>
              <a:t>Be se megyek</a:t>
            </a:r>
          </a:p>
          <a:p>
            <a:r>
              <a:rPr lang="hu-HU" dirty="0" smtClean="0">
                <a:latin typeface="Century Gothic" panose="020B0502020202020204" pitchFamily="34" charset="0"/>
                <a:hlinkClick r:id="rId4" action="ppaction://hlinksldjump"/>
              </a:rPr>
              <a:t>Semmi esetre nem kapcsolom le a lámpát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rot="1361187">
            <a:off x="7361551" y="4763991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dirty="0" smtClean="0">
                <a:latin typeface="Cooper Black" panose="0208090404030B020404" pitchFamily="18" charset="0"/>
              </a:rPr>
              <a:t>?</a:t>
            </a:r>
            <a:endParaRPr lang="hu-HU" sz="9600" b="1" dirty="0">
              <a:latin typeface="Cooper Black" panose="0208090404030B0204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 rot="20717765">
            <a:off x="4241774" y="4278974"/>
            <a:ext cx="70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 smtClean="0">
                <a:latin typeface="Cooper Black" panose="0208090404030B020404" pitchFamily="18" charset="0"/>
              </a:rPr>
              <a:t>?</a:t>
            </a:r>
            <a:endParaRPr lang="hu-HU" sz="7200" b="1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-9263" y="-99392"/>
            <a:ext cx="9684568" cy="7416824"/>
          </a:xfrm>
          <a:prstGeom prst="rect">
            <a:avLst/>
          </a:prstGeom>
          <a:solidFill>
            <a:srgbClr val="01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hu-HU" sz="9600" dirty="0" smtClean="0">
                <a:solidFill>
                  <a:schemeClr val="bg1"/>
                </a:solidFill>
              </a:rPr>
              <a:t>Jó válasz!!</a:t>
            </a:r>
            <a:endParaRPr lang="hu-H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-180528" y="-99392"/>
            <a:ext cx="9505056" cy="72728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hu-HU" sz="9600" dirty="0" smtClean="0">
                <a:solidFill>
                  <a:schemeClr val="bg1"/>
                </a:solidFill>
              </a:rPr>
              <a:t>Rossz Válasz </a:t>
            </a:r>
            <a:r>
              <a:rPr lang="hu-HU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</a:t>
            </a:r>
            <a:endParaRPr lang="hu-H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tx1"/>
            </a:gs>
            <a:gs pos="0">
              <a:schemeClr val="tx1"/>
            </a:gs>
            <a:gs pos="65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4618856" cy="652934"/>
          </a:xfrm>
        </p:spPr>
        <p:txBody>
          <a:bodyPr>
            <a:normAutofit/>
          </a:bodyPr>
          <a:lstStyle/>
          <a:p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2618">
            <a:off x="-1934995" y="1890556"/>
            <a:ext cx="6858000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080">
            <a:off x="4810140" y="3332610"/>
            <a:ext cx="3796426" cy="25309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25" y="0"/>
            <a:ext cx="548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4533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-79513" y="-33198"/>
            <a:ext cx="9252520" cy="72454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Házépítésnél mire figyelj oda?</a:t>
            </a:r>
            <a:endParaRPr lang="hu-H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Century Gothic" panose="020B0502020202020204" pitchFamily="34" charset="0"/>
                <a:hlinkClick r:id="rId3" action="ppaction://hlinksldjump"/>
              </a:rPr>
              <a:t>A hőszigetelésre</a:t>
            </a:r>
            <a:endParaRPr lang="hu-HU" dirty="0" smtClean="0">
              <a:latin typeface="Century Gothic" panose="020B0502020202020204" pitchFamily="34" charset="0"/>
            </a:endParaRPr>
          </a:p>
          <a:p>
            <a:r>
              <a:rPr lang="hu-HU" dirty="0" smtClean="0">
                <a:latin typeface="Century Gothic" panose="020B0502020202020204" pitchFamily="34" charset="0"/>
                <a:hlinkClick r:id="rId4" action="ppaction://hlinksldjump"/>
              </a:rPr>
              <a:t>Nem építek házat, inkább kint alszom</a:t>
            </a:r>
          </a:p>
          <a:p>
            <a:r>
              <a:rPr lang="hu-HU" dirty="0" smtClean="0">
                <a:latin typeface="Century Gothic" panose="020B0502020202020204" pitchFamily="34" charset="0"/>
                <a:hlinkClick r:id="rId4" action="ppaction://hlinksldjump"/>
              </a:rPr>
              <a:t>Kivitelezőt hívok</a:t>
            </a:r>
          </a:p>
          <a:p>
            <a:r>
              <a:rPr lang="hu-HU" dirty="0" smtClean="0">
                <a:latin typeface="Century Gothic" panose="020B0502020202020204" pitchFamily="34" charset="0"/>
                <a:hlinkClick r:id="rId4" action="ppaction://hlinksldjump"/>
              </a:rPr>
              <a:t>Sorba rakom a téglákat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rot="1361187">
            <a:off x="7361551" y="4763991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dirty="0" smtClean="0">
                <a:latin typeface="Cooper Black" panose="0208090404030B020404" pitchFamily="18" charset="0"/>
              </a:rPr>
              <a:t>?</a:t>
            </a:r>
            <a:endParaRPr lang="hu-HU" sz="9600" b="1" dirty="0">
              <a:latin typeface="Cooper Black" panose="0208090404030B0204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 rot="20717765">
            <a:off x="4241774" y="4278974"/>
            <a:ext cx="70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 smtClean="0">
                <a:latin typeface="Cooper Black" panose="0208090404030B020404" pitchFamily="18" charset="0"/>
              </a:rPr>
              <a:t>?</a:t>
            </a:r>
            <a:endParaRPr lang="hu-HU" sz="7200" b="1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-9263" y="-99392"/>
            <a:ext cx="9684568" cy="7416824"/>
          </a:xfrm>
          <a:prstGeom prst="rect">
            <a:avLst/>
          </a:prstGeom>
          <a:solidFill>
            <a:srgbClr val="01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hu-HU" sz="9600" dirty="0" smtClean="0">
                <a:solidFill>
                  <a:schemeClr val="bg1"/>
                </a:solidFill>
              </a:rPr>
              <a:t>Jó válasz!!</a:t>
            </a:r>
            <a:endParaRPr lang="hu-H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-180528" y="-99392"/>
            <a:ext cx="9505056" cy="72728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hu-HU" sz="9600" dirty="0" smtClean="0">
                <a:solidFill>
                  <a:schemeClr val="bg1"/>
                </a:solidFill>
              </a:rPr>
              <a:t>Rossz Válasz </a:t>
            </a:r>
            <a:r>
              <a:rPr lang="hu-HU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</a:t>
            </a:r>
            <a:endParaRPr lang="hu-H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33" y="1523566"/>
            <a:ext cx="6732534" cy="3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260648"/>
            <a:ext cx="7704856" cy="1200329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Vajon miért fizetsz olyan sokat az elektromos áramért?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3528" y="5229200"/>
            <a:ext cx="7704856" cy="1200329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 szolgáltatód szeretne teljesen kifosztani?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28" y="2575789"/>
            <a:ext cx="7704856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9600" dirty="0" smtClean="0">
                <a:solidFill>
                  <a:schemeClr val="bg1"/>
                </a:solidFill>
              </a:rPr>
              <a:t>Lehet.</a:t>
            </a:r>
            <a:endParaRPr lang="hu-H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2005"/>
      </p:ext>
    </p:extLst>
  </p:cSld>
  <p:clrMapOvr>
    <a:masterClrMapping/>
  </p:clrMapOvr>
  <p:transition advClick="0" advTm="5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23528" y="2575789"/>
            <a:ext cx="7704856" cy="156966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9600" dirty="0" smtClean="0">
                <a:solidFill>
                  <a:schemeClr val="bg1"/>
                </a:solidFill>
              </a:rPr>
              <a:t>Lehet.</a:t>
            </a:r>
            <a:endParaRPr lang="hu-HU" sz="9600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115616" y="2483456"/>
            <a:ext cx="6480720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/>
              <a:t>De akár te magad is tehetsz annak érdekében, hogy takarékoskodj az energiával.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0486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27153 -0.35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-1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5616" y="2483456"/>
            <a:ext cx="6480720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3600" dirty="0" smtClean="0"/>
              <a:t>De akár te magad is tehetsz annak érdekében, hogy takarékoskodj az energiával.</a:t>
            </a: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15616" y="2852787"/>
            <a:ext cx="6480720" cy="101566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6000" dirty="0" smtClean="0"/>
              <a:t>Igen, te!!!</a:t>
            </a:r>
            <a:endParaRPr lang="hu-HU" sz="6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02" y="2060848"/>
            <a:ext cx="6858000" cy="6858000"/>
          </a:xfrm>
          <a:prstGeom prst="rect">
            <a:avLst/>
          </a:prstGeom>
        </p:spPr>
      </p:pic>
      <p:sp>
        <p:nvSpPr>
          <p:cNvPr id="5" name="Lekerekített téglalap feliratnak 4"/>
          <p:cNvSpPr/>
          <p:nvPr/>
        </p:nvSpPr>
        <p:spPr>
          <a:xfrm rot="16200000">
            <a:off x="2915816" y="4276473"/>
            <a:ext cx="1368152" cy="2952328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663788" y="5198638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smtClean="0"/>
              <a:t>Én??</a:t>
            </a:r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val="305105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685800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9512" y="188640"/>
            <a:ext cx="648072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Kezdd a legegyszerűbbekkel: ha utoljára jössz ki egy helyiségből, kapcsold le a villanyt!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9512" y="1340768"/>
            <a:ext cx="6480720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El sem tudod képzelni, a szüleid milyen büszkék lesznek rád!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2" y="2132856"/>
            <a:ext cx="648072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Ha ezt mindenki betartja, a számlán is láthatóan kevesebb összeg lesz.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171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push/>
      </p:transition>
    </mc:Choice>
    <mc:Fallback xmlns="">
      <p:transition advClick="0" advTm="9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685800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9512" y="188640"/>
            <a:ext cx="648072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Ügyelhetsz arra is, hogy a csapot nem folyatod sokáig,</a:t>
            </a:r>
          </a:p>
          <a:p>
            <a:pPr algn="ctr"/>
            <a:r>
              <a:rPr lang="hu-HU" sz="2000" dirty="0"/>
              <a:t>f</a:t>
            </a:r>
            <a:r>
              <a:rPr lang="hu-HU" sz="2000" dirty="0" smtClean="0"/>
              <a:t>ogmosás közben is elzárod.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9512" y="1340768"/>
            <a:ext cx="648072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Zuhanyzás közben is figyelhetsz, hogy spórolj a vízzel.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2" y="2132856"/>
            <a:ext cx="648072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És ha még a WC lehúzásánál se folyatod bele fölöslegesen az egész tartályt a kagylóba, ezzel is lehet spórolni.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619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push/>
      </p:transition>
    </mc:Choice>
    <mc:Fallback xmlns="">
      <p:transition advClick="0" advTm="8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6858000" cy="6858000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 rot="16200000">
            <a:off x="1591979" y="2952637"/>
            <a:ext cx="2287633" cy="4680520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4293096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Franklin Gothic Demi" panose="020B0703020102020204" pitchFamily="34" charset="0"/>
              </a:rPr>
              <a:t>Hm… És ha házat építek mit tehetek az energiatakarékosság érdekében?</a:t>
            </a:r>
            <a:endParaRPr lang="hu-HU" sz="28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push/>
      </p:transition>
    </mc:Choice>
    <mc:Fallback xmlns="">
      <p:transition advClick="0" advTm="4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6858000" cy="6858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79512" y="188640"/>
            <a:ext cx="648072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Házépítésnél a hőszigetelésre figyelj oda, hogy ne vesszen kárba a meleg levegő… Ilyenkor a fűtéssel lehet spórolni.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9863" y="1268760"/>
            <a:ext cx="648072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Ezen kívül viszont rengeteg megoldás létezik annak érdekében, hogy vízzel, árammal takarékoskodj.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9863" y="2348880"/>
            <a:ext cx="648072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Hátrányai ezeknek, hogy mélyen a zsebünkbe kell nyúlni…</a:t>
            </a:r>
            <a:r>
              <a:rPr lang="hu-HU" sz="2000" dirty="0" smtClean="0">
                <a:sym typeface="Wingdings" panose="05000000000000000000" pitchFamily="2" charset="2"/>
              </a:rPr>
              <a:t>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34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1000">
        <p:push/>
      </p:transition>
    </mc:Choice>
    <mc:Fallback xmlns="">
      <p:transition advClick="0" advTm="1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397</Words>
  <Application>Microsoft Office PowerPoint</Application>
  <PresentationFormat>Diavetítés a képernyőre (4:3 oldalarány)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Energiatakarékosság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Azt hitted megúszod a kérdéseket??</vt:lpstr>
      <vt:lpstr>HÁT NEM FOGOD!!!!!!!!!!</vt:lpstr>
      <vt:lpstr>Az alábbi lehetőségek közül melyikkel takarékoskodhatsz a fürdőszobában?</vt:lpstr>
      <vt:lpstr>Jó válasz!!</vt:lpstr>
      <vt:lpstr>Rossz Válasz </vt:lpstr>
      <vt:lpstr>Az alábbi lehetőségek közül melyikkel takarékoskodhatsz a szobában?</vt:lpstr>
      <vt:lpstr>Jó válasz!!</vt:lpstr>
      <vt:lpstr>Rossz Válasz </vt:lpstr>
      <vt:lpstr>Házépítésnél mire figyelj oda?</vt:lpstr>
      <vt:lpstr>Jó válasz!!</vt:lpstr>
      <vt:lpstr>Rossz Válasz 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Energiatakarékosság</dc:title>
  <dc:creator>Makaro Lenard Ezekiel</dc:creator>
  <cp:lastModifiedBy>beky Imre</cp:lastModifiedBy>
  <cp:revision>45</cp:revision>
  <dcterms:created xsi:type="dcterms:W3CDTF">2016-01-12T12:25:13Z</dcterms:created>
  <dcterms:modified xsi:type="dcterms:W3CDTF">2016-01-29T14:12:07Z</dcterms:modified>
</cp:coreProperties>
</file>