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2"/>
  </p:notesMasterIdLst>
  <p:sldIdLst>
    <p:sldId id="256" r:id="rId2"/>
    <p:sldId id="274" r:id="rId3"/>
    <p:sldId id="272" r:id="rId4"/>
    <p:sldId id="273" r:id="rId5"/>
    <p:sldId id="271" r:id="rId6"/>
    <p:sldId id="268" r:id="rId7"/>
    <p:sldId id="269" r:id="rId8"/>
    <p:sldId id="270" r:id="rId9"/>
    <p:sldId id="257" r:id="rId10"/>
    <p:sldId id="258" r:id="rId11"/>
    <p:sldId id="259" r:id="rId12"/>
    <p:sldId id="260" r:id="rId13"/>
    <p:sldId id="261" r:id="rId14"/>
    <p:sldId id="262" r:id="rId15"/>
    <p:sldId id="266" r:id="rId16"/>
    <p:sldId id="267" r:id="rId17"/>
    <p:sldId id="263" r:id="rId18"/>
    <p:sldId id="275" r:id="rId19"/>
    <p:sldId id="264" r:id="rId20"/>
    <p:sldId id="265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4DE1247B-658F-49BC-BD10-16D2F2E47A00}">
          <p14:sldIdLst>
            <p14:sldId id="256"/>
            <p14:sldId id="274"/>
            <p14:sldId id="272"/>
            <p14:sldId id="273"/>
            <p14:sldId id="271"/>
            <p14:sldId id="268"/>
            <p14:sldId id="269"/>
            <p14:sldId id="270"/>
            <p14:sldId id="257"/>
            <p14:sldId id="258"/>
            <p14:sldId id="259"/>
            <p14:sldId id="260"/>
            <p14:sldId id="261"/>
            <p14:sldId id="262"/>
            <p14:sldId id="266"/>
            <p14:sldId id="267"/>
            <p14:sldId id="263"/>
            <p14:sldId id="275"/>
          </p14:sldIdLst>
        </p14:section>
        <p14:section name="Kérdésekre" id="{5770F8D4-C7E9-45E5-9C53-68DF9EBAECC0}">
          <p14:sldIdLst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7AEDB-13AB-430E-8EC0-607B171A4112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D1188-F2A8-45CF-B247-6399BCA530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62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1188-F2A8-45CF-B247-6399BCA53062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734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76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23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36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68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684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84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1387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82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420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15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72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750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41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40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1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99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AFDCB-8C81-4F8E-BAE7-34C6155420DF}" type="datetimeFigureOut">
              <a:rPr lang="hu-HU" smtClean="0"/>
              <a:t>2016.01.21.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B76F30-9965-4D12-984F-D7C2654E49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441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4998" y="318695"/>
            <a:ext cx="750025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defRPr>
            </a:lvl1pPr>
          </a:lstStyle>
          <a:p>
            <a:pPr algn="ctr"/>
            <a:r>
              <a:rPr lang="hu-HU" sz="5400" dirty="0"/>
              <a:t>Energiatakarékos </a:t>
            </a:r>
            <a:endParaRPr lang="hu-HU" sz="5400" dirty="0" smtClean="0"/>
          </a:p>
          <a:p>
            <a:pPr algn="ctr"/>
            <a:r>
              <a:rPr lang="hu-HU" sz="5400" dirty="0" smtClean="0"/>
              <a:t>megoldások</a:t>
            </a:r>
            <a:endParaRPr lang="hu-HU" sz="5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55171" y="2648039"/>
            <a:ext cx="552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Készítette: </a:t>
            </a:r>
            <a:r>
              <a:rPr lang="hu-HU" sz="2800" b="1" i="1" dirty="0"/>
              <a:t>Hosszú</a:t>
            </a:r>
            <a:r>
              <a:rPr lang="hu-HU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hu-HU" sz="2800" b="1" i="1" dirty="0"/>
              <a:t>Péter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55170" y="3294865"/>
            <a:ext cx="833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Felkészítő tanár: </a:t>
            </a:r>
            <a:r>
              <a:rPr lang="hu-HU" sz="2600" b="1" i="1" dirty="0"/>
              <a:t>Dr. </a:t>
            </a:r>
            <a:r>
              <a:rPr lang="hu-HU" sz="2600" b="1" i="1" dirty="0" err="1"/>
              <a:t>Endrészné</a:t>
            </a:r>
            <a:r>
              <a:rPr lang="hu-HU" sz="2600" b="1" i="1" dirty="0"/>
              <a:t> </a:t>
            </a:r>
            <a:r>
              <a:rPr lang="hu-HU" sz="2600" b="1" i="1" dirty="0" smtClean="0"/>
              <a:t>Monori Gyöngyi</a:t>
            </a:r>
            <a:endParaRPr lang="hu-HU" sz="2600" b="1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55171" y="463982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Békéscsabai Kazinczy Ferenc Általános Iskola </a:t>
            </a:r>
            <a:br>
              <a:rPr lang="hu-H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hu-HU" sz="2800" dirty="0"/>
              <a:t>5600 Békéscsaba, Irányi utca 14.</a:t>
            </a:r>
          </a:p>
        </p:txBody>
      </p:sp>
    </p:spTree>
    <p:extLst>
      <p:ext uri="{BB962C8B-B14F-4D97-AF65-F5344CB8AC3E}">
        <p14:creationId xmlns:p14="http://schemas.microsoft.com/office/powerpoint/2010/main" val="36092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6" y="1590665"/>
            <a:ext cx="2541425" cy="378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11" y="2182004"/>
            <a:ext cx="4332515" cy="3249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3037115" y="605738"/>
            <a:ext cx="4060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régi mosógépek sokkal több energiát használnak fel és ezáltal több áramot, vizet használnak egy mosáshoz, kevés ruhát sok mosószerrel.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02771" y="5543724"/>
            <a:ext cx="621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Míg az új mosógépek energiahatékonyabbak és ezáltal jelentősen kevesebb áramot, vizet  használnak. A ruhákat szebben mossa ki kevesebb mosószerrel az újabb technológia.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223546" y="161455"/>
            <a:ext cx="2834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Mosógépek</a:t>
            </a:r>
            <a:endParaRPr lang="hu-HU" sz="4000" b="1" dirty="0"/>
          </a:p>
        </p:txBody>
      </p:sp>
      <p:sp>
        <p:nvSpPr>
          <p:cNvPr id="10" name="Téglalap 9"/>
          <p:cNvSpPr/>
          <p:nvPr/>
        </p:nvSpPr>
        <p:spPr>
          <a:xfrm>
            <a:off x="2780911" y="514772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https://pixabay.com/hu/mos%C3%B3g%C3%A9p-hajsz%C3%A1r%C3%ADt%C3%B3-mosoda-k%C3%A9sz%C3%BCl%C3%A9k-902359/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23546" y="5016891"/>
            <a:ext cx="252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https://commons.wikimedia.org/wiki/File:VEB_WGW_SZB_012_WM600.jpg</a:t>
            </a:r>
          </a:p>
        </p:txBody>
      </p:sp>
    </p:spTree>
    <p:extLst>
      <p:ext uri="{BB962C8B-B14F-4D97-AF65-F5344CB8AC3E}">
        <p14:creationId xmlns:p14="http://schemas.microsoft.com/office/powerpoint/2010/main" val="751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22515" y="6648939"/>
            <a:ext cx="5400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900"/>
            </a:lvl1pPr>
          </a:lstStyle>
          <a:p>
            <a:r>
              <a:rPr lang="hu-HU" dirty="0" smtClean="0"/>
              <a:t>A kép forrása: https</a:t>
            </a:r>
            <a:r>
              <a:rPr lang="hu-HU" dirty="0"/>
              <a:t>://en.wikipedia.org/wiki/Power_symbol#/media/File:Xbox360-ringofdeath.jpg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0" y="2347467"/>
            <a:ext cx="5521629" cy="413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144592" y="1170135"/>
            <a:ext cx="7475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standby</a:t>
            </a:r>
            <a:r>
              <a:rPr lang="hu-HU" dirty="0" smtClean="0"/>
              <a:t> (készenléti) mód kikapcsolásával is sok energiát spórolhatunk meg. Ha a készüléket kihúzzuk a hálózatból akkor a </a:t>
            </a:r>
            <a:r>
              <a:rPr lang="hu-HU" dirty="0" err="1" smtClean="0"/>
              <a:t>standby</a:t>
            </a:r>
            <a:r>
              <a:rPr lang="hu-HU" dirty="0" smtClean="0"/>
              <a:t> mód is megszűnik, habár ez körülményes. Az újabb technikai berendezéseknél beállíthatjuk, kikapcsolhatjuk a </a:t>
            </a:r>
            <a:r>
              <a:rPr lang="hu-HU" dirty="0" err="1" smtClean="0"/>
              <a:t>standby</a:t>
            </a:r>
            <a:r>
              <a:rPr lang="hu-HU" dirty="0" smtClean="0"/>
              <a:t> </a:t>
            </a:r>
            <a:r>
              <a:rPr lang="hu-HU" dirty="0" err="1" smtClean="0"/>
              <a:t>mód-ot</a:t>
            </a:r>
            <a:r>
              <a:rPr lang="hu-HU" dirty="0" smtClean="0"/>
              <a:t>.  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44593" y="240580"/>
            <a:ext cx="2969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Standby</a:t>
            </a:r>
            <a:r>
              <a:rPr lang="hu-H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mód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2834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6334" y="283419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Újratölthető elemek</a:t>
            </a:r>
            <a:endParaRPr lang="hu-HU" sz="36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0227" y="3482364"/>
            <a:ext cx="4158342" cy="207917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0" y="3261607"/>
            <a:ext cx="4739849" cy="315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452239" y="6665099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https://pixabay.com/hu/akkumul%C3%A1tor-energia-jelenlegi-1071317/</a:t>
            </a:r>
          </a:p>
        </p:txBody>
      </p:sp>
      <p:sp>
        <p:nvSpPr>
          <p:cNvPr id="6" name="Téglalap 5"/>
          <p:cNvSpPr/>
          <p:nvPr/>
        </p:nvSpPr>
        <p:spPr>
          <a:xfrm>
            <a:off x="4778829" y="6665099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https://pixabay.com/hu/akkumul%C3%A1tor-ingyenesen-t%C3%B6ltse-fel-306298/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48343" y="1143000"/>
            <a:ext cx="6161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Vannak olyan elemek amelyeket újra fel lehet tölteni. Ezek azért energiatakarékosak, mert mi saját magunk tölthetjük újra és nem kell a gyártására energiát felhasználni. A hagyományos elemektől a”</a:t>
            </a:r>
            <a:r>
              <a:rPr lang="hu-HU" sz="2000" dirty="0" err="1" smtClean="0"/>
              <a:t>Recharge</a:t>
            </a:r>
            <a:r>
              <a:rPr lang="hu-HU" sz="2000" dirty="0" smtClean="0"/>
              <a:t> vagy a </a:t>
            </a:r>
            <a:r>
              <a:rPr lang="hu-HU" sz="2000" dirty="0" err="1" smtClean="0"/>
              <a:t>Rechargeable</a:t>
            </a:r>
            <a:r>
              <a:rPr lang="hu-HU" sz="2000" dirty="0" smtClean="0"/>
              <a:t>”	   szó különbözteti meg.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3293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2792" y="185449"/>
            <a:ext cx="2361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Televíziók</a:t>
            </a:r>
            <a:endParaRPr lang="hu-HU" sz="36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6" y="2776798"/>
            <a:ext cx="4288971" cy="285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" y="2776798"/>
            <a:ext cx="4624793" cy="346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4942114" y="6535617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https://pixabay.com/hu/tv-android-tv-h%C3%A1l%C3%B3zati-android-627876/</a:t>
            </a:r>
          </a:p>
        </p:txBody>
      </p:sp>
      <p:sp>
        <p:nvSpPr>
          <p:cNvPr id="6" name="Téglalap 5"/>
          <p:cNvSpPr/>
          <p:nvPr/>
        </p:nvSpPr>
        <p:spPr>
          <a:xfrm>
            <a:off x="56063" y="6535617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https://pixabay.com/hu/vintage-tv-tv-r%C3%A9gi-tranzisztor-1116587/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61258" y="1187001"/>
            <a:ext cx="74458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technika fejlődésével ma már a televíziót is energiahatékonyabban használhatjuk. A régi csöves televíziók bemelegedéséhez nagy áramfelvételre volt szükség. A mai    TV-k könnyebben kezelhetőek, mint elődeik. Az újabb TV-k bekapcsolásához kevesebb energia szükséges.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23223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8992" y="174562"/>
            <a:ext cx="4913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Energiatakarékos izzó</a:t>
            </a:r>
            <a:endParaRPr lang="hu-HU" sz="36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21" y="3490343"/>
            <a:ext cx="6039408" cy="301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376"/>
            <a:ext cx="3992894" cy="2994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4079980" y="6591105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https://pixabay.com/hu/f%C3%A9ny-izz%C3%B3-l%C3%A1mpa-elektromos-161764/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6591105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https://pixabay.com/hu/izz%C3%B3-technol%C3%B3gia-87565/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08993" y="1032579"/>
            <a:ext cx="5440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izzó 1879-es felfedezése óta óriási változásokon ment keresztül</a:t>
            </a:r>
            <a:r>
              <a:rPr lang="hu-HU" dirty="0"/>
              <a:t>. Az izzók legnagyobb hátránya a kis fényhasznosítás, azaz a kis hatásfok, hiszen a bevezetett energia mindössze 2-5%-át alakítják fénnyé, a többi hőként kárba </a:t>
            </a:r>
            <a:r>
              <a:rPr lang="hu-HU" dirty="0" smtClean="0"/>
              <a:t>vész. A mai kompakt fénycsövek (energiatakarékos izzók) 1980-as években terjedtek el, hatásfokuk </a:t>
            </a:r>
            <a:r>
              <a:rPr lang="hu-HU" dirty="0"/>
              <a:t>jobb, a veszteségként keletkező hő </a:t>
            </a:r>
            <a:r>
              <a:rPr lang="hu-HU" dirty="0" smtClean="0"/>
              <a:t>kevesebb.</a:t>
            </a:r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37922"/>
              </p:ext>
            </p:extLst>
          </p:nvPr>
        </p:nvGraphicFramePr>
        <p:xfrm>
          <a:off x="5649686" y="790254"/>
          <a:ext cx="2275114" cy="27000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37557"/>
                <a:gridCol w="1137557"/>
              </a:tblGrid>
              <a:tr h="574658"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Milyen </a:t>
                      </a:r>
                      <a:r>
                        <a:rPr lang="hu-HU" sz="1800" dirty="0"/>
                        <a:t>fénycső </a:t>
                      </a:r>
                      <a:r>
                        <a:rPr lang="hu-HU" sz="1800" dirty="0" smtClean="0"/>
                        <a:t>milyen izzót </a:t>
                      </a:r>
                      <a:r>
                        <a:rPr lang="hu-HU" sz="1800" dirty="0"/>
                        <a:t>helyettesít?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03633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3 </a:t>
                      </a:r>
                      <a:r>
                        <a:rPr lang="hu-HU" sz="1800" dirty="0"/>
                        <a:t>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15 </a:t>
                      </a:r>
                      <a:r>
                        <a:rPr lang="hu-HU" sz="1800" dirty="0"/>
                        <a:t>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33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5 </a:t>
                      </a:r>
                      <a:r>
                        <a:rPr lang="hu-HU" sz="1800" dirty="0"/>
                        <a:t>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25 </a:t>
                      </a:r>
                      <a:r>
                        <a:rPr lang="hu-HU" sz="1800" dirty="0"/>
                        <a:t>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33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9 </a:t>
                      </a:r>
                      <a:r>
                        <a:rPr lang="hu-HU" sz="1800" dirty="0"/>
                        <a:t>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40 </a:t>
                      </a:r>
                      <a:r>
                        <a:rPr lang="hu-HU" sz="1800" dirty="0"/>
                        <a:t>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33">
                <a:tc>
                  <a:txBody>
                    <a:bodyPr/>
                    <a:lstStyle/>
                    <a:p>
                      <a:pPr algn="ctr"/>
                      <a:r>
                        <a:rPr lang="hu-HU" sz="1800"/>
                        <a:t>11 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/>
                        <a:t>60 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33">
                <a:tc>
                  <a:txBody>
                    <a:bodyPr/>
                    <a:lstStyle/>
                    <a:p>
                      <a:pPr algn="ctr"/>
                      <a:r>
                        <a:rPr lang="hu-HU" sz="1800"/>
                        <a:t>15 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/>
                        <a:t>75 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33">
                <a:tc>
                  <a:txBody>
                    <a:bodyPr/>
                    <a:lstStyle/>
                    <a:p>
                      <a:pPr algn="ctr"/>
                      <a:r>
                        <a:rPr lang="hu-HU" sz="1800"/>
                        <a:t>20 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/>
                        <a:t>100 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33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23 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2×60 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62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8992" y="174562"/>
            <a:ext cx="3161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Hűtőszekrény</a:t>
            </a:r>
            <a:endParaRPr lang="hu-HU" sz="36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32" y="673896"/>
            <a:ext cx="3129983" cy="581477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3167784"/>
            <a:ext cx="5194886" cy="3467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398529" y="6627168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http://www.revizoronline.com/hu/cikk/1062/60-watt-elektrotechnikai-muzeum/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3532" y="6381749"/>
            <a:ext cx="3750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https://pixabay.com/hu/h%C5%B1t%C5%91-konyha-h%C5%B1t%C5%91g%C3%A9p-k%C3%A9sz%C3%BCl%C3%A9k-h%C5%B1t%C3%A9s-158792/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98528" y="999429"/>
            <a:ext cx="4995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 régi hűtőszekrények sokkal több energiát fogyasztanak, ha be van fagyva a fagyasztórész. A régi hűtők freon gázt tartalmaztak ami károsította az ózonpajzsot.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98528" y="1967455"/>
            <a:ext cx="499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Az új hűtőszekrények már nem tartalmaznak freont.   A legtöbb Non-Frost</a:t>
            </a:r>
            <a:r>
              <a:rPr lang="hu-HU" sz="1600" dirty="0"/>
              <a:t> </a:t>
            </a:r>
            <a:r>
              <a:rPr lang="hu-HU" sz="1600" dirty="0" smtClean="0"/>
              <a:t>technológiával készül. Ezeknek a hűtőknek jobb az energiahatékonysága is.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871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8992" y="174562"/>
            <a:ext cx="2743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Gázkazánok</a:t>
            </a:r>
            <a:endParaRPr lang="hu-HU" sz="3600" b="1" dirty="0"/>
          </a:p>
        </p:txBody>
      </p:sp>
      <p:sp>
        <p:nvSpPr>
          <p:cNvPr id="3" name="Téglalap 2"/>
          <p:cNvSpPr/>
          <p:nvPr/>
        </p:nvSpPr>
        <p:spPr>
          <a:xfrm>
            <a:off x="4157014" y="6627168"/>
            <a:ext cx="49869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http://www.saunierduval.hu/fogyasztok/termekek/kondenzacios-kazanok/index.hu_hu.html</a:t>
            </a:r>
          </a:p>
        </p:txBody>
      </p:sp>
      <p:pic>
        <p:nvPicPr>
          <p:cNvPr id="1028" name="Picture 4" descr="http://www.saunierduval.hu/media-master/global-media/sdbg/product-pictures/saunier-duval/products/thema-condens-fas-46-65/thema-condens-f-as-45-65-outside-front-224507-format-3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59" y="1201891"/>
            <a:ext cx="3632653" cy="48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17849" y="1314578"/>
            <a:ext cx="39480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régi gázkazánok sokkal több energiát (gázt) használtak el, mivel azokban a készülékekben volt őrláng, ami éjjel-nappal ment. A mostani Kondenzációs kombi gázkazánok hatékonyabbak, </a:t>
            </a:r>
            <a:r>
              <a:rPr lang="hu-HU" sz="2000" smtClean="0"/>
              <a:t>mivel az </a:t>
            </a:r>
            <a:r>
              <a:rPr lang="hu-HU" sz="2000" dirty="0"/>
              <a:t>égéstermékben lévő rejtett hőt is</a:t>
            </a:r>
            <a:r>
              <a:rPr lang="hu-HU" sz="2000" dirty="0" smtClean="0"/>
              <a:t> (füstgázban </a:t>
            </a:r>
            <a:r>
              <a:rPr lang="hu-HU" sz="2000" dirty="0"/>
              <a:t>lévő vízgőz </a:t>
            </a:r>
            <a:r>
              <a:rPr lang="hu-HU" sz="2000" dirty="0" smtClean="0"/>
              <a:t>lecsapatásával) hasznosítja. Az őrlángos és a kondenzációs kazánok közötti különbség      20-35% megtakarítást  eredményez. A kondenzációs kazánok </a:t>
            </a:r>
            <a:r>
              <a:rPr lang="hu-HU" sz="2000" dirty="0"/>
              <a:t>külön energia és költség ráfordítása nélkül képes előállítani </a:t>
            </a:r>
            <a:r>
              <a:rPr lang="hu-HU" sz="2000" dirty="0" smtClean="0"/>
              <a:t>meleg vizet.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5026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7220" y="15279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Kérdések</a:t>
            </a:r>
            <a:endParaRPr lang="hu-HU" sz="36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45818" y="940930"/>
            <a:ext cx="70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Melyek a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megújuló energiaforrás</a:t>
            </a:r>
            <a:r>
              <a:rPr lang="hu-HU" dirty="0" smtClean="0"/>
              <a:t>ok?</a:t>
            </a:r>
            <a:endParaRPr lang="hu-HU" dirty="0"/>
          </a:p>
        </p:txBody>
      </p:sp>
      <p:sp>
        <p:nvSpPr>
          <p:cNvPr id="4" name="Szövegdoboz 3">
            <a:hlinkClick r:id="rId3" action="ppaction://hlinksldjump"/>
            <a:hlinkHover r:id="" action="ppaction://noaction">
              <a:snd r:embed="rId4" name="helyes válasz.wav"/>
            </a:hlinkHover>
          </p:cNvPr>
          <p:cNvSpPr txBox="1"/>
          <p:nvPr/>
        </p:nvSpPr>
        <p:spPr>
          <a:xfrm>
            <a:off x="362902" y="1310262"/>
            <a:ext cx="268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solidFill>
                  <a:schemeClr val="accent1"/>
                </a:solidFill>
              </a:rPr>
              <a:t>Na</a:t>
            </a:r>
            <a:r>
              <a:rPr lang="hu-HU" dirty="0" smtClean="0">
                <a:solidFill>
                  <a:schemeClr val="accent1"/>
                </a:solidFill>
              </a:rPr>
              <a:t>p</a:t>
            </a:r>
            <a:r>
              <a:rPr lang="hu-HU" u="sng" dirty="0" smtClean="0">
                <a:solidFill>
                  <a:schemeClr val="accent1"/>
                </a:solidFill>
              </a:rPr>
              <a:t>ener</a:t>
            </a:r>
            <a:r>
              <a:rPr lang="hu-HU" dirty="0" smtClean="0">
                <a:solidFill>
                  <a:schemeClr val="accent1"/>
                </a:solidFill>
              </a:rPr>
              <a:t>g</a:t>
            </a:r>
            <a:r>
              <a:rPr lang="hu-HU" u="sng" dirty="0" smtClean="0">
                <a:solidFill>
                  <a:schemeClr val="accent1"/>
                </a:solidFill>
              </a:rPr>
              <a:t>ia, Vízener</a:t>
            </a:r>
            <a:r>
              <a:rPr lang="hu-HU" dirty="0" smtClean="0">
                <a:solidFill>
                  <a:schemeClr val="accent1"/>
                </a:solidFill>
              </a:rPr>
              <a:t>g</a:t>
            </a:r>
            <a:r>
              <a:rPr lang="hu-HU" u="sng" dirty="0" smtClean="0">
                <a:solidFill>
                  <a:schemeClr val="accent1"/>
                </a:solidFill>
              </a:rPr>
              <a:t>ia, Szélener</a:t>
            </a:r>
            <a:r>
              <a:rPr lang="hu-HU" dirty="0" smtClean="0">
                <a:solidFill>
                  <a:schemeClr val="accent1"/>
                </a:solidFill>
              </a:rPr>
              <a:t>g</a:t>
            </a:r>
            <a:r>
              <a:rPr lang="hu-HU" u="sng" dirty="0" smtClean="0">
                <a:solidFill>
                  <a:schemeClr val="accent1"/>
                </a:solidFill>
              </a:rPr>
              <a:t>ia,stb.</a:t>
            </a:r>
            <a:endParaRPr lang="hu-HU" u="sng" dirty="0">
              <a:solidFill>
                <a:schemeClr val="accent1"/>
              </a:solidFill>
            </a:endParaRPr>
          </a:p>
        </p:txBody>
      </p:sp>
      <p:sp>
        <p:nvSpPr>
          <p:cNvPr id="5" name="Szövegdoboz 4">
            <a:hlinkClick r:id="rId5" action="ppaction://hlinksldjump"/>
          </p:cNvPr>
          <p:cNvSpPr txBox="1"/>
          <p:nvPr/>
        </p:nvSpPr>
        <p:spPr>
          <a:xfrm>
            <a:off x="3994550" y="1310262"/>
            <a:ext cx="246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u="sng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Szén, Kőola</a:t>
            </a:r>
            <a:r>
              <a:rPr lang="hu-HU" u="none" dirty="0" smtClean="0"/>
              <a:t>j</a:t>
            </a:r>
            <a:r>
              <a:rPr lang="hu-HU" dirty="0" smtClean="0"/>
              <a:t>, Föld</a:t>
            </a:r>
            <a:r>
              <a:rPr lang="hu-HU" u="none" dirty="0" smtClean="0"/>
              <a:t>g</a:t>
            </a:r>
            <a:r>
              <a:rPr lang="hu-HU" dirty="0" smtClean="0"/>
              <a:t>áz, stb.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372434" y="375948"/>
            <a:ext cx="382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Kattints a megfelelő válaszra!</a:t>
            </a:r>
            <a:endParaRPr lang="hu-HU" i="1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45816" y="2095092"/>
            <a:ext cx="70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Megtalálható-e az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energiahatékonysági címké</a:t>
            </a:r>
            <a:r>
              <a:rPr lang="hu-HU" dirty="0" smtClean="0"/>
              <a:t>n az energiaosztály?</a:t>
            </a:r>
            <a:endParaRPr lang="hu-HU" dirty="0"/>
          </a:p>
        </p:txBody>
      </p:sp>
      <p:sp>
        <p:nvSpPr>
          <p:cNvPr id="10" name="Szövegdoboz 9">
            <a:hlinkClick r:id="rId3" action="ppaction://hlinksldjump"/>
            <a:hlinkHover r:id="" action="ppaction://noaction">
              <a:snd r:embed="rId4" name="helyes válasz.wav"/>
            </a:hlinkHover>
          </p:cNvPr>
          <p:cNvSpPr txBox="1"/>
          <p:nvPr/>
        </p:nvSpPr>
        <p:spPr>
          <a:xfrm>
            <a:off x="3994548" y="2444281"/>
            <a:ext cx="26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solidFill>
                  <a:schemeClr val="accent1"/>
                </a:solidFill>
              </a:rPr>
              <a:t>I</a:t>
            </a:r>
            <a:r>
              <a:rPr lang="hu-HU" dirty="0" smtClean="0">
                <a:solidFill>
                  <a:schemeClr val="accent1"/>
                </a:solidFill>
              </a:rPr>
              <a:t>g</a:t>
            </a:r>
            <a:r>
              <a:rPr lang="hu-HU" u="sng" dirty="0" smtClean="0">
                <a:solidFill>
                  <a:schemeClr val="accent1"/>
                </a:solidFill>
              </a:rPr>
              <a:t>en, me</a:t>
            </a:r>
            <a:r>
              <a:rPr lang="hu-HU" dirty="0" smtClean="0">
                <a:solidFill>
                  <a:schemeClr val="accent1"/>
                </a:solidFill>
              </a:rPr>
              <a:t>g</a:t>
            </a:r>
            <a:r>
              <a:rPr lang="hu-HU" u="sng" dirty="0" smtClean="0">
                <a:solidFill>
                  <a:schemeClr val="accent1"/>
                </a:solidFill>
              </a:rPr>
              <a:t>található</a:t>
            </a:r>
            <a:endParaRPr lang="hu-HU" u="sng" dirty="0">
              <a:solidFill>
                <a:schemeClr val="accent1"/>
              </a:solidFill>
            </a:endParaRPr>
          </a:p>
        </p:txBody>
      </p:sp>
      <p:sp>
        <p:nvSpPr>
          <p:cNvPr id="11" name="Szövegdoboz 10">
            <a:hlinkClick r:id="rId5" action="ppaction://hlinksldjump"/>
          </p:cNvPr>
          <p:cNvSpPr txBox="1"/>
          <p:nvPr/>
        </p:nvSpPr>
        <p:spPr>
          <a:xfrm>
            <a:off x="362900" y="2418257"/>
            <a:ext cx="283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u="sng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Nem található me</a:t>
            </a:r>
            <a:r>
              <a:rPr lang="hu-HU" u="none" dirty="0" smtClean="0"/>
              <a:t>g</a:t>
            </a:r>
            <a:endParaRPr lang="hu-HU" u="none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45816" y="2934627"/>
            <a:ext cx="70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energián kívül mit használ még kevesebbet a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 mosógép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13" name="Szövegdoboz 12">
            <a:hlinkClick r:id="rId3" action="ppaction://hlinksldjump"/>
            <a:hlinkHover r:id="" action="ppaction://noaction">
              <a:snd r:embed="rId4" name="helyes válasz.wav"/>
            </a:hlinkHover>
          </p:cNvPr>
          <p:cNvSpPr txBox="1"/>
          <p:nvPr/>
        </p:nvSpPr>
        <p:spPr>
          <a:xfrm>
            <a:off x="3994549" y="3303959"/>
            <a:ext cx="26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>
                <a:solidFill>
                  <a:schemeClr val="accent1"/>
                </a:solidFill>
              </a:rPr>
              <a:t>V</a:t>
            </a:r>
            <a:r>
              <a:rPr lang="hu-HU" u="sng" dirty="0" smtClean="0">
                <a:solidFill>
                  <a:schemeClr val="accent1"/>
                </a:solidFill>
              </a:rPr>
              <a:t>izet</a:t>
            </a:r>
            <a:endParaRPr lang="hu-HU" u="sng" dirty="0">
              <a:solidFill>
                <a:schemeClr val="accent1"/>
              </a:solidFill>
            </a:endParaRPr>
          </a:p>
        </p:txBody>
      </p:sp>
      <p:sp>
        <p:nvSpPr>
          <p:cNvPr id="14" name="Szövegdoboz 13">
            <a:hlinkClick r:id="rId5" action="ppaction://hlinksldjump"/>
          </p:cNvPr>
          <p:cNvSpPr txBox="1"/>
          <p:nvPr/>
        </p:nvSpPr>
        <p:spPr>
          <a:xfrm>
            <a:off x="362901" y="3303959"/>
            <a:ext cx="246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u="sng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Freont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62901" y="3760394"/>
            <a:ext cx="705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épület szigetelése, nyílászárócseréje</a:t>
            </a:r>
            <a:r>
              <a:rPr lang="hu-HU" dirty="0" smtClean="0"/>
              <a:t> hány % energia megtakarítást eredményez?</a:t>
            </a:r>
            <a:endParaRPr lang="hu-HU" dirty="0"/>
          </a:p>
        </p:txBody>
      </p:sp>
      <p:sp>
        <p:nvSpPr>
          <p:cNvPr id="16" name="Szövegdoboz 15">
            <a:hlinkClick r:id="rId3" action="ppaction://hlinksldjump"/>
            <a:hlinkHover r:id="" action="ppaction://noaction">
              <a:snd r:embed="rId4" name="helyes válasz.wav"/>
            </a:hlinkHover>
          </p:cNvPr>
          <p:cNvSpPr txBox="1"/>
          <p:nvPr/>
        </p:nvSpPr>
        <p:spPr>
          <a:xfrm>
            <a:off x="362902" y="4406725"/>
            <a:ext cx="26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solidFill>
                  <a:schemeClr val="accent1"/>
                </a:solidFill>
              </a:rPr>
              <a:t>30-40%</a:t>
            </a:r>
            <a:endParaRPr lang="hu-HU" u="sng" dirty="0">
              <a:solidFill>
                <a:schemeClr val="accent1"/>
              </a:solidFill>
            </a:endParaRPr>
          </a:p>
        </p:txBody>
      </p:sp>
      <p:sp>
        <p:nvSpPr>
          <p:cNvPr id="17" name="Szövegdoboz 16">
            <a:hlinkClick r:id="rId5" action="ppaction://hlinksldjump"/>
          </p:cNvPr>
          <p:cNvSpPr txBox="1"/>
          <p:nvPr/>
        </p:nvSpPr>
        <p:spPr>
          <a:xfrm>
            <a:off x="3994549" y="4415639"/>
            <a:ext cx="246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u="sng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60-75%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62901" y="4891285"/>
            <a:ext cx="70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Melyik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izzó</a:t>
            </a:r>
            <a:r>
              <a:rPr lang="hu-HU" dirty="0" smtClean="0"/>
              <a:t> ad le nagyobb hőt?</a:t>
            </a:r>
            <a:endParaRPr lang="hu-HU" dirty="0"/>
          </a:p>
        </p:txBody>
      </p:sp>
      <p:sp>
        <p:nvSpPr>
          <p:cNvPr id="19" name="Szövegdoboz 18">
            <a:hlinkClick r:id="rId3" action="ppaction://hlinksldjump"/>
            <a:hlinkHover r:id="" action="ppaction://noaction">
              <a:snd r:embed="rId4" name="helyes válasz.wav"/>
            </a:hlinkHover>
          </p:cNvPr>
          <p:cNvSpPr txBox="1"/>
          <p:nvPr/>
        </p:nvSpPr>
        <p:spPr>
          <a:xfrm>
            <a:off x="4011634" y="5283888"/>
            <a:ext cx="26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solidFill>
                  <a:schemeClr val="accent1"/>
                </a:solidFill>
              </a:rPr>
              <a:t>Ha</a:t>
            </a:r>
            <a:r>
              <a:rPr lang="hu-HU" dirty="0" smtClean="0">
                <a:solidFill>
                  <a:schemeClr val="accent1"/>
                </a:solidFill>
              </a:rPr>
              <a:t>gy</a:t>
            </a:r>
            <a:r>
              <a:rPr lang="hu-HU" u="sng" dirty="0" smtClean="0">
                <a:solidFill>
                  <a:schemeClr val="accent1"/>
                </a:solidFill>
              </a:rPr>
              <a:t>ományos izzó</a:t>
            </a:r>
            <a:endParaRPr lang="hu-HU" u="sng" dirty="0">
              <a:solidFill>
                <a:schemeClr val="accent1"/>
              </a:solidFill>
            </a:endParaRPr>
          </a:p>
        </p:txBody>
      </p:sp>
      <p:sp>
        <p:nvSpPr>
          <p:cNvPr id="20" name="Szövegdoboz 19">
            <a:hlinkClick r:id="rId5" action="ppaction://hlinksldjump"/>
          </p:cNvPr>
          <p:cNvSpPr txBox="1"/>
          <p:nvPr/>
        </p:nvSpPr>
        <p:spPr>
          <a:xfrm>
            <a:off x="379986" y="5283888"/>
            <a:ext cx="246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u="sng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Kompakt fén</a:t>
            </a:r>
            <a:r>
              <a:rPr lang="hu-HU" u="none" dirty="0" smtClean="0"/>
              <a:t>y</a:t>
            </a:r>
            <a:r>
              <a:rPr lang="hu-HU" dirty="0" smtClean="0"/>
              <a:t>cső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79986" y="5754091"/>
            <a:ext cx="70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őrlángos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gázkazánok</a:t>
            </a:r>
            <a:r>
              <a:rPr lang="hu-HU" dirty="0" smtClean="0"/>
              <a:t> energia hatékonyak?</a:t>
            </a:r>
            <a:endParaRPr lang="hu-HU" dirty="0"/>
          </a:p>
        </p:txBody>
      </p:sp>
      <p:sp>
        <p:nvSpPr>
          <p:cNvPr id="22" name="Szövegdoboz 21">
            <a:hlinkClick r:id="rId5" action="ppaction://hlinksldjump"/>
            <a:hlinkHover r:id="" action="ppaction://noaction">
              <a:snd r:embed="rId4" name="helyes válasz.wav"/>
            </a:hlinkHover>
          </p:cNvPr>
          <p:cNvSpPr txBox="1"/>
          <p:nvPr/>
        </p:nvSpPr>
        <p:spPr>
          <a:xfrm>
            <a:off x="379986" y="6146694"/>
            <a:ext cx="28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solidFill>
                  <a:schemeClr val="accent1"/>
                </a:solidFill>
              </a:rPr>
              <a:t>Igen, a le</a:t>
            </a:r>
            <a:r>
              <a:rPr lang="hu-HU" dirty="0" smtClean="0">
                <a:solidFill>
                  <a:schemeClr val="accent1"/>
                </a:solidFill>
              </a:rPr>
              <a:t>g</a:t>
            </a:r>
            <a:r>
              <a:rPr lang="hu-HU" u="sng" dirty="0" smtClean="0">
                <a:solidFill>
                  <a:schemeClr val="accent1"/>
                </a:solidFill>
              </a:rPr>
              <a:t>hatékonyabbak</a:t>
            </a:r>
            <a:endParaRPr lang="hu-HU" u="sng" dirty="0">
              <a:solidFill>
                <a:schemeClr val="accent1"/>
              </a:solidFill>
            </a:endParaRPr>
          </a:p>
        </p:txBody>
      </p:sp>
      <p:sp>
        <p:nvSpPr>
          <p:cNvPr id="23" name="Szövegdoboz 22">
            <a:hlinkClick r:id="rId3" action="ppaction://hlinksldjump"/>
          </p:cNvPr>
          <p:cNvSpPr txBox="1"/>
          <p:nvPr/>
        </p:nvSpPr>
        <p:spPr>
          <a:xfrm>
            <a:off x="3994548" y="6162449"/>
            <a:ext cx="26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u="sng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Nem, </a:t>
            </a:r>
            <a:r>
              <a:rPr lang="hu-HU" dirty="0" err="1" smtClean="0"/>
              <a:t>nem</a:t>
            </a:r>
            <a:r>
              <a:rPr lang="hu-HU" dirty="0" smtClean="0"/>
              <a:t> hatékonyak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141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7220" y="152791"/>
            <a:ext cx="2216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Források:</a:t>
            </a:r>
            <a:endParaRPr lang="hu-HU" sz="36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500742" y="1132114"/>
            <a:ext cx="691242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ebdings" panose="05030102010509060703" pitchFamily="18" charset="2"/>
              <a:buChar char="ü"/>
            </a:pPr>
            <a:r>
              <a:rPr lang="hu-HU" sz="1600" dirty="0"/>
              <a:t>http://www.haon.hu/megujulo-energetikai-szakiranyu-tovabbkepzesi-szak-a-debreceni-egyetemen/2121808</a:t>
            </a:r>
          </a:p>
          <a:p>
            <a:pPr marL="285750" indent="-285750">
              <a:buFont typeface="Webdings" panose="05030102010509060703" pitchFamily="18" charset="2"/>
              <a:buChar char="ü"/>
            </a:pPr>
            <a:endParaRPr lang="hu-HU" sz="1600" dirty="0"/>
          </a:p>
          <a:p>
            <a:pPr marL="285750" indent="-285750">
              <a:buFont typeface="Webdings" panose="05030102010509060703" pitchFamily="18" charset="2"/>
              <a:buChar char="ü"/>
            </a:pPr>
            <a:r>
              <a:rPr lang="hu-HU" sz="1600" dirty="0"/>
              <a:t>https://hu.wikipedia.org/wiki/Sz%C3%A9lenergia#/media/File:WEAs_in_Neuenkirchen.JPG</a:t>
            </a:r>
          </a:p>
          <a:p>
            <a:pPr marL="285750" indent="-285750">
              <a:buFont typeface="Webdings" panose="05030102010509060703" pitchFamily="18" charset="2"/>
              <a:buChar char="ü"/>
            </a:pPr>
            <a:endParaRPr lang="hu-HU" sz="1600" dirty="0"/>
          </a:p>
          <a:p>
            <a:pPr marL="285750" indent="-285750">
              <a:buFont typeface="Webdings" panose="05030102010509060703" pitchFamily="18" charset="2"/>
              <a:buChar char="ü"/>
            </a:pPr>
            <a:r>
              <a:rPr lang="hu-HU" sz="1600" dirty="0"/>
              <a:t>http://bpxv.blog.hu/2014/03/17/rakospalota_mezeskalacs_teri_lakotelep_ban_ferenc</a:t>
            </a:r>
          </a:p>
          <a:p>
            <a:pPr marL="285750" indent="-285750">
              <a:buFont typeface="Webdings" panose="05030102010509060703" pitchFamily="18" charset="2"/>
              <a:buChar char="ü"/>
            </a:pPr>
            <a:endParaRPr lang="hu-HU" sz="1600" dirty="0"/>
          </a:p>
          <a:p>
            <a:pPr marL="285750" indent="-285750">
              <a:buFont typeface="Webdings" panose="05030102010509060703" pitchFamily="18" charset="2"/>
              <a:buChar char="ü"/>
            </a:pPr>
            <a:r>
              <a:rPr lang="hu-HU" sz="1600" dirty="0"/>
              <a:t>https://commons.wikimedia.org/wiki/File:VEB_WGW_SZB_012_WM600.jpg</a:t>
            </a:r>
          </a:p>
          <a:p>
            <a:pPr marL="285750" indent="-285750">
              <a:buFont typeface="Webdings" panose="05030102010509060703" pitchFamily="18" charset="2"/>
              <a:buChar char="ü"/>
            </a:pPr>
            <a:endParaRPr lang="hu-HU" sz="1600" dirty="0"/>
          </a:p>
          <a:p>
            <a:pPr marL="285750" indent="-285750">
              <a:buFont typeface="Webdings" panose="05030102010509060703" pitchFamily="18" charset="2"/>
              <a:buChar char="ü"/>
            </a:pPr>
            <a:r>
              <a:rPr lang="hu-HU" sz="1600" dirty="0"/>
              <a:t>https://en.wikipedia.org/wiki/Power_symbol#/media/File:Xbox360-ringofdeath.jpg</a:t>
            </a:r>
          </a:p>
          <a:p>
            <a:pPr marL="285750" indent="-285750">
              <a:buFont typeface="Webdings" panose="05030102010509060703" pitchFamily="18" charset="2"/>
              <a:buChar char="ü"/>
            </a:pPr>
            <a:endParaRPr lang="hu-HU" sz="1600" dirty="0"/>
          </a:p>
          <a:p>
            <a:pPr marL="285750" indent="-285750">
              <a:buFont typeface="Webdings" panose="05030102010509060703" pitchFamily="18" charset="2"/>
              <a:buChar char="ü"/>
            </a:pPr>
            <a:r>
              <a:rPr lang="hu-HU" sz="1600" dirty="0"/>
              <a:t>https://hu.wikipedia.org/wiki/Sz%C3%A9lenergia</a:t>
            </a:r>
          </a:p>
          <a:p>
            <a:pPr marL="285750" indent="-285750">
              <a:buFont typeface="Webdings" panose="05030102010509060703" pitchFamily="18" charset="2"/>
              <a:buChar char="ü"/>
            </a:pPr>
            <a:endParaRPr lang="hu-HU" sz="1600" dirty="0"/>
          </a:p>
          <a:p>
            <a:pPr marL="285750" indent="-285750">
              <a:buFont typeface="Webdings" panose="05030102010509060703" pitchFamily="18" charset="2"/>
              <a:buChar char="ü"/>
            </a:pPr>
            <a:r>
              <a:rPr lang="hu-HU" sz="1600" dirty="0"/>
              <a:t>https://hu.wikipedia.org/wiki/Napenergia</a:t>
            </a:r>
          </a:p>
          <a:p>
            <a:pPr marL="285750" indent="-285750">
              <a:buFont typeface="Webdings" panose="05030102010509060703" pitchFamily="18" charset="2"/>
              <a:buChar char="ü"/>
            </a:pPr>
            <a:endParaRPr lang="hu-HU" sz="1600" dirty="0"/>
          </a:p>
          <a:p>
            <a:pPr marL="285750" indent="-285750">
              <a:buFont typeface="Webdings" panose="05030102010509060703" pitchFamily="18" charset="2"/>
              <a:buChar char="ü"/>
            </a:pPr>
            <a:r>
              <a:rPr lang="hu-HU" sz="1600" dirty="0"/>
              <a:t>https://</a:t>
            </a:r>
            <a:r>
              <a:rPr lang="hu-HU" sz="1600" dirty="0" smtClean="0"/>
              <a:t>hu.wikipedia.org/wiki/V%C3%ADzenergia</a:t>
            </a:r>
          </a:p>
          <a:p>
            <a:pPr marL="285750" indent="-285750">
              <a:buFont typeface="Webdings" panose="05030102010509060703" pitchFamily="18" charset="2"/>
              <a:buChar char="ü"/>
            </a:pPr>
            <a:endParaRPr lang="hu-HU" sz="1600" dirty="0"/>
          </a:p>
          <a:p>
            <a:pPr marL="285750" indent="-285750">
              <a:buFont typeface="Webdings" panose="05030102010509060703" pitchFamily="18" charset="2"/>
              <a:buChar char="ü"/>
            </a:pPr>
            <a:r>
              <a:rPr lang="hu-HU" sz="1600" dirty="0"/>
              <a:t>https://pixabay.com/</a:t>
            </a:r>
          </a:p>
          <a:p>
            <a:pPr marL="285750" indent="-285750">
              <a:buFont typeface="Webdings" panose="05030102010509060703" pitchFamily="18" charset="2"/>
              <a:buChar char="ü"/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127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1886" y="500744"/>
            <a:ext cx="6566221" cy="120032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hu-HU"/>
            </a:defPPr>
            <a:lvl1pPr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defRPr>
            </a:lvl1pPr>
          </a:lstStyle>
          <a:p>
            <a:r>
              <a:rPr lang="hu-HU" sz="7200" dirty="0"/>
              <a:t>Helyes válasz 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90" y="2373086"/>
            <a:ext cx="3738220" cy="4027713"/>
          </a:xfrm>
          <a:prstGeom prst="rect">
            <a:avLst/>
          </a:prstGeom>
        </p:spPr>
      </p:pic>
      <p:sp>
        <p:nvSpPr>
          <p:cNvPr id="4" name="Szaggatott nyíl jobbra 3"/>
          <p:cNvSpPr/>
          <p:nvPr/>
        </p:nvSpPr>
        <p:spPr>
          <a:xfrm rot="10800000">
            <a:off x="391886" y="5519840"/>
            <a:ext cx="1349829" cy="9688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33689" y="6488668"/>
            <a:ext cx="2380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Vissza a kérdésekhez</a:t>
            </a:r>
            <a:endParaRPr lang="hu-HU" sz="1600" dirty="0"/>
          </a:p>
        </p:txBody>
      </p:sp>
      <p:sp>
        <p:nvSpPr>
          <p:cNvPr id="7" name="Téglalap 6">
            <a:hlinkClick r:id="rId3" action="ppaction://hlinksldjump"/>
          </p:cNvPr>
          <p:cNvSpPr/>
          <p:nvPr/>
        </p:nvSpPr>
        <p:spPr>
          <a:xfrm>
            <a:off x="0" y="5257800"/>
            <a:ext cx="2318657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984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82341" y="217714"/>
            <a:ext cx="750025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defRPr>
            </a:lvl1pPr>
          </a:lstStyle>
          <a:p>
            <a:r>
              <a:rPr lang="hu-HU" sz="4800" dirty="0" smtClean="0"/>
              <a:t>Megújuló energiaforrások Magyarországon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1" y="2438402"/>
            <a:ext cx="7639590" cy="395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églalap 7"/>
          <p:cNvSpPr/>
          <p:nvPr/>
        </p:nvSpPr>
        <p:spPr>
          <a:xfrm>
            <a:off x="280313" y="6627168"/>
            <a:ext cx="63926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http://www.haon.hu/megujulo-energetikai-szakiranyu-tovabbkepzesi-szak-a-debreceni-egyetemen/2121808</a:t>
            </a:r>
          </a:p>
        </p:txBody>
      </p:sp>
    </p:spTree>
    <p:extLst>
      <p:ext uri="{BB962C8B-B14F-4D97-AF65-F5344CB8AC3E}">
        <p14:creationId xmlns:p14="http://schemas.microsoft.com/office/powerpoint/2010/main" val="234141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1514" y="544287"/>
            <a:ext cx="844731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u-HU"/>
            </a:defPPr>
            <a:lvl1pPr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defRPr>
            </a:lvl1pPr>
          </a:lstStyle>
          <a:p>
            <a:r>
              <a:rPr lang="hu-HU" sz="5800" dirty="0" smtClean="0"/>
              <a:t>Sajnos rossz válasz!</a:t>
            </a:r>
            <a:endParaRPr lang="hu-HU" sz="5800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2698157" y="2374617"/>
            <a:ext cx="3736800" cy="4026182"/>
            <a:chOff x="2140575" y="2581783"/>
            <a:chExt cx="3736800" cy="4026182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575" y="2581783"/>
              <a:ext cx="3736800" cy="4026182"/>
            </a:xfrm>
            <a:prstGeom prst="rect">
              <a:avLst/>
            </a:prstGeom>
          </p:spPr>
        </p:pic>
        <p:sp>
          <p:nvSpPr>
            <p:cNvPr id="4" name="Könnycsepp 3"/>
            <p:cNvSpPr/>
            <p:nvPr/>
          </p:nvSpPr>
          <p:spPr>
            <a:xfrm rot="20249060">
              <a:off x="2419251" y="3878514"/>
              <a:ext cx="304800" cy="304800"/>
            </a:xfrm>
            <a:prstGeom prst="teardrop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Könnycsepp 4"/>
            <p:cNvSpPr/>
            <p:nvPr/>
          </p:nvSpPr>
          <p:spPr>
            <a:xfrm rot="20249060">
              <a:off x="2585603" y="4404227"/>
              <a:ext cx="304800" cy="304800"/>
            </a:xfrm>
            <a:prstGeom prst="teardrop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Könnycsepp 5"/>
            <p:cNvSpPr/>
            <p:nvPr/>
          </p:nvSpPr>
          <p:spPr>
            <a:xfrm rot="20249060">
              <a:off x="2187318" y="4641616"/>
              <a:ext cx="304800" cy="304800"/>
            </a:xfrm>
            <a:prstGeom prst="teardrop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Könnycsepp 6"/>
            <p:cNvSpPr/>
            <p:nvPr/>
          </p:nvSpPr>
          <p:spPr>
            <a:xfrm rot="17434676">
              <a:off x="5315584" y="3881414"/>
              <a:ext cx="304800" cy="304800"/>
            </a:xfrm>
            <a:prstGeom prst="teardrop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Könnycsepp 7"/>
            <p:cNvSpPr/>
            <p:nvPr/>
          </p:nvSpPr>
          <p:spPr>
            <a:xfrm rot="17434676">
              <a:off x="5136249" y="4374076"/>
              <a:ext cx="304800" cy="304800"/>
            </a:xfrm>
            <a:prstGeom prst="teardrop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Könnycsepp 8"/>
            <p:cNvSpPr/>
            <p:nvPr/>
          </p:nvSpPr>
          <p:spPr>
            <a:xfrm rot="17434676">
              <a:off x="5561350" y="4638714"/>
              <a:ext cx="304800" cy="304800"/>
            </a:xfrm>
            <a:prstGeom prst="teardrop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Szaggatott nyíl jobbra 10"/>
          <p:cNvSpPr/>
          <p:nvPr/>
        </p:nvSpPr>
        <p:spPr>
          <a:xfrm rot="10800000">
            <a:off x="391886" y="5519840"/>
            <a:ext cx="1349829" cy="9688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133689" y="6488668"/>
            <a:ext cx="2380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Vissza a kérdésekhez</a:t>
            </a:r>
            <a:endParaRPr lang="hu-HU" sz="1600" dirty="0"/>
          </a:p>
        </p:txBody>
      </p:sp>
      <p:sp>
        <p:nvSpPr>
          <p:cNvPr id="13" name="Téglalap 12">
            <a:hlinkClick r:id="rId3" action="ppaction://hlinksldjump"/>
          </p:cNvPr>
          <p:cNvSpPr/>
          <p:nvPr/>
        </p:nvSpPr>
        <p:spPr>
          <a:xfrm>
            <a:off x="0" y="5257800"/>
            <a:ext cx="2318657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176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2506615"/>
            <a:ext cx="5312229" cy="398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182341" y="217714"/>
            <a:ext cx="75002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defRPr>
            </a:lvl1pPr>
          </a:lstStyle>
          <a:p>
            <a:r>
              <a:rPr lang="hu-HU" sz="4800" dirty="0" smtClean="0"/>
              <a:t>A szélenergia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82341" y="1306286"/>
            <a:ext cx="71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szélenergia felhasználása rohamos </a:t>
            </a:r>
            <a:r>
              <a:rPr lang="hu-HU" dirty="0"/>
              <a:t>ütemben nő a világban, főleg Európában</a:t>
            </a:r>
            <a:r>
              <a:rPr lang="hu-HU" dirty="0" smtClean="0"/>
              <a:t>. A </a:t>
            </a:r>
            <a:r>
              <a:rPr lang="hu-HU" dirty="0"/>
              <a:t>szél megfújja a szélturbina </a:t>
            </a:r>
            <a:r>
              <a:rPr lang="hu-HU" dirty="0" smtClean="0"/>
              <a:t>lapátjait ami a forgásával </a:t>
            </a:r>
            <a:r>
              <a:rPr lang="hu-HU" dirty="0"/>
              <a:t>alakítja át elektromos </a:t>
            </a:r>
            <a:r>
              <a:rPr lang="hu-HU" dirty="0" smtClean="0"/>
              <a:t>árammá</a:t>
            </a:r>
            <a:r>
              <a:rPr lang="hu-HU" dirty="0"/>
              <a:t>. A szélturbinákat ma már ipari méretekben, nagy csoportokban is felhasználják </a:t>
            </a:r>
            <a:r>
              <a:rPr lang="hu-HU" dirty="0" smtClean="0"/>
              <a:t>szélfarmokon.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76942" y="6488668"/>
            <a:ext cx="5203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https://hu.wikipedia.org/wiki/Sz%C3%A9lenergia#/media/File:WEAs_in_Neuenkirchen.JPG</a:t>
            </a:r>
          </a:p>
        </p:txBody>
      </p:sp>
    </p:spTree>
    <p:extLst>
      <p:ext uri="{BB962C8B-B14F-4D97-AF65-F5344CB8AC3E}">
        <p14:creationId xmlns:p14="http://schemas.microsoft.com/office/powerpoint/2010/main" val="17071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" y="2906877"/>
            <a:ext cx="5486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zövegdoboz 2"/>
          <p:cNvSpPr txBox="1"/>
          <p:nvPr/>
        </p:nvSpPr>
        <p:spPr>
          <a:xfrm>
            <a:off x="182341" y="217714"/>
            <a:ext cx="75002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defRPr>
            </a:lvl1pPr>
          </a:lstStyle>
          <a:p>
            <a:r>
              <a:rPr lang="hu-HU" sz="4800" dirty="0" smtClean="0"/>
              <a:t>A vízenergia</a:t>
            </a:r>
          </a:p>
        </p:txBody>
      </p:sp>
      <p:sp>
        <p:nvSpPr>
          <p:cNvPr id="4" name="Téglalap 3"/>
          <p:cNvSpPr/>
          <p:nvPr/>
        </p:nvSpPr>
        <p:spPr>
          <a:xfrm>
            <a:off x="718457" y="6564477"/>
            <a:ext cx="5660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https://pixabay.com/hu/g%C3%A1t-v%C3%ADz-foly%C3%B3-energia-v%C3%ADzer%C5%91m%C5%B1-628280/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82341" y="1331462"/>
            <a:ext cx="6936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vízenergia olyan megújuló energiaforrás, amelyet a víz eséséből vagy folyásából nyernek. Jelenleg a </a:t>
            </a:r>
            <a:r>
              <a:rPr lang="hu-HU" dirty="0" smtClean="0"/>
              <a:t>vízenergia primer (elsődleges) </a:t>
            </a:r>
            <a:r>
              <a:rPr lang="hu-HU" dirty="0"/>
              <a:t>energiaforrásként való hasznosítása a világ villamosenergia-termelésének ötöd-hatod részét teszi </a:t>
            </a:r>
            <a:r>
              <a:rPr lang="hu-HU" dirty="0" smtClean="0"/>
              <a:t>ki. A vízenergiájának felhasználása vízi erőműveken keresztül történi</a:t>
            </a:r>
            <a:r>
              <a:rPr lang="hu-HU" dirty="0"/>
              <a:t>k.</a:t>
            </a:r>
          </a:p>
        </p:txBody>
      </p:sp>
    </p:spTree>
    <p:extLst>
      <p:ext uri="{BB962C8B-B14F-4D97-AF65-F5344CB8AC3E}">
        <p14:creationId xmlns:p14="http://schemas.microsoft.com/office/powerpoint/2010/main" val="35993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3131791"/>
            <a:ext cx="6019800" cy="327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182341" y="217714"/>
            <a:ext cx="75002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defRPr>
            </a:lvl1pPr>
          </a:lstStyle>
          <a:p>
            <a:r>
              <a:rPr lang="hu-HU" sz="4800" dirty="0" smtClean="0"/>
              <a:t>A napenergia</a:t>
            </a:r>
          </a:p>
        </p:txBody>
      </p:sp>
      <p:sp>
        <p:nvSpPr>
          <p:cNvPr id="6" name="Téglalap 5"/>
          <p:cNvSpPr/>
          <p:nvPr/>
        </p:nvSpPr>
        <p:spPr>
          <a:xfrm>
            <a:off x="555172" y="1544879"/>
            <a:ext cx="5932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Nap energiája hő és fény formájában éri el a </a:t>
            </a:r>
            <a:r>
              <a:rPr lang="hu-HU" dirty="0" smtClean="0"/>
              <a:t>Földet, </a:t>
            </a:r>
            <a:r>
              <a:rPr lang="hu-HU" dirty="0"/>
              <a:t>melyet az emberiség ősidők óta hasznosít, egyre fejlettebb technológiák </a:t>
            </a:r>
            <a:r>
              <a:rPr lang="hu-HU" dirty="0" smtClean="0"/>
              <a:t>segítségével</a:t>
            </a:r>
            <a:r>
              <a:rPr lang="hu-HU" dirty="0"/>
              <a:t>. </a:t>
            </a:r>
            <a:r>
              <a:rPr lang="hu-HU" dirty="0" smtClean="0"/>
              <a:t>Napelem segítségével, </a:t>
            </a:r>
            <a:r>
              <a:rPr lang="hu-HU" dirty="0"/>
              <a:t>a napsugárzás energiáját elektromos energiává </a:t>
            </a:r>
            <a:r>
              <a:rPr lang="hu-HU" dirty="0" smtClean="0"/>
              <a:t>alakíthatjuk.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555172" y="6515255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https://pixabay.com/hu/napelemek-energia-jelenlegi-100442/</a:t>
            </a:r>
          </a:p>
        </p:txBody>
      </p:sp>
    </p:spTree>
    <p:extLst>
      <p:ext uri="{BB962C8B-B14F-4D97-AF65-F5344CB8AC3E}">
        <p14:creationId xmlns:p14="http://schemas.microsoft.com/office/powerpoint/2010/main" val="159126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r="14817" b="7249"/>
          <a:stretch/>
        </p:blipFill>
        <p:spPr>
          <a:xfrm>
            <a:off x="390292" y="2195009"/>
            <a:ext cx="6284265" cy="4417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188774" y="133815"/>
            <a:ext cx="62157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 b="1">
                <a:ln w="12700">
                  <a:solidFill>
                    <a:schemeClr val="tx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haroni" panose="02010803020104030203" pitchFamily="2" charset="-79"/>
              </a:defRPr>
            </a:lvl1pPr>
          </a:lstStyle>
          <a:p>
            <a:r>
              <a:rPr lang="hu-H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cs typeface="+mn-cs"/>
              </a:rPr>
              <a:t>Lakások energiavesztesége</a:t>
            </a:r>
            <a:endParaRPr lang="hu-H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8774" y="1148576"/>
            <a:ext cx="711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Magyarországon a sok régi elavult technológiával épült ház/lakás található. Ezeknek az épületeknek a felfűtéséhez jóval több energia szükséges a nagy hő veszteség miatt. 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24108" y="6612673"/>
            <a:ext cx="2642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900"/>
            </a:lvl1pPr>
          </a:lstStyle>
          <a:p>
            <a:r>
              <a:rPr lang="hu-HU" dirty="0"/>
              <a:t>Saját forrás</a:t>
            </a:r>
          </a:p>
        </p:txBody>
      </p:sp>
    </p:spTree>
    <p:extLst>
      <p:ext uri="{BB962C8B-B14F-4D97-AF65-F5344CB8AC3E}">
        <p14:creationId xmlns:p14="http://schemas.microsoft.com/office/powerpoint/2010/main" val="33831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88774" y="133815"/>
            <a:ext cx="701491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 b="1">
                <a:ln w="12700">
                  <a:solidFill>
                    <a:schemeClr val="tx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haroni" panose="02010803020104030203" pitchFamily="2" charset="-79"/>
              </a:defRPr>
            </a:lvl1pPr>
          </a:lstStyle>
          <a:p>
            <a:r>
              <a:rPr lang="hu-H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cs typeface="+mn-cs"/>
              </a:rPr>
              <a:t>Lakások energiaveszteségének csökkentése</a:t>
            </a:r>
            <a:endParaRPr lang="hu-H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cs typeface="+mn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" y="3233854"/>
            <a:ext cx="4286147" cy="321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47" y="3033131"/>
            <a:ext cx="4553777" cy="3415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78059" y="6448464"/>
            <a:ext cx="370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http://bpxv.blog.hu/2014/03/17/rakospalota_mezeskalacs_teri_lakotelep_ban_ferenc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215161" y="6418355"/>
            <a:ext cx="2642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900"/>
            </a:lvl1pPr>
          </a:lstStyle>
          <a:p>
            <a:r>
              <a:rPr lang="hu-HU" dirty="0"/>
              <a:t>Saját forrás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5717" y="1649919"/>
            <a:ext cx="72490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 smtClean="0"/>
              <a:t>Az elavult technológiával épült épületek fűtéséhez szükséges energia megtakarítását nagyban segíti a nyílászárók cseréje és az épület szigetelése. Ezek megvalósítása akár 30-40% energia megtakarítást is eredményezhet. </a:t>
            </a: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25984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6627168"/>
            <a:ext cx="5584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https://pixabay.com/hu/villanyk%C3%B6rte-f%C5%B1-izz%C3%B3-energia-f%C3%A9ny-984551/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14998" y="242495"/>
            <a:ext cx="750025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defRPr>
            </a:lvl1pPr>
          </a:lstStyle>
          <a:p>
            <a:r>
              <a:rPr lang="hu-HU" sz="5400" dirty="0"/>
              <a:t>Energiatakarékos </a:t>
            </a:r>
            <a:endParaRPr lang="hu-HU" sz="5400" dirty="0" smtClean="0"/>
          </a:p>
          <a:p>
            <a:r>
              <a:rPr lang="hu-HU" sz="5400" dirty="0" smtClean="0"/>
              <a:t>megoldások</a:t>
            </a:r>
            <a:endParaRPr lang="hu-HU" sz="5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6" y="2346157"/>
            <a:ext cx="6989643" cy="3931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51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89857" y="174171"/>
            <a:ext cx="621574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600" b="1">
                <a:ln w="12700">
                  <a:solidFill>
                    <a:schemeClr val="tx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haroni" panose="02010803020104030203" pitchFamily="2" charset="-79"/>
              </a:defRPr>
            </a:lvl1pPr>
          </a:lstStyle>
          <a:p>
            <a:r>
              <a:rPr lang="hu-H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cs typeface="+mn-cs"/>
              </a:rPr>
              <a:t>Hogyan takarékoskodjunk az energiával?</a:t>
            </a:r>
            <a:endParaRPr lang="hu-H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89857" y="1554018"/>
            <a:ext cx="71301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legcélszerűbb energiatakarékos eszközöket vásárolni. Ezt mutatja az energiahatékonysági címke is. Az áruházakban majdnem minden terméken megtalálható ez a címke. Az energiahatékonysági címkén több dolog is fel van tüntetve.</a:t>
            </a:r>
            <a:br>
              <a:rPr lang="hu-HU" sz="2000" dirty="0" smtClean="0"/>
            </a:br>
            <a:endParaRPr lang="hu-HU" sz="20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89857" y="3133820"/>
            <a:ext cx="2569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hu-HU" dirty="0"/>
              <a:t>Mint például</a:t>
            </a:r>
            <a:r>
              <a:rPr lang="hu-HU" dirty="0" smtClean="0"/>
              <a:t>:</a:t>
            </a:r>
            <a:endParaRPr lang="hu-HU" dirty="0" smtClean="0">
              <a:sym typeface="Webdings" panose="05030102010509060703" pitchFamily="18" charset="2"/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hu-HU" dirty="0" smtClean="0">
                <a:sym typeface="Webdings" panose="05030102010509060703" pitchFamily="18" charset="2"/>
              </a:rPr>
              <a:t>A gyártó neve, védjegye</a:t>
            </a: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hu-HU" dirty="0" smtClean="0">
                <a:sym typeface="Webdings" panose="05030102010509060703" pitchFamily="18" charset="2"/>
              </a:rPr>
              <a:t>Készülék típusa</a:t>
            </a: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hu-HU" dirty="0" smtClean="0">
                <a:sym typeface="Webdings" panose="05030102010509060703" pitchFamily="18" charset="2"/>
              </a:rPr>
              <a:t>Energiaosztály</a:t>
            </a: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hu-HU" dirty="0"/>
              <a:t>Piktogramok emelik ki az adott </a:t>
            </a:r>
            <a:r>
              <a:rPr lang="hu-HU" dirty="0" smtClean="0"/>
              <a:t>teljesítményt, </a:t>
            </a:r>
            <a:r>
              <a:rPr lang="hu-HU" dirty="0"/>
              <a:t>illetve tulajdonságot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6" y="3313492"/>
            <a:ext cx="4138257" cy="2323459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89857" y="6627168"/>
            <a:ext cx="4707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smtClean="0"/>
              <a:t>Kép forrás</a:t>
            </a:r>
            <a:r>
              <a:rPr lang="hu-HU" sz="900" dirty="0"/>
              <a:t>: https://pixabay.com/hu/energiahat%C3%A9konys%C3%A1g-energia-154006/</a:t>
            </a:r>
          </a:p>
        </p:txBody>
      </p:sp>
    </p:spTree>
    <p:extLst>
      <p:ext uri="{BB962C8B-B14F-4D97-AF65-F5344CB8AC3E}">
        <p14:creationId xmlns:p14="http://schemas.microsoft.com/office/powerpoint/2010/main" val="5402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9" grpId="0"/>
    </p:bld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3214</TotalTime>
  <Words>873</Words>
  <Application>Microsoft Office PowerPoint</Application>
  <PresentationFormat>Diavetítés a képernyőre (4:3 oldalarány)</PresentationFormat>
  <Paragraphs>120</Paragraphs>
  <Slides>20</Slides>
  <Notes>1</Notes>
  <HiddenSlides>2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Fazetta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Pepe</dc:creator>
  <cp:lastModifiedBy>felhasznalo</cp:lastModifiedBy>
  <cp:revision>88</cp:revision>
  <dcterms:created xsi:type="dcterms:W3CDTF">2016-01-12T16:00:22Z</dcterms:created>
  <dcterms:modified xsi:type="dcterms:W3CDTF">2016-01-21T07:14:34Z</dcterms:modified>
</cp:coreProperties>
</file>