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2" r:id="rId7"/>
    <p:sldId id="270" r:id="rId8"/>
    <p:sldId id="261" r:id="rId9"/>
    <p:sldId id="264" r:id="rId10"/>
    <p:sldId id="265" r:id="rId11"/>
    <p:sldId id="266" r:id="rId12"/>
    <p:sldId id="267" r:id="rId13"/>
    <p:sldId id="269" r:id="rId14"/>
    <p:sldId id="268" r:id="rId15"/>
    <p:sldId id="271" r:id="rId1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dvégi János" initials="HJ" lastIdx="1" clrIdx="0">
    <p:extLst>
      <p:ext uri="{19B8F6BF-5375-455C-9EA6-DF929625EA0E}">
        <p15:presenceInfo xmlns:p15="http://schemas.microsoft.com/office/powerpoint/2012/main" userId="8ed3ed1dbd315e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27F71C80-4815-4003-B421-DE68D4F3E809}" type="datetimeFigureOut">
              <a:rPr lang="hu-HU" smtClean="0"/>
              <a:t>2016.01.30.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6B78893-30A6-4B7E-AA7D-BFCC0602D6D4}" type="slidenum">
              <a:rPr lang="hu-HU" smtClean="0"/>
              <a:t>‹#›</a:t>
            </a:fld>
            <a:endParaRPr lang="hu-HU"/>
          </a:p>
        </p:txBody>
      </p:sp>
    </p:spTree>
    <p:extLst>
      <p:ext uri="{BB962C8B-B14F-4D97-AF65-F5344CB8AC3E}">
        <p14:creationId xmlns:p14="http://schemas.microsoft.com/office/powerpoint/2010/main" val="288190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7F71C80-4815-4003-B421-DE68D4F3E809}" type="datetimeFigureOut">
              <a:rPr lang="hu-HU" smtClean="0"/>
              <a:t>2016.01.30.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6B78893-30A6-4B7E-AA7D-BFCC0602D6D4}" type="slidenum">
              <a:rPr lang="hu-HU" smtClean="0"/>
              <a:t>‹#›</a:t>
            </a:fld>
            <a:endParaRPr lang="hu-HU"/>
          </a:p>
        </p:txBody>
      </p:sp>
    </p:spTree>
    <p:extLst>
      <p:ext uri="{BB962C8B-B14F-4D97-AF65-F5344CB8AC3E}">
        <p14:creationId xmlns:p14="http://schemas.microsoft.com/office/powerpoint/2010/main" val="218581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7F71C80-4815-4003-B421-DE68D4F3E809}" type="datetimeFigureOut">
              <a:rPr lang="hu-HU" smtClean="0"/>
              <a:t>2016.01.30.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6B78893-30A6-4B7E-AA7D-BFCC0602D6D4}" type="slidenum">
              <a:rPr lang="hu-HU" smtClean="0"/>
              <a:t>‹#›</a:t>
            </a:fld>
            <a:endParaRPr lang="hu-HU"/>
          </a:p>
        </p:txBody>
      </p:sp>
    </p:spTree>
    <p:extLst>
      <p:ext uri="{BB962C8B-B14F-4D97-AF65-F5344CB8AC3E}">
        <p14:creationId xmlns:p14="http://schemas.microsoft.com/office/powerpoint/2010/main" val="184151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solidFill>
                  <a:schemeClr val="accent1"/>
                </a:solidFill>
                <a:latin typeface="Segoe UI" panose="020B0502040204020203" pitchFamily="34" charset="0"/>
                <a:cs typeface="Segoe UI" panose="020B0502040204020203" pitchFamily="34" charset="0"/>
              </a:defRPr>
            </a:lvl1pPr>
          </a:lstStyle>
          <a:p>
            <a:r>
              <a:rPr lang="hu-HU" dirty="0" smtClean="0"/>
              <a:t>Mintacím szerkesztése</a:t>
            </a:r>
            <a:endParaRPr lang="hu-HU" dirty="0"/>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7F71C80-4815-4003-B421-DE68D4F3E809}" type="datetimeFigureOut">
              <a:rPr lang="hu-HU" smtClean="0"/>
              <a:t>2016.01.30.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6B78893-30A6-4B7E-AA7D-BFCC0602D6D4}" type="slidenum">
              <a:rPr lang="hu-HU" smtClean="0"/>
              <a:t>‹#›</a:t>
            </a:fld>
            <a:endParaRPr lang="hu-HU"/>
          </a:p>
        </p:txBody>
      </p:sp>
    </p:spTree>
    <p:extLst>
      <p:ext uri="{BB962C8B-B14F-4D97-AF65-F5344CB8AC3E}">
        <p14:creationId xmlns:p14="http://schemas.microsoft.com/office/powerpoint/2010/main" val="20475113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7F71C80-4815-4003-B421-DE68D4F3E809}" type="datetimeFigureOut">
              <a:rPr lang="hu-HU" smtClean="0"/>
              <a:t>2016.01.30.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6B78893-30A6-4B7E-AA7D-BFCC0602D6D4}" type="slidenum">
              <a:rPr lang="hu-HU" smtClean="0"/>
              <a:t>‹#›</a:t>
            </a:fld>
            <a:endParaRPr lang="hu-HU"/>
          </a:p>
        </p:txBody>
      </p:sp>
    </p:spTree>
    <p:extLst>
      <p:ext uri="{BB962C8B-B14F-4D97-AF65-F5344CB8AC3E}">
        <p14:creationId xmlns:p14="http://schemas.microsoft.com/office/powerpoint/2010/main" val="366916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7F71C80-4815-4003-B421-DE68D4F3E809}" type="datetimeFigureOut">
              <a:rPr lang="hu-HU" smtClean="0"/>
              <a:t>2016.01.30.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6B78893-30A6-4B7E-AA7D-BFCC0602D6D4}" type="slidenum">
              <a:rPr lang="hu-HU" smtClean="0"/>
              <a:t>‹#›</a:t>
            </a:fld>
            <a:endParaRPr lang="hu-HU"/>
          </a:p>
        </p:txBody>
      </p:sp>
    </p:spTree>
    <p:extLst>
      <p:ext uri="{BB962C8B-B14F-4D97-AF65-F5344CB8AC3E}">
        <p14:creationId xmlns:p14="http://schemas.microsoft.com/office/powerpoint/2010/main" val="362438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27F71C80-4815-4003-B421-DE68D4F3E809}" type="datetimeFigureOut">
              <a:rPr lang="hu-HU" smtClean="0"/>
              <a:t>2016.01.30.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D6B78893-30A6-4B7E-AA7D-BFCC0602D6D4}" type="slidenum">
              <a:rPr lang="hu-HU" smtClean="0"/>
              <a:t>‹#›</a:t>
            </a:fld>
            <a:endParaRPr lang="hu-HU"/>
          </a:p>
        </p:txBody>
      </p:sp>
    </p:spTree>
    <p:extLst>
      <p:ext uri="{BB962C8B-B14F-4D97-AF65-F5344CB8AC3E}">
        <p14:creationId xmlns:p14="http://schemas.microsoft.com/office/powerpoint/2010/main" val="123149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27F71C80-4815-4003-B421-DE68D4F3E809}" type="datetimeFigureOut">
              <a:rPr lang="hu-HU" smtClean="0"/>
              <a:t>2016.01.30.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D6B78893-30A6-4B7E-AA7D-BFCC0602D6D4}" type="slidenum">
              <a:rPr lang="hu-HU" smtClean="0"/>
              <a:t>‹#›</a:t>
            </a:fld>
            <a:endParaRPr lang="hu-HU"/>
          </a:p>
        </p:txBody>
      </p:sp>
    </p:spTree>
    <p:extLst>
      <p:ext uri="{BB962C8B-B14F-4D97-AF65-F5344CB8AC3E}">
        <p14:creationId xmlns:p14="http://schemas.microsoft.com/office/powerpoint/2010/main" val="190999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7F71C80-4815-4003-B421-DE68D4F3E809}" type="datetimeFigureOut">
              <a:rPr lang="hu-HU" smtClean="0"/>
              <a:t>2016.01.30.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6B78893-30A6-4B7E-AA7D-BFCC0602D6D4}" type="slidenum">
              <a:rPr lang="hu-HU" smtClean="0"/>
              <a:t>‹#›</a:t>
            </a:fld>
            <a:endParaRPr lang="hu-HU"/>
          </a:p>
        </p:txBody>
      </p:sp>
    </p:spTree>
    <p:extLst>
      <p:ext uri="{BB962C8B-B14F-4D97-AF65-F5344CB8AC3E}">
        <p14:creationId xmlns:p14="http://schemas.microsoft.com/office/powerpoint/2010/main" val="312461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7F71C80-4815-4003-B421-DE68D4F3E809}" type="datetimeFigureOut">
              <a:rPr lang="hu-HU" smtClean="0"/>
              <a:t>2016.01.30.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6B78893-30A6-4B7E-AA7D-BFCC0602D6D4}" type="slidenum">
              <a:rPr lang="hu-HU" smtClean="0"/>
              <a:t>‹#›</a:t>
            </a:fld>
            <a:endParaRPr lang="hu-HU"/>
          </a:p>
        </p:txBody>
      </p:sp>
    </p:spTree>
    <p:extLst>
      <p:ext uri="{BB962C8B-B14F-4D97-AF65-F5344CB8AC3E}">
        <p14:creationId xmlns:p14="http://schemas.microsoft.com/office/powerpoint/2010/main" val="105133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27F71C80-4815-4003-B421-DE68D4F3E809}" type="datetimeFigureOut">
              <a:rPr lang="hu-HU" smtClean="0"/>
              <a:t>2016.01.30.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6B78893-30A6-4B7E-AA7D-BFCC0602D6D4}" type="slidenum">
              <a:rPr lang="hu-HU" smtClean="0"/>
              <a:t>‹#›</a:t>
            </a:fld>
            <a:endParaRPr lang="hu-HU"/>
          </a:p>
        </p:txBody>
      </p:sp>
    </p:spTree>
    <p:extLst>
      <p:ext uri="{BB962C8B-B14F-4D97-AF65-F5344CB8AC3E}">
        <p14:creationId xmlns:p14="http://schemas.microsoft.com/office/powerpoint/2010/main" val="100467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chemeClr val="bg1">
                <a:lumMod val="85000"/>
              </a:schemeClr>
            </a:gs>
            <a:gs pos="0">
              <a:schemeClr val="accent3">
                <a:lumMod val="0"/>
                <a:lumOff val="100000"/>
              </a:schemeClr>
            </a:gs>
            <a:gs pos="100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71C80-4815-4003-B421-DE68D4F3E809}" type="datetimeFigureOut">
              <a:rPr lang="hu-HU" smtClean="0"/>
              <a:t>2016.01.30.</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78893-30A6-4B7E-AA7D-BFCC0602D6D4}" type="slidenum">
              <a:rPr lang="hu-HU" smtClean="0"/>
              <a:t>‹#›</a:t>
            </a:fld>
            <a:endParaRPr lang="hu-HU"/>
          </a:p>
        </p:txBody>
      </p:sp>
    </p:spTree>
    <p:extLst>
      <p:ext uri="{BB962C8B-B14F-4D97-AF65-F5344CB8AC3E}">
        <p14:creationId xmlns:p14="http://schemas.microsoft.com/office/powerpoint/2010/main" val="217673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1">
              <a:lumMod val="75000"/>
            </a:schemeClr>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jani.hidvegi@gmail.com" TargetMode="External"/><Relationship Id="rId2" Type="http://schemas.openxmlformats.org/officeDocument/2006/relationships/hyperlink" Target="https://www.youtube.com/watch?v=YqymZ2veL34&amp;list=PLiG57H3xn1m187yI5ARUHrXr08RfUYR_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hu.wikipedia.org/wiki/BIOS" TargetMode="External"/><Relationship Id="rId13" Type="http://schemas.openxmlformats.org/officeDocument/2006/relationships/hyperlink" Target="https://www.flickr.com/photos/dullhunk/4833512699" TargetMode="External"/><Relationship Id="rId3" Type="http://schemas.openxmlformats.org/officeDocument/2006/relationships/hyperlink" Target="http://www.brokenthorn.com/Resources/OSDevIndex.html" TargetMode="External"/><Relationship Id="rId7" Type="http://schemas.openxmlformats.org/officeDocument/2006/relationships/hyperlink" Target="https://pixabay.com/hu/hajl%C3%A9konylemez-adatok-sz%C3%A1m%C3%ADt%C3%B3g%C3%A9pes-214975/" TargetMode="External"/><Relationship Id="rId12" Type="http://schemas.openxmlformats.org/officeDocument/2006/relationships/hyperlink" Target="https://hu.wikipedia.org/wiki/File_Allocation_Table" TargetMode="External"/><Relationship Id="rId2" Type="http://schemas.openxmlformats.org/officeDocument/2006/relationships/hyperlink" Target="http://wiki.osdev.org/" TargetMode="External"/><Relationship Id="rId1" Type="http://schemas.openxmlformats.org/officeDocument/2006/relationships/slideLayout" Target="../slideLayouts/slideLayout2.xml"/><Relationship Id="rId6" Type="http://schemas.openxmlformats.org/officeDocument/2006/relationships/hyperlink" Target="https://hu.wikipedia.org/wiki/Hajl%C3%A9konylemez" TargetMode="External"/><Relationship Id="rId11" Type="http://schemas.openxmlformats.org/officeDocument/2006/relationships/hyperlink" Target="https://hu.wikipedia.org/wiki/Boot" TargetMode="External"/><Relationship Id="rId5" Type="http://schemas.openxmlformats.org/officeDocument/2006/relationships/hyperlink" Target="https://en.wikipedia.org/wiki/Random-access_memory#/media/File:Memory_module_DDRAM_20-03-2006.jpg" TargetMode="External"/><Relationship Id="rId10" Type="http://schemas.openxmlformats.org/officeDocument/2006/relationships/hyperlink" Target="https://www.flickr.com/photos/uwehermann/3417729666/" TargetMode="External"/><Relationship Id="rId4" Type="http://schemas.openxmlformats.org/officeDocument/2006/relationships/hyperlink" Target="https://en.wikipedia.org/wiki/Random-access_memory" TargetMode="External"/><Relationship Id="rId9" Type="http://schemas.openxmlformats.org/officeDocument/2006/relationships/hyperlink" Target="http://www.playtool.com/pages/biosfiddling/fiddl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otepad-plus-plus.org/"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www.virtualbox.org/" TargetMode="External"/><Relationship Id="rId5" Type="http://schemas.openxmlformats.org/officeDocument/2006/relationships/hyperlink" Target="http://sourceforge.net/projects/fatimgen/" TargetMode="External"/><Relationship Id="rId4" Type="http://schemas.openxmlformats.org/officeDocument/2006/relationships/hyperlink" Target="http://www.nasm.u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82056" y="1109218"/>
            <a:ext cx="9144000" cy="1114492"/>
          </a:xfrm>
        </p:spPr>
        <p:txBody>
          <a:bodyPr>
            <a:noAutofit/>
          </a:bodyPr>
          <a:lstStyle/>
          <a:p>
            <a:r>
              <a:rPr lang="hu-HU" sz="9600" dirty="0" smtClean="0">
                <a:solidFill>
                  <a:schemeClr val="accent1">
                    <a:lumMod val="75000"/>
                  </a:schemeClr>
                </a:solidFill>
                <a:latin typeface="Segoe UI" panose="020B0502040204020203" pitchFamily="34" charset="0"/>
                <a:cs typeface="Segoe UI" panose="020B0502040204020203" pitchFamily="34" charset="0"/>
              </a:rPr>
              <a:t>AZ ÉN MŰVEM</a:t>
            </a:r>
            <a:endParaRPr lang="hu-HU" sz="9600" dirty="0">
              <a:solidFill>
                <a:schemeClr val="accent1">
                  <a:lumMod val="75000"/>
                </a:schemeClr>
              </a:solidFill>
              <a:latin typeface="Segoe UI" panose="020B0502040204020203" pitchFamily="34" charset="0"/>
              <a:cs typeface="Segoe UI" panose="020B0502040204020203" pitchFamily="34" charset="0"/>
            </a:endParaRPr>
          </a:p>
        </p:txBody>
      </p:sp>
      <p:sp>
        <p:nvSpPr>
          <p:cNvPr id="4" name="Szövegdoboz 3"/>
          <p:cNvSpPr txBox="1"/>
          <p:nvPr/>
        </p:nvSpPr>
        <p:spPr>
          <a:xfrm>
            <a:off x="827314" y="3396343"/>
            <a:ext cx="4855625" cy="1015663"/>
          </a:xfrm>
          <a:prstGeom prst="rect">
            <a:avLst/>
          </a:prstGeom>
          <a:noFill/>
        </p:spPr>
        <p:txBody>
          <a:bodyPr wrap="none" rtlCol="0">
            <a:spAutoFit/>
          </a:bodyPr>
          <a:lstStyle/>
          <a:p>
            <a:r>
              <a:rPr lang="hu-HU" sz="6000" dirty="0" smtClean="0">
                <a:solidFill>
                  <a:schemeClr val="accent1">
                    <a:lumMod val="75000"/>
                  </a:schemeClr>
                </a:solidFill>
                <a:latin typeface="Segoe UI" panose="020B0502040204020203" pitchFamily="34" charset="0"/>
                <a:ea typeface="Verdana" panose="020B0604030504040204" pitchFamily="34" charset="0"/>
                <a:cs typeface="Segoe UI" panose="020B0502040204020203" pitchFamily="34" charset="0"/>
              </a:rPr>
              <a:t>Hidvégi János</a:t>
            </a:r>
            <a:endParaRPr lang="hu-HU" sz="6000" dirty="0">
              <a:solidFill>
                <a:schemeClr val="accent1">
                  <a:lumMod val="75000"/>
                </a:schemeClr>
              </a:solidFill>
              <a:latin typeface="Segoe UI" panose="020B0502040204020203" pitchFamily="34" charset="0"/>
              <a:ea typeface="Verdana" panose="020B0604030504040204" pitchFamily="34" charset="0"/>
              <a:cs typeface="Segoe UI" panose="020B0502040204020203" pitchFamily="34" charset="0"/>
            </a:endParaRPr>
          </a:p>
        </p:txBody>
      </p:sp>
      <p:sp>
        <p:nvSpPr>
          <p:cNvPr id="5" name="Szövegdoboz 4"/>
          <p:cNvSpPr txBox="1"/>
          <p:nvPr/>
        </p:nvSpPr>
        <p:spPr>
          <a:xfrm rot="5400000">
            <a:off x="5476125" y="3879561"/>
            <a:ext cx="986529" cy="369332"/>
          </a:xfrm>
          <a:prstGeom prst="rect">
            <a:avLst/>
          </a:prstGeom>
          <a:noFill/>
        </p:spPr>
        <p:txBody>
          <a:bodyPr wrap="square" rtlCol="0">
            <a:spAutoFit/>
          </a:bodyPr>
          <a:lstStyle/>
          <a:p>
            <a:r>
              <a:rPr lang="hu-HU" b="1" dirty="0" smtClean="0"/>
              <a:t>vagyok</a:t>
            </a:r>
            <a:endParaRPr lang="hu-HU" b="1" dirty="0"/>
          </a:p>
        </p:txBody>
      </p:sp>
      <p:sp>
        <p:nvSpPr>
          <p:cNvPr id="6" name="Szövegdoboz 5"/>
          <p:cNvSpPr txBox="1"/>
          <p:nvPr/>
        </p:nvSpPr>
        <p:spPr>
          <a:xfrm>
            <a:off x="2177142" y="5107585"/>
            <a:ext cx="6415315" cy="892552"/>
          </a:xfrm>
          <a:prstGeom prst="rect">
            <a:avLst/>
          </a:prstGeom>
          <a:noFill/>
        </p:spPr>
        <p:txBody>
          <a:bodyPr wrap="square" rtlCol="0">
            <a:spAutoFit/>
          </a:bodyPr>
          <a:lstStyle/>
          <a:p>
            <a:r>
              <a:rPr lang="hu-HU" sz="2400" dirty="0" smtClean="0">
                <a:latin typeface="Segoe UI" panose="020B0502040204020203" pitchFamily="34" charset="0"/>
                <a:cs typeface="Segoe UI" panose="020B0502040204020203" pitchFamily="34" charset="0"/>
              </a:rPr>
              <a:t>A </a:t>
            </a:r>
            <a:r>
              <a:rPr lang="hu-HU" sz="3200" b="1" dirty="0" smtClean="0">
                <a:latin typeface="Segoe UI" panose="020B0502040204020203" pitchFamily="34" charset="0"/>
                <a:cs typeface="Segoe UI" panose="020B0502040204020203" pitchFamily="34" charset="0"/>
              </a:rPr>
              <a:t>Szendehelyi Általános Iskolába</a:t>
            </a:r>
            <a:endParaRPr lang="hu-HU" sz="2800" b="1" dirty="0" smtClean="0">
              <a:latin typeface="Segoe UI" panose="020B0502040204020203" pitchFamily="34" charset="0"/>
              <a:cs typeface="Segoe UI" panose="020B0502040204020203" pitchFamily="34" charset="0"/>
            </a:endParaRPr>
          </a:p>
          <a:p>
            <a:pPr algn="ctr"/>
            <a:r>
              <a:rPr lang="hu-HU" dirty="0" smtClean="0">
                <a:latin typeface="Verdana" panose="020B0604030504040204" pitchFamily="34" charset="0"/>
                <a:ea typeface="Verdana" panose="020B0604030504040204" pitchFamily="34" charset="0"/>
                <a:cs typeface="Verdana" panose="020B0604030504040204" pitchFamily="34" charset="0"/>
              </a:rPr>
              <a:t>(</a:t>
            </a:r>
            <a:r>
              <a:rPr lang="hu-HU" dirty="0">
                <a:latin typeface="Verdana" panose="020B0604030504040204" pitchFamily="34" charset="0"/>
                <a:ea typeface="Verdana" panose="020B0604030504040204" pitchFamily="34" charset="0"/>
                <a:cs typeface="Verdana" panose="020B0604030504040204" pitchFamily="34" charset="0"/>
              </a:rPr>
              <a:t>2640 Szendehely, Szabadság utca 2-4</a:t>
            </a:r>
            <a:r>
              <a:rPr lang="hu-HU" dirty="0" smtClean="0">
                <a:latin typeface="Verdana" panose="020B0604030504040204" pitchFamily="34" charset="0"/>
                <a:ea typeface="Verdana" panose="020B0604030504040204" pitchFamily="34" charset="0"/>
                <a:cs typeface="Verdana" panose="020B0604030504040204" pitchFamily="34" charset="0"/>
              </a:rPr>
              <a:t>.)</a:t>
            </a:r>
          </a:p>
        </p:txBody>
      </p:sp>
      <p:sp>
        <p:nvSpPr>
          <p:cNvPr id="9" name="Szövegdoboz 8"/>
          <p:cNvSpPr txBox="1"/>
          <p:nvPr/>
        </p:nvSpPr>
        <p:spPr>
          <a:xfrm rot="5400000">
            <a:off x="8220724" y="5490258"/>
            <a:ext cx="896648" cy="369332"/>
          </a:xfrm>
          <a:prstGeom prst="rect">
            <a:avLst/>
          </a:prstGeom>
          <a:noFill/>
        </p:spPr>
        <p:txBody>
          <a:bodyPr wrap="square" rtlCol="0">
            <a:spAutoFit/>
          </a:bodyPr>
          <a:lstStyle/>
          <a:p>
            <a:r>
              <a:rPr lang="hu-HU"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Járok</a:t>
            </a:r>
            <a:endParaRPr lang="hu-HU"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zövegdoboz 2"/>
          <p:cNvSpPr txBox="1"/>
          <p:nvPr/>
        </p:nvSpPr>
        <p:spPr>
          <a:xfrm>
            <a:off x="6812924" y="3570962"/>
            <a:ext cx="3000777" cy="461665"/>
          </a:xfrm>
          <a:prstGeom prst="rect">
            <a:avLst/>
          </a:prstGeom>
          <a:noFill/>
        </p:spPr>
        <p:txBody>
          <a:bodyPr wrap="square" rtlCol="0">
            <a:spAutoFit/>
          </a:bodyPr>
          <a:lstStyle/>
          <a:p>
            <a:r>
              <a:rPr lang="hu-HU" sz="2400" dirty="0" smtClean="0">
                <a:latin typeface="Segoe UI" panose="020B0502040204020203" pitchFamily="34" charset="0"/>
                <a:cs typeface="Segoe UI" panose="020B0502040204020203" pitchFamily="34" charset="0"/>
              </a:rPr>
              <a:t>Felkészítő tanárom:</a:t>
            </a:r>
            <a:endParaRPr lang="hu-HU" sz="2400" dirty="0">
              <a:latin typeface="Segoe UI" panose="020B0502040204020203" pitchFamily="34" charset="0"/>
              <a:cs typeface="Segoe UI" panose="020B0502040204020203" pitchFamily="34" charset="0"/>
            </a:endParaRPr>
          </a:p>
        </p:txBody>
      </p:sp>
      <p:sp>
        <p:nvSpPr>
          <p:cNvPr id="7" name="Szövegdoboz 6"/>
          <p:cNvSpPr txBox="1"/>
          <p:nvPr/>
        </p:nvSpPr>
        <p:spPr>
          <a:xfrm>
            <a:off x="8388540" y="4040058"/>
            <a:ext cx="2578570" cy="461665"/>
          </a:xfrm>
          <a:prstGeom prst="rect">
            <a:avLst/>
          </a:prstGeom>
          <a:noFill/>
        </p:spPr>
        <p:txBody>
          <a:bodyPr wrap="square" rtlCol="0">
            <a:spAutoFit/>
          </a:bodyPr>
          <a:lstStyle/>
          <a:p>
            <a:r>
              <a:rPr lang="hu-HU" sz="2400" dirty="0" err="1">
                <a:solidFill>
                  <a:schemeClr val="accent1">
                    <a:lumMod val="75000"/>
                  </a:schemeClr>
                </a:solidFill>
                <a:latin typeface="Segoe UI" panose="020B0502040204020203" pitchFamily="34" charset="0"/>
                <a:ea typeface="Verdana" panose="020B0604030504040204" pitchFamily="34" charset="0"/>
                <a:cs typeface="Segoe UI" panose="020B0502040204020203" pitchFamily="34" charset="0"/>
              </a:rPr>
              <a:t>Ragány</a:t>
            </a:r>
            <a:r>
              <a:rPr lang="hu-HU" sz="800" dirty="0" smtClean="0">
                <a:solidFill>
                  <a:schemeClr val="accent1">
                    <a:lumMod val="75000"/>
                  </a:schemeClr>
                </a:solidFill>
              </a:rPr>
              <a:t> </a:t>
            </a:r>
            <a:r>
              <a:rPr lang="hu-HU" sz="2400" dirty="0">
                <a:solidFill>
                  <a:schemeClr val="accent1">
                    <a:lumMod val="75000"/>
                  </a:schemeClr>
                </a:solidFill>
                <a:latin typeface="Segoe UI" panose="020B0502040204020203" pitchFamily="34" charset="0"/>
                <a:ea typeface="Verdana" panose="020B0604030504040204" pitchFamily="34" charset="0"/>
                <a:cs typeface="Segoe UI" panose="020B0502040204020203" pitchFamily="34" charset="0"/>
              </a:rPr>
              <a:t>Mariann</a:t>
            </a:r>
          </a:p>
        </p:txBody>
      </p:sp>
      <p:sp>
        <p:nvSpPr>
          <p:cNvPr id="8" name="Szövegdoboz 7"/>
          <p:cNvSpPr txBox="1"/>
          <p:nvPr/>
        </p:nvSpPr>
        <p:spPr>
          <a:xfrm>
            <a:off x="2382592" y="2223710"/>
            <a:ext cx="7431109" cy="369332"/>
          </a:xfrm>
          <a:prstGeom prst="rect">
            <a:avLst/>
          </a:prstGeom>
          <a:noFill/>
        </p:spPr>
        <p:txBody>
          <a:bodyPr wrap="square" rtlCol="0">
            <a:spAutoFit/>
          </a:bodyPr>
          <a:lstStyle/>
          <a:p>
            <a:pPr algn="ctr"/>
            <a:r>
              <a:rPr lang="hu-HU" dirty="0">
                <a:latin typeface="Verdana" panose="020B0604030504040204" pitchFamily="34" charset="0"/>
                <a:ea typeface="Verdana" panose="020B0604030504040204" pitchFamily="34" charset="0"/>
                <a:cs typeface="Verdana" panose="020B0604030504040204" pitchFamily="34" charset="0"/>
              </a:rPr>
              <a:t>(egy operációs rendszer)</a:t>
            </a:r>
          </a:p>
        </p:txBody>
      </p:sp>
    </p:spTree>
    <p:extLst>
      <p:ext uri="{BB962C8B-B14F-4D97-AF65-F5344CB8AC3E}">
        <p14:creationId xmlns:p14="http://schemas.microsoft.com/office/powerpoint/2010/main" val="1533581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38200" y="415242"/>
            <a:ext cx="10515600" cy="1325563"/>
          </a:xfrm>
        </p:spPr>
        <p:txBody>
          <a:bodyPr/>
          <a:lstStyle/>
          <a:p>
            <a:r>
              <a:rPr lang="hu-HU" dirty="0">
                <a:solidFill>
                  <a:schemeClr val="accent1">
                    <a:lumMod val="75000"/>
                  </a:schemeClr>
                </a:solidFill>
                <a:latin typeface="Segoe UI" panose="020B0502040204020203" pitchFamily="34" charset="0"/>
                <a:cs typeface="Segoe UI" panose="020B0502040204020203" pitchFamily="34" charset="0"/>
              </a:rPr>
              <a:t>Tesztelés</a:t>
            </a:r>
          </a:p>
        </p:txBody>
      </p:sp>
      <p:sp>
        <p:nvSpPr>
          <p:cNvPr id="6" name="Tartalom helye 5"/>
          <p:cNvSpPr>
            <a:spLocks noGrp="1"/>
          </p:cNvSpPr>
          <p:nvPr>
            <p:ph sz="half" idx="1"/>
          </p:nvPr>
        </p:nvSpPr>
        <p:spPr>
          <a:xfrm>
            <a:off x="838200" y="1825624"/>
            <a:ext cx="5954486" cy="4763861"/>
          </a:xfrm>
        </p:spPr>
        <p:txBody>
          <a:bodyPr>
            <a:normAutofit fontScale="62500" lnSpcReduction="20000"/>
          </a:bodyPr>
          <a:lstStyle/>
          <a:p>
            <a:pPr marL="0" indent="0">
              <a:buNone/>
            </a:pPr>
            <a:r>
              <a:rPr lang="hu-HU" dirty="0" smtClean="0"/>
              <a:t>Kattints a képre a léptetéshez.</a:t>
            </a:r>
          </a:p>
          <a:p>
            <a:pPr marL="514350" indent="-514350">
              <a:buFont typeface="+mj-lt"/>
              <a:buAutoNum type="arabicPeriod"/>
            </a:pPr>
            <a:r>
              <a:rPr lang="hu-HU" dirty="0" smtClean="0"/>
              <a:t>Nyisd </a:t>
            </a:r>
            <a:r>
              <a:rPr lang="hu-HU" dirty="0"/>
              <a:t>meg a </a:t>
            </a:r>
            <a:r>
              <a:rPr lang="hu-HU" dirty="0" err="1"/>
              <a:t>Virtualboxot</a:t>
            </a:r>
            <a:r>
              <a:rPr lang="hu-HU" dirty="0"/>
              <a:t>. </a:t>
            </a:r>
          </a:p>
          <a:p>
            <a:pPr marL="514350" indent="-514350">
              <a:buFont typeface="+mj-lt"/>
              <a:buAutoNum type="arabicPeriod"/>
            </a:pPr>
            <a:r>
              <a:rPr lang="hu-HU" dirty="0"/>
              <a:t>Kattints </a:t>
            </a:r>
            <a:r>
              <a:rPr lang="hu-HU" dirty="0" smtClean="0"/>
              <a:t>az „új” ikonra.</a:t>
            </a:r>
          </a:p>
          <a:p>
            <a:pPr marL="514350" indent="-514350">
              <a:buFont typeface="+mj-lt"/>
              <a:buAutoNum type="arabicPeriod"/>
            </a:pPr>
            <a:r>
              <a:rPr lang="hu-HU" dirty="0" smtClean="0"/>
              <a:t>Írj be egy szabadon választott nevet.</a:t>
            </a:r>
          </a:p>
          <a:p>
            <a:pPr marL="514350" indent="-514350">
              <a:buFont typeface="+mj-lt"/>
              <a:buAutoNum type="arabicPeriod"/>
            </a:pPr>
            <a:r>
              <a:rPr lang="hu-HU" dirty="0" smtClean="0"/>
              <a:t>A típust állítsd „</a:t>
            </a:r>
            <a:r>
              <a:rPr lang="hu-HU" dirty="0" err="1" smtClean="0"/>
              <a:t>other</a:t>
            </a:r>
            <a:r>
              <a:rPr lang="hu-HU" dirty="0" smtClean="0"/>
              <a:t>” </a:t>
            </a:r>
            <a:r>
              <a:rPr lang="hu-HU" dirty="0" err="1" smtClean="0"/>
              <a:t>ra</a:t>
            </a:r>
            <a:r>
              <a:rPr lang="hu-HU" dirty="0" smtClean="0"/>
              <a:t>, a verziót „</a:t>
            </a:r>
            <a:r>
              <a:rPr lang="hu-HU" dirty="0" err="1" smtClean="0"/>
              <a:t>other</a:t>
            </a:r>
            <a:r>
              <a:rPr lang="hu-HU" dirty="0" smtClean="0"/>
              <a:t>/</a:t>
            </a:r>
            <a:r>
              <a:rPr lang="hu-HU" dirty="0" err="1" smtClean="0"/>
              <a:t>unknown</a:t>
            </a:r>
            <a:r>
              <a:rPr lang="hu-HU" dirty="0" smtClean="0"/>
              <a:t>” </a:t>
            </a:r>
            <a:r>
              <a:rPr lang="hu-HU" dirty="0" err="1" smtClean="0"/>
              <a:t>ra</a:t>
            </a:r>
            <a:r>
              <a:rPr lang="hu-HU" dirty="0" smtClean="0"/>
              <a:t>.</a:t>
            </a:r>
          </a:p>
          <a:p>
            <a:pPr marL="514350" indent="-514350">
              <a:buFont typeface="+mj-lt"/>
              <a:buAutoNum type="arabicPeriod"/>
            </a:pPr>
            <a:r>
              <a:rPr lang="hu-HU" dirty="0" smtClean="0"/>
              <a:t>Utána pedig nyomkodd a „következőt”, végül a létrehozást, és kész is van a virtuális géped.</a:t>
            </a:r>
          </a:p>
          <a:p>
            <a:pPr marL="514350" indent="-514350">
              <a:buFont typeface="+mj-lt"/>
              <a:buAutoNum type="arabicPeriod"/>
            </a:pPr>
            <a:r>
              <a:rPr lang="hu-HU" dirty="0" smtClean="0"/>
              <a:t>Válaszd ki oldalt a gépet, és kattints a „konfigurálás” ikonra.</a:t>
            </a:r>
          </a:p>
          <a:p>
            <a:pPr marL="514350" indent="-514350">
              <a:buFont typeface="+mj-lt"/>
              <a:buAutoNum type="arabicPeriod"/>
            </a:pPr>
            <a:r>
              <a:rPr lang="hu-HU" dirty="0" smtClean="0"/>
              <a:t>Válaszd ki a „Tároló”  menüpontot, és ott </a:t>
            </a:r>
            <a:r>
              <a:rPr lang="hu-HU" dirty="0"/>
              <a:t/>
            </a:r>
            <a:br>
              <a:rPr lang="hu-HU" dirty="0"/>
            </a:br>
            <a:r>
              <a:rPr lang="hu-HU" dirty="0" smtClean="0"/>
              <a:t>kattints        erre az ikonra, majd válaszd ki a Floppy vezérlő hozzáadása lehetőséget.</a:t>
            </a:r>
          </a:p>
          <a:p>
            <a:pPr marL="514350" indent="-514350">
              <a:buFont typeface="+mj-lt"/>
              <a:buAutoNum type="arabicPeriod"/>
            </a:pPr>
            <a:r>
              <a:rPr lang="hu-HU" dirty="0" smtClean="0"/>
              <a:t>Válaszd ki a floppy vezérlőt, és kattints    erre az ikonra, majd a Lemez választása gomb megnyomása után válaszd ki a </a:t>
            </a:r>
            <a:r>
              <a:rPr lang="hu-HU" dirty="0" err="1" smtClean="0"/>
              <a:t>boot.img</a:t>
            </a:r>
            <a:r>
              <a:rPr lang="hu-HU" dirty="0" smtClean="0"/>
              <a:t> fájlt.</a:t>
            </a:r>
          </a:p>
          <a:p>
            <a:pPr marL="514350" indent="-514350">
              <a:buFont typeface="+mj-lt"/>
              <a:buAutoNum type="arabicPeriod"/>
            </a:pPr>
            <a:r>
              <a:rPr lang="hu-HU" dirty="0" smtClean="0"/>
              <a:t>Menj rá az „ok” gombra, és indítsd el a gépet.</a:t>
            </a:r>
          </a:p>
          <a:p>
            <a:pPr marL="514350" indent="-514350">
              <a:buFont typeface="+mj-lt"/>
              <a:buAutoNum type="arabicPeriod"/>
            </a:pPr>
            <a:r>
              <a:rPr lang="hu-HU" dirty="0" smtClean="0"/>
              <a:t>És elkészült az első operációs rendszered.</a:t>
            </a:r>
          </a:p>
        </p:txBody>
      </p:sp>
      <p:pic>
        <p:nvPicPr>
          <p:cNvPr id="2" name="Tartalom helye 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857715" y="1596280"/>
            <a:ext cx="5192501" cy="2748528"/>
          </a:xfrm>
        </p:spPr>
      </p:pic>
      <p:pic>
        <p:nvPicPr>
          <p:cNvPr id="3" name="Kép 2"/>
          <p:cNvPicPr>
            <a:picLocks noChangeAspect="1"/>
          </p:cNvPicPr>
          <p:nvPr/>
        </p:nvPicPr>
        <p:blipFill rotWithShape="1">
          <a:blip r:embed="rId3">
            <a:extLst>
              <a:ext uri="{28A0092B-C50C-407E-A947-70E740481C1C}">
                <a14:useLocalDpi xmlns:a14="http://schemas.microsoft.com/office/drawing/2010/main" val="0"/>
              </a:ext>
            </a:extLst>
          </a:blip>
          <a:srcRect l="7817" t="4134" r="5704" b="10403"/>
          <a:stretch/>
        </p:blipFill>
        <p:spPr>
          <a:xfrm>
            <a:off x="6857715" y="1608688"/>
            <a:ext cx="5184258" cy="2748528"/>
          </a:xfrm>
          <a:prstGeom prst="rect">
            <a:avLst/>
          </a:prstGeom>
        </p:spPr>
      </p:pic>
      <p:pic>
        <p:nvPicPr>
          <p:cNvPr id="8" name="Kép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351" y="1608688"/>
            <a:ext cx="5180671" cy="3261048"/>
          </a:xfrm>
          <a:prstGeom prst="rect">
            <a:avLst/>
          </a:prstGeom>
        </p:spPr>
      </p:pic>
      <p:pic>
        <p:nvPicPr>
          <p:cNvPr id="4" name="Kép 3"/>
          <p:cNvPicPr>
            <a:picLocks noChangeAspect="1"/>
          </p:cNvPicPr>
          <p:nvPr/>
        </p:nvPicPr>
        <p:blipFill rotWithShape="1">
          <a:blip r:embed="rId5">
            <a:extLst>
              <a:ext uri="{28A0092B-C50C-407E-A947-70E740481C1C}">
                <a14:useLocalDpi xmlns:a14="http://schemas.microsoft.com/office/drawing/2010/main" val="0"/>
              </a:ext>
            </a:extLst>
          </a:blip>
          <a:srcRect l="7532" r="7411" b="5143"/>
          <a:stretch/>
        </p:blipFill>
        <p:spPr>
          <a:xfrm>
            <a:off x="6872909" y="1608688"/>
            <a:ext cx="5177307" cy="3246217"/>
          </a:xfrm>
          <a:prstGeom prst="rect">
            <a:avLst/>
          </a:prstGeom>
        </p:spPr>
      </p:pic>
      <p:pic>
        <p:nvPicPr>
          <p:cNvPr id="9" name="Kép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0150" y="1660731"/>
            <a:ext cx="5192501" cy="3232776"/>
          </a:xfrm>
          <a:prstGeom prst="rect">
            <a:avLst/>
          </a:prstGeom>
        </p:spPr>
      </p:pic>
      <p:pic>
        <p:nvPicPr>
          <p:cNvPr id="10" name="Kép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2515" y="1596590"/>
            <a:ext cx="5184258" cy="3260204"/>
          </a:xfrm>
          <a:prstGeom prst="rect">
            <a:avLst/>
          </a:prstGeom>
        </p:spPr>
      </p:pic>
      <p:pic>
        <p:nvPicPr>
          <p:cNvPr id="7" name="Kép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0181" y="4575929"/>
            <a:ext cx="357806" cy="370586"/>
          </a:xfrm>
          <a:prstGeom prst="rect">
            <a:avLst/>
          </a:prstGeom>
        </p:spPr>
      </p:pic>
      <p:pic>
        <p:nvPicPr>
          <p:cNvPr id="11" name="Kép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60227" y="5143057"/>
            <a:ext cx="257211" cy="266737"/>
          </a:xfrm>
          <a:prstGeom prst="rect">
            <a:avLst/>
          </a:prstGeom>
        </p:spPr>
      </p:pic>
    </p:spTree>
    <p:extLst>
      <p:ext uri="{BB962C8B-B14F-4D97-AF65-F5344CB8AC3E}">
        <p14:creationId xmlns:p14="http://schemas.microsoft.com/office/powerpoint/2010/main" val="42553266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Floppy lemez működése</a:t>
            </a:r>
            <a:endParaRPr lang="hu-HU" dirty="0"/>
          </a:p>
        </p:txBody>
      </p:sp>
      <p:sp>
        <p:nvSpPr>
          <p:cNvPr id="6" name="Szöveg helye 5"/>
          <p:cNvSpPr>
            <a:spLocks noGrp="1"/>
          </p:cNvSpPr>
          <p:nvPr>
            <p:ph type="body" sz="half" idx="2"/>
          </p:nvPr>
        </p:nvSpPr>
        <p:spPr/>
        <p:txBody>
          <a:bodyPr/>
          <a:lstStyle/>
          <a:p>
            <a:r>
              <a:rPr lang="hu-HU" dirty="0" smtClean="0"/>
              <a:t>A floppy vagy hajlékonylemez egy adattároló eszköz. Manapság már nem nagyon használják, de az operációs rendszerünkhöz egy virtuális floppy lemez képet használunk (*.</a:t>
            </a:r>
            <a:r>
              <a:rPr lang="hu-HU" dirty="0" err="1" smtClean="0"/>
              <a:t>img</a:t>
            </a:r>
            <a:r>
              <a:rPr lang="hu-HU" dirty="0" smtClean="0"/>
              <a:t>). A floppy az 1900-as években volt használatos. Kívülről műanyagtok védi a belül lévő vékony, mágnesezhető műanyag lemezt.</a:t>
            </a:r>
            <a:endParaRPr lang="hu-HU" dirty="0"/>
          </a:p>
        </p:txBody>
      </p:sp>
      <p:pic>
        <p:nvPicPr>
          <p:cNvPr id="1026" name="Picture 2" descr="https://pixabay.com/static/uploads/photo/2013/11/21/14/15/floppy-disk-214975_64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21288" y="1395412"/>
            <a:ext cx="6096000" cy="4057650"/>
          </a:xfrm>
          <a:prstGeom prst="rect">
            <a:avLst/>
          </a:prstGeom>
          <a:solidFill>
            <a:srgbClr val="FFFFFF">
              <a:shade val="85000"/>
            </a:srgbClr>
          </a:solidFill>
          <a:ln w="762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Szövegdoboz 2"/>
          <p:cNvSpPr txBox="1"/>
          <p:nvPr/>
        </p:nvSpPr>
        <p:spPr>
          <a:xfrm>
            <a:off x="5221288" y="5464220"/>
            <a:ext cx="5983332" cy="369332"/>
          </a:xfrm>
          <a:prstGeom prst="rect">
            <a:avLst/>
          </a:prstGeom>
          <a:noFill/>
        </p:spPr>
        <p:txBody>
          <a:bodyPr wrap="square" rtlCol="0">
            <a:spAutoFit/>
          </a:bodyPr>
          <a:lstStyle/>
          <a:p>
            <a:pPr algn="ctr"/>
            <a:r>
              <a:rPr lang="hu-HU" dirty="0" smtClean="0"/>
              <a:t>Floppylemezek</a:t>
            </a:r>
            <a:endParaRPr lang="hu-HU" dirty="0"/>
          </a:p>
        </p:txBody>
      </p:sp>
    </p:spTree>
    <p:extLst>
      <p:ext uri="{BB962C8B-B14F-4D97-AF65-F5344CB8AC3E}">
        <p14:creationId xmlns:p14="http://schemas.microsoft.com/office/powerpoint/2010/main" val="13717566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accent1">
                    <a:lumMod val="75000"/>
                  </a:schemeClr>
                </a:solidFill>
              </a:rPr>
              <a:t>Fájlrendszerek</a:t>
            </a:r>
            <a:endParaRPr lang="hu-HU" dirty="0">
              <a:solidFill>
                <a:schemeClr val="accent1">
                  <a:lumMod val="75000"/>
                </a:schemeClr>
              </a:solidFill>
            </a:endParaRPr>
          </a:p>
        </p:txBody>
      </p:sp>
      <p:sp>
        <p:nvSpPr>
          <p:cNvPr id="5" name="Szöveg helye 4"/>
          <p:cNvSpPr>
            <a:spLocks noGrp="1"/>
          </p:cNvSpPr>
          <p:nvPr>
            <p:ph idx="1"/>
          </p:nvPr>
        </p:nvSpPr>
        <p:spPr/>
        <p:txBody>
          <a:bodyPr>
            <a:normAutofit fontScale="92500" lnSpcReduction="10000"/>
          </a:bodyPr>
          <a:lstStyle/>
          <a:p>
            <a:pPr marL="0" indent="0">
              <a:buNone/>
            </a:pPr>
            <a:r>
              <a:rPr lang="hu-HU" dirty="0" smtClean="0"/>
              <a:t>Az előző példában létrehozott floppy lemezképen nem volt valójában egyetlen fájl sem. Csak egy rakat adat, ömlesztve. Ez egy ilyen egyszerű példánál nem is baj, de egy összetettebb rendszernél, ahol akár 20-30 fájl is lehet, igencsak kellemetlen. A példakód azért futott le, mert az első, azaz a boot szektorban volt. Az okos emberek viszont kitalálták, hogy ezeket az adatokat rendszerezni kéne, és megalkották a fájlrendszereket.</a:t>
            </a:r>
          </a:p>
          <a:p>
            <a:pPr marL="0" indent="0">
              <a:buNone/>
            </a:pPr>
            <a:r>
              <a:rPr lang="hu-HU" dirty="0" smtClean="0"/>
              <a:t>FAT12:</a:t>
            </a:r>
          </a:p>
          <a:p>
            <a:pPr marL="0" indent="0">
              <a:buNone/>
            </a:pPr>
            <a:r>
              <a:rPr lang="hu-HU" dirty="0" smtClean="0"/>
              <a:t>A fat12 egy korai fájlrendszer. Maximum 244 fájlunk lehet, és maximum 8 betűs nevük lehet, után egy 3 betűs kiterjesztéssel. Ez egy nagyon egyszerű fájlrendszer. Úgy működik, hogy minden fájlról tárolja a kezdő és végszektorát, a fájl nevét és egyéb adatokat. Így már beazonosítható a fájlunk.</a:t>
            </a:r>
            <a:endParaRPr lang="hu-HU" dirty="0"/>
          </a:p>
        </p:txBody>
      </p:sp>
      <p:sp>
        <p:nvSpPr>
          <p:cNvPr id="9" name="Szövegdoboz 8">
            <a:hlinkClick r:id="rId2" action="ppaction://hlinksldjump"/>
          </p:cNvPr>
          <p:cNvSpPr txBox="1"/>
          <p:nvPr/>
        </p:nvSpPr>
        <p:spPr>
          <a:xfrm>
            <a:off x="7991061" y="6176963"/>
            <a:ext cx="185530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hu-HU" sz="2400" dirty="0" smtClean="0">
                <a:solidFill>
                  <a:schemeClr val="bg1"/>
                </a:solidFill>
              </a:rPr>
              <a:t>Tudáspróba</a:t>
            </a:r>
            <a:endParaRPr lang="hu-HU" sz="2400" dirty="0">
              <a:solidFill>
                <a:schemeClr val="bg1"/>
              </a:solidFill>
            </a:endParaRPr>
          </a:p>
        </p:txBody>
      </p:sp>
    </p:spTree>
    <p:extLst>
      <p:ext uri="{BB962C8B-B14F-4D97-AF65-F5344CB8AC3E}">
        <p14:creationId xmlns:p14="http://schemas.microsoft.com/office/powerpoint/2010/main" val="30276737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accent1">
                    <a:lumMod val="75000"/>
                  </a:schemeClr>
                </a:solidFill>
              </a:rPr>
              <a:t>Tudáspróba</a:t>
            </a:r>
            <a:endParaRPr lang="hu-HU" dirty="0">
              <a:solidFill>
                <a:schemeClr val="accent1">
                  <a:lumMod val="75000"/>
                </a:schemeClr>
              </a:solidFill>
            </a:endParaRPr>
          </a:p>
        </p:txBody>
      </p:sp>
      <p:sp>
        <p:nvSpPr>
          <p:cNvPr id="3" name="Tartalom helye 2"/>
          <p:cNvSpPr>
            <a:spLocks noGrp="1"/>
          </p:cNvSpPr>
          <p:nvPr>
            <p:ph idx="1"/>
          </p:nvPr>
        </p:nvSpPr>
        <p:spPr>
          <a:xfrm>
            <a:off x="838200" y="1825625"/>
            <a:ext cx="6412606" cy="4351338"/>
          </a:xfrm>
        </p:spPr>
        <p:txBody>
          <a:bodyPr/>
          <a:lstStyle/>
          <a:p>
            <a:pPr marL="0" indent="0">
              <a:buNone/>
            </a:pPr>
            <a:r>
              <a:rPr lang="hu-HU" dirty="0" smtClean="0"/>
              <a:t>Fat12-ben maximum 255 fájlunk lehet.</a:t>
            </a:r>
          </a:p>
          <a:p>
            <a:pPr marL="0" indent="0">
              <a:buNone/>
            </a:pPr>
            <a:r>
              <a:rPr lang="hu-HU" dirty="0" smtClean="0"/>
              <a:t>Fat12-ben a fájl neve maximum 8 karakter.</a:t>
            </a:r>
          </a:p>
          <a:p>
            <a:pPr marL="0" indent="0">
              <a:buNone/>
            </a:pPr>
            <a:r>
              <a:rPr lang="hu-HU" dirty="0" smtClean="0"/>
              <a:t>Fat12-ben nincs a fájloknak kiterjesztése.</a:t>
            </a:r>
          </a:p>
          <a:p>
            <a:pPr marL="0" indent="0">
              <a:buNone/>
            </a:pPr>
            <a:r>
              <a:rPr lang="hu-HU" dirty="0" smtClean="0"/>
              <a:t>A fat12 egy modern fájlrendszer.</a:t>
            </a:r>
            <a:endParaRPr lang="hu-HU" dirty="0"/>
          </a:p>
        </p:txBody>
      </p:sp>
      <p:sp>
        <p:nvSpPr>
          <p:cNvPr id="5" name="Szövegdoboz 4">
            <a:hlinkClick r:id="" action="ppaction://noaction">
              <a:snd r:embed="rId2" name="bomb.wav"/>
            </a:hlinkClick>
          </p:cNvPr>
          <p:cNvSpPr txBox="1"/>
          <p:nvPr/>
        </p:nvSpPr>
        <p:spPr>
          <a:xfrm>
            <a:off x="7933386" y="1825625"/>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dirty="0" smtClean="0"/>
              <a:t>IGAZ</a:t>
            </a:r>
            <a:endParaRPr lang="hu-HU" dirty="0"/>
          </a:p>
        </p:txBody>
      </p:sp>
      <p:sp>
        <p:nvSpPr>
          <p:cNvPr id="6" name="Szövegdoboz 5">
            <a:hlinkClick r:id="" action="ppaction://noaction">
              <a:snd r:embed="rId3" name="applause.wav"/>
            </a:hlinkClick>
          </p:cNvPr>
          <p:cNvSpPr txBox="1"/>
          <p:nvPr/>
        </p:nvSpPr>
        <p:spPr>
          <a:xfrm>
            <a:off x="7933385" y="2329894"/>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dirty="0" smtClean="0"/>
              <a:t>IGAZ</a:t>
            </a:r>
            <a:endParaRPr lang="hu-HU" dirty="0"/>
          </a:p>
        </p:txBody>
      </p:sp>
      <p:sp>
        <p:nvSpPr>
          <p:cNvPr id="7" name="Szövegdoboz 6">
            <a:hlinkClick r:id="" action="ppaction://noaction">
              <a:snd r:embed="rId2" name="bomb.wav"/>
            </a:hlinkClick>
          </p:cNvPr>
          <p:cNvSpPr txBox="1"/>
          <p:nvPr/>
        </p:nvSpPr>
        <p:spPr>
          <a:xfrm>
            <a:off x="7959142" y="3434806"/>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dirty="0" smtClean="0"/>
              <a:t>IGAZ</a:t>
            </a:r>
            <a:endParaRPr lang="hu-HU" dirty="0"/>
          </a:p>
        </p:txBody>
      </p:sp>
      <p:sp>
        <p:nvSpPr>
          <p:cNvPr id="8" name="Szövegdoboz 7">
            <a:hlinkClick r:id="" action="ppaction://noaction">
              <a:snd r:embed="rId2" name="bomb.wav"/>
            </a:hlinkClick>
          </p:cNvPr>
          <p:cNvSpPr txBox="1"/>
          <p:nvPr/>
        </p:nvSpPr>
        <p:spPr>
          <a:xfrm>
            <a:off x="7933385" y="2882350"/>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dirty="0" smtClean="0"/>
              <a:t>IGAZ</a:t>
            </a:r>
            <a:endParaRPr lang="hu-HU" dirty="0"/>
          </a:p>
        </p:txBody>
      </p:sp>
      <p:sp>
        <p:nvSpPr>
          <p:cNvPr id="9" name="Szövegdoboz 8">
            <a:hlinkClick r:id="" action="ppaction://noaction">
              <a:snd r:embed="rId3" name="applause.wav"/>
            </a:hlinkClick>
          </p:cNvPr>
          <p:cNvSpPr txBox="1"/>
          <p:nvPr/>
        </p:nvSpPr>
        <p:spPr>
          <a:xfrm>
            <a:off x="9399430" y="1823477"/>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dirty="0" smtClean="0"/>
              <a:t>HAMIS</a:t>
            </a:r>
            <a:endParaRPr lang="hu-HU" dirty="0"/>
          </a:p>
        </p:txBody>
      </p:sp>
      <p:sp>
        <p:nvSpPr>
          <p:cNvPr id="10" name="Szövegdoboz 9">
            <a:hlinkClick r:id="" action="ppaction://noaction">
              <a:snd r:embed="rId2" name="bomb.wav"/>
            </a:hlinkClick>
          </p:cNvPr>
          <p:cNvSpPr txBox="1"/>
          <p:nvPr/>
        </p:nvSpPr>
        <p:spPr>
          <a:xfrm>
            <a:off x="9399429" y="2327746"/>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dirty="0"/>
              <a:t>HAMIS</a:t>
            </a:r>
          </a:p>
        </p:txBody>
      </p:sp>
      <p:sp>
        <p:nvSpPr>
          <p:cNvPr id="11" name="Szövegdoboz 10">
            <a:hlinkClick r:id="" action="ppaction://noaction">
              <a:snd r:embed="rId3" name="applause.wav"/>
            </a:hlinkClick>
          </p:cNvPr>
          <p:cNvSpPr txBox="1"/>
          <p:nvPr/>
        </p:nvSpPr>
        <p:spPr>
          <a:xfrm>
            <a:off x="9425186" y="3432658"/>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a:t>HAMIS</a:t>
            </a:r>
            <a:endParaRPr lang="hu-HU" dirty="0"/>
          </a:p>
        </p:txBody>
      </p:sp>
      <p:sp>
        <p:nvSpPr>
          <p:cNvPr id="12" name="Szövegdoboz 11">
            <a:hlinkClick r:id="" action="ppaction://noaction">
              <a:snd r:embed="rId3" name="applause.wav"/>
            </a:hlinkClick>
          </p:cNvPr>
          <p:cNvSpPr txBox="1"/>
          <p:nvPr/>
        </p:nvSpPr>
        <p:spPr>
          <a:xfrm>
            <a:off x="9399429" y="2880202"/>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a:t>HAMIS</a:t>
            </a:r>
            <a:endParaRPr lang="hu-HU" dirty="0"/>
          </a:p>
        </p:txBody>
      </p:sp>
      <p:sp>
        <p:nvSpPr>
          <p:cNvPr id="13" name="Sávnyíl 12">
            <a:hlinkClick r:id="" action="ppaction://hlinkshowjump?jump=nextslide"/>
          </p:cNvPr>
          <p:cNvSpPr/>
          <p:nvPr/>
        </p:nvSpPr>
        <p:spPr>
          <a:xfrm>
            <a:off x="10475495" y="5309937"/>
            <a:ext cx="577516" cy="1203158"/>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2320517978"/>
      </p:ext>
    </p:extLst>
  </p:cSld>
  <p:clrMapOvr>
    <a:masterClrMapping/>
  </p:clrMapOvr>
  <mc:AlternateContent xmlns:mc="http://schemas.openxmlformats.org/markup-compatibility/2006" xmlns:p14="http://schemas.microsoft.com/office/powerpoint/2010/main">
    <mc:Choice Requires="p14">
      <p:transition spd="slow" p14:dur="2000" advClick="0">
        <p14:prism isContent="1"/>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tgtEl>
                                        <p:attrNameLst>
                                          <p:attrName>style.color</p:attrName>
                                        </p:attrNameLst>
                                      </p:cBhvr>
                                      <p:to>
                                        <a:srgbClr val="C00000"/>
                                      </p:to>
                                    </p:animClr>
                                    <p:animClr clrSpc="rgb" dir="cw">
                                      <p:cBhvr>
                                        <p:cTn id="7" dur="250" autoRev="1" fill="remove"/>
                                        <p:tgtEl>
                                          <p:spTgt spid="5"/>
                                        </p:tgtEl>
                                        <p:attrNameLst>
                                          <p:attrName>fillcolor</p:attrName>
                                        </p:attrNameLst>
                                      </p:cBhvr>
                                      <p:to>
                                        <a:srgbClr val="C00000"/>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27" presetClass="emph" presetSubtype="0" fill="remove" grpId="0" nodeType="clickEffect">
                                  <p:stCondLst>
                                    <p:cond delay="0"/>
                                  </p:stCondLst>
                                  <p:childTnLst>
                                    <p:animClr clrSpc="rgb" dir="cw">
                                      <p:cBhvr override="childStyle">
                                        <p:cTn id="14" dur="250" autoRev="1" fill="remove"/>
                                        <p:tgtEl>
                                          <p:spTgt spid="10"/>
                                        </p:tgtEl>
                                        <p:attrNameLst>
                                          <p:attrName>style.color</p:attrName>
                                        </p:attrNameLst>
                                      </p:cBhvr>
                                      <p:to>
                                        <a:srgbClr val="C00000"/>
                                      </p:to>
                                    </p:animClr>
                                    <p:animClr clrSpc="rgb" dir="cw">
                                      <p:cBhvr>
                                        <p:cTn id="15" dur="250" autoRev="1" fill="remove"/>
                                        <p:tgtEl>
                                          <p:spTgt spid="10"/>
                                        </p:tgtEl>
                                        <p:attrNameLst>
                                          <p:attrName>fillcolor</p:attrName>
                                        </p:attrNameLst>
                                      </p:cBhvr>
                                      <p:to>
                                        <a:srgbClr val="C00000"/>
                                      </p:to>
                                    </p:animClr>
                                    <p:set>
                                      <p:cBhvr>
                                        <p:cTn id="16" dur="250" autoRev="1" fill="remove"/>
                                        <p:tgtEl>
                                          <p:spTgt spid="10"/>
                                        </p:tgtEl>
                                        <p:attrNameLst>
                                          <p:attrName>fill.type</p:attrName>
                                        </p:attrNameLst>
                                      </p:cBhvr>
                                      <p:to>
                                        <p:strVal val="solid"/>
                                      </p:to>
                                    </p:set>
                                    <p:set>
                                      <p:cBhvr>
                                        <p:cTn id="17" dur="250" autoRev="1" fill="remove"/>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7" presetClass="emph" presetSubtype="0" fill="remove" grpId="0" nodeType="clickEffect">
                                  <p:stCondLst>
                                    <p:cond delay="0"/>
                                  </p:stCondLst>
                                  <p:childTnLst>
                                    <p:animClr clrSpc="rgb" dir="cw">
                                      <p:cBhvr override="childStyle">
                                        <p:cTn id="22" dur="250" autoRev="1" fill="remove"/>
                                        <p:tgtEl>
                                          <p:spTgt spid="9"/>
                                        </p:tgtEl>
                                        <p:attrNameLst>
                                          <p:attrName>style.color</p:attrName>
                                        </p:attrNameLst>
                                      </p:cBhvr>
                                      <p:to>
                                        <a:srgbClr val="92D050"/>
                                      </p:to>
                                    </p:animClr>
                                    <p:animClr clrSpc="rgb" dir="cw">
                                      <p:cBhvr>
                                        <p:cTn id="23" dur="250" autoRev="1" fill="remove"/>
                                        <p:tgtEl>
                                          <p:spTgt spid="9"/>
                                        </p:tgtEl>
                                        <p:attrNameLst>
                                          <p:attrName>fillcolor</p:attrName>
                                        </p:attrNameLst>
                                      </p:cBhvr>
                                      <p:to>
                                        <a:srgbClr val="92D050"/>
                                      </p:to>
                                    </p:animClr>
                                    <p:set>
                                      <p:cBhvr>
                                        <p:cTn id="24" dur="250" autoRev="1" fill="remove"/>
                                        <p:tgtEl>
                                          <p:spTgt spid="9"/>
                                        </p:tgtEl>
                                        <p:attrNameLst>
                                          <p:attrName>fill.type</p:attrName>
                                        </p:attrNameLst>
                                      </p:cBhvr>
                                      <p:to>
                                        <p:strVal val="solid"/>
                                      </p:to>
                                    </p:set>
                                    <p:set>
                                      <p:cBhvr>
                                        <p:cTn id="25" dur="250" autoRev="1" fill="remove"/>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indefinite"/>
                      </p:stCondLst>
                      <p:childTnLst>
                        <p:par>
                          <p:cTn id="28" fill="hold">
                            <p:stCondLst>
                              <p:cond delay="0"/>
                            </p:stCondLst>
                            <p:childTnLst>
                              <p:par>
                                <p:cTn id="29" presetID="27" presetClass="emph" presetSubtype="0" fill="remove" grpId="0" nodeType="clickEffect">
                                  <p:stCondLst>
                                    <p:cond delay="0"/>
                                  </p:stCondLst>
                                  <p:childTnLst>
                                    <p:animClr clrSpc="rgb" dir="cw">
                                      <p:cBhvr override="childStyle">
                                        <p:cTn id="30" dur="250" autoRev="1" fill="remove"/>
                                        <p:tgtEl>
                                          <p:spTgt spid="7"/>
                                        </p:tgtEl>
                                        <p:attrNameLst>
                                          <p:attrName>style.color</p:attrName>
                                        </p:attrNameLst>
                                      </p:cBhvr>
                                      <p:to>
                                        <a:srgbClr val="C00000"/>
                                      </p:to>
                                    </p:animClr>
                                    <p:animClr clrSpc="rgb" dir="cw">
                                      <p:cBhvr>
                                        <p:cTn id="31" dur="250" autoRev="1" fill="remove"/>
                                        <p:tgtEl>
                                          <p:spTgt spid="7"/>
                                        </p:tgtEl>
                                        <p:attrNameLst>
                                          <p:attrName>fillcolor</p:attrName>
                                        </p:attrNameLst>
                                      </p:cBhvr>
                                      <p:to>
                                        <a:srgbClr val="C00000"/>
                                      </p:to>
                                    </p:animClr>
                                    <p:set>
                                      <p:cBhvr>
                                        <p:cTn id="32" dur="250" autoRev="1" fill="remove"/>
                                        <p:tgtEl>
                                          <p:spTgt spid="7"/>
                                        </p:tgtEl>
                                        <p:attrNameLst>
                                          <p:attrName>fill.type</p:attrName>
                                        </p:attrNameLst>
                                      </p:cBhvr>
                                      <p:to>
                                        <p:strVal val="solid"/>
                                      </p:to>
                                    </p:set>
                                    <p:set>
                                      <p:cBhvr>
                                        <p:cTn id="33" dur="250" autoRev="1" fill="remove"/>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indefinite"/>
                      </p:stCondLst>
                      <p:childTnLst>
                        <p:par>
                          <p:cTn id="36" fill="hold">
                            <p:stCondLst>
                              <p:cond delay="0"/>
                            </p:stCondLst>
                            <p:childTnLst>
                              <p:par>
                                <p:cTn id="37" presetID="27" presetClass="emph" presetSubtype="0" fill="remove" grpId="0" nodeType="clickEffect">
                                  <p:stCondLst>
                                    <p:cond delay="0"/>
                                  </p:stCondLst>
                                  <p:childTnLst>
                                    <p:animClr clrSpc="rgb" dir="cw">
                                      <p:cBhvr override="childStyle">
                                        <p:cTn id="38" dur="250" autoRev="1" fill="remove"/>
                                        <p:tgtEl>
                                          <p:spTgt spid="12"/>
                                        </p:tgtEl>
                                        <p:attrNameLst>
                                          <p:attrName>style.color</p:attrName>
                                        </p:attrNameLst>
                                      </p:cBhvr>
                                      <p:to>
                                        <a:srgbClr val="92D050"/>
                                      </p:to>
                                    </p:animClr>
                                    <p:animClr clrSpc="rgb" dir="cw">
                                      <p:cBhvr>
                                        <p:cTn id="39" dur="250" autoRev="1" fill="remove"/>
                                        <p:tgtEl>
                                          <p:spTgt spid="12"/>
                                        </p:tgtEl>
                                        <p:attrNameLst>
                                          <p:attrName>fillcolor</p:attrName>
                                        </p:attrNameLst>
                                      </p:cBhvr>
                                      <p:to>
                                        <a:srgbClr val="92D050"/>
                                      </p:to>
                                    </p:animClr>
                                    <p:set>
                                      <p:cBhvr>
                                        <p:cTn id="40" dur="250" autoRev="1" fill="remove"/>
                                        <p:tgtEl>
                                          <p:spTgt spid="12"/>
                                        </p:tgtEl>
                                        <p:attrNameLst>
                                          <p:attrName>fill.type</p:attrName>
                                        </p:attrNameLst>
                                      </p:cBhvr>
                                      <p:to>
                                        <p:strVal val="solid"/>
                                      </p:to>
                                    </p:set>
                                    <p:set>
                                      <p:cBhvr>
                                        <p:cTn id="41" dur="250" autoRev="1" fill="remove"/>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6"/>
                    </p:tgtEl>
                  </p:cond>
                </p:stCondLst>
                <p:endSync evt="end" delay="0">
                  <p:rtn val="all"/>
                </p:endSync>
                <p:childTnLst>
                  <p:par>
                    <p:cTn id="43" fill="hold">
                      <p:stCondLst>
                        <p:cond delay="0"/>
                      </p:stCondLst>
                      <p:childTnLst>
                        <p:par>
                          <p:cTn id="44" fill="hold">
                            <p:stCondLst>
                              <p:cond delay="0"/>
                            </p:stCondLst>
                            <p:childTnLst>
                              <p:par>
                                <p:cTn id="45" presetID="27" presetClass="emph" presetSubtype="0" fill="remove" grpId="0" nodeType="clickEffect">
                                  <p:stCondLst>
                                    <p:cond delay="0"/>
                                  </p:stCondLst>
                                  <p:childTnLst>
                                    <p:animClr clrSpc="rgb" dir="cw">
                                      <p:cBhvr override="childStyle">
                                        <p:cTn id="46" dur="250" autoRev="1" fill="remove"/>
                                        <p:tgtEl>
                                          <p:spTgt spid="6"/>
                                        </p:tgtEl>
                                        <p:attrNameLst>
                                          <p:attrName>style.color</p:attrName>
                                        </p:attrNameLst>
                                      </p:cBhvr>
                                      <p:to>
                                        <a:srgbClr val="92D050"/>
                                      </p:to>
                                    </p:animClr>
                                    <p:animClr clrSpc="rgb" dir="cw">
                                      <p:cBhvr>
                                        <p:cTn id="47" dur="250" autoRev="1" fill="remove"/>
                                        <p:tgtEl>
                                          <p:spTgt spid="6"/>
                                        </p:tgtEl>
                                        <p:attrNameLst>
                                          <p:attrName>fillcolor</p:attrName>
                                        </p:attrNameLst>
                                      </p:cBhvr>
                                      <p:to>
                                        <a:srgbClr val="92D050"/>
                                      </p:to>
                                    </p:animClr>
                                    <p:set>
                                      <p:cBhvr>
                                        <p:cTn id="48" dur="250" autoRev="1" fill="remove"/>
                                        <p:tgtEl>
                                          <p:spTgt spid="6"/>
                                        </p:tgtEl>
                                        <p:attrNameLst>
                                          <p:attrName>fill.type</p:attrName>
                                        </p:attrNameLst>
                                      </p:cBhvr>
                                      <p:to>
                                        <p:strVal val="solid"/>
                                      </p:to>
                                    </p:set>
                                    <p:set>
                                      <p:cBhvr>
                                        <p:cTn id="49" dur="250" autoRev="1" fill="remove"/>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27" presetClass="emph" presetSubtype="0" fill="remove" grpId="0" nodeType="clickEffect">
                                  <p:stCondLst>
                                    <p:cond delay="0"/>
                                  </p:stCondLst>
                                  <p:childTnLst>
                                    <p:animClr clrSpc="rgb" dir="cw">
                                      <p:cBhvr override="childStyle">
                                        <p:cTn id="54" dur="250" autoRev="1" fill="remove"/>
                                        <p:tgtEl>
                                          <p:spTgt spid="8"/>
                                        </p:tgtEl>
                                        <p:attrNameLst>
                                          <p:attrName>style.color</p:attrName>
                                        </p:attrNameLst>
                                      </p:cBhvr>
                                      <p:to>
                                        <a:srgbClr val="C00000"/>
                                      </p:to>
                                    </p:animClr>
                                    <p:animClr clrSpc="rgb" dir="cw">
                                      <p:cBhvr>
                                        <p:cTn id="55" dur="250" autoRev="1" fill="remove"/>
                                        <p:tgtEl>
                                          <p:spTgt spid="8"/>
                                        </p:tgtEl>
                                        <p:attrNameLst>
                                          <p:attrName>fillcolor</p:attrName>
                                        </p:attrNameLst>
                                      </p:cBhvr>
                                      <p:to>
                                        <a:srgbClr val="C00000"/>
                                      </p:to>
                                    </p:animClr>
                                    <p:set>
                                      <p:cBhvr>
                                        <p:cTn id="56" dur="250" autoRev="1" fill="remove"/>
                                        <p:tgtEl>
                                          <p:spTgt spid="8"/>
                                        </p:tgtEl>
                                        <p:attrNameLst>
                                          <p:attrName>fill.type</p:attrName>
                                        </p:attrNameLst>
                                      </p:cBhvr>
                                      <p:to>
                                        <p:strVal val="solid"/>
                                      </p:to>
                                    </p:set>
                                    <p:set>
                                      <p:cBhvr>
                                        <p:cTn id="57" dur="250" autoRev="1" fill="remove"/>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27" presetClass="emph" presetSubtype="0" fill="remove" grpId="0" nodeType="clickEffect">
                                  <p:stCondLst>
                                    <p:cond delay="0"/>
                                  </p:stCondLst>
                                  <p:childTnLst>
                                    <p:animClr clrSpc="rgb" dir="cw">
                                      <p:cBhvr override="childStyle">
                                        <p:cTn id="62" dur="250" autoRev="1" fill="remove"/>
                                        <p:tgtEl>
                                          <p:spTgt spid="11"/>
                                        </p:tgtEl>
                                        <p:attrNameLst>
                                          <p:attrName>style.color</p:attrName>
                                        </p:attrNameLst>
                                      </p:cBhvr>
                                      <p:to>
                                        <a:srgbClr val="92D050"/>
                                      </p:to>
                                    </p:animClr>
                                    <p:animClr clrSpc="rgb" dir="cw">
                                      <p:cBhvr>
                                        <p:cTn id="63" dur="250" autoRev="1" fill="remove"/>
                                        <p:tgtEl>
                                          <p:spTgt spid="11"/>
                                        </p:tgtEl>
                                        <p:attrNameLst>
                                          <p:attrName>fillcolor</p:attrName>
                                        </p:attrNameLst>
                                      </p:cBhvr>
                                      <p:to>
                                        <a:srgbClr val="92D050"/>
                                      </p:to>
                                    </p:animClr>
                                    <p:set>
                                      <p:cBhvr>
                                        <p:cTn id="64" dur="250" autoRev="1" fill="remove"/>
                                        <p:tgtEl>
                                          <p:spTgt spid="11"/>
                                        </p:tgtEl>
                                        <p:attrNameLst>
                                          <p:attrName>fill.type</p:attrName>
                                        </p:attrNameLst>
                                      </p:cBhvr>
                                      <p:to>
                                        <p:strVal val="solid"/>
                                      </p:to>
                                    </p:set>
                                    <p:set>
                                      <p:cBhvr>
                                        <p:cTn id="65" dur="250" autoRev="1" fill="remov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accent1">
                    <a:lumMod val="75000"/>
                  </a:schemeClr>
                </a:solidFill>
              </a:rPr>
              <a:t>Hogyan tovább?</a:t>
            </a:r>
            <a:endParaRPr lang="hu-HU" dirty="0">
              <a:solidFill>
                <a:schemeClr val="accent1">
                  <a:lumMod val="75000"/>
                </a:schemeClr>
              </a:solidFill>
            </a:endParaRPr>
          </a:p>
        </p:txBody>
      </p:sp>
      <p:sp>
        <p:nvSpPr>
          <p:cNvPr id="3" name="Tartalom helye 2"/>
          <p:cNvSpPr>
            <a:spLocks noGrp="1"/>
          </p:cNvSpPr>
          <p:nvPr>
            <p:ph idx="1"/>
          </p:nvPr>
        </p:nvSpPr>
        <p:spPr/>
        <p:txBody>
          <a:bodyPr/>
          <a:lstStyle/>
          <a:p>
            <a:pPr marL="0" indent="0">
              <a:buNone/>
            </a:pPr>
            <a:r>
              <a:rPr lang="hu-HU" dirty="0" smtClean="0"/>
              <a:t>A bemutatónak </a:t>
            </a:r>
            <a:r>
              <a:rPr lang="hu-HU" smtClean="0"/>
              <a:t>lassan vége, </a:t>
            </a:r>
            <a:r>
              <a:rPr lang="hu-HU" dirty="0" smtClean="0"/>
              <a:t>viszont ha felkeltette érdeklődésedet a téma akkor vess egy pillantást a forrásokra, mivel ott sok más dolgot is tanulhatsz. Nekem is van egy videó sorozatom, amiben megpróbálom lépésről lépésre bemutatni a készítés menetét. </a:t>
            </a:r>
            <a:r>
              <a:rPr lang="hu-HU" dirty="0" smtClean="0">
                <a:hlinkClick r:id="rId2"/>
              </a:rPr>
              <a:t>Ezt itt tekintheted meg</a:t>
            </a:r>
            <a:r>
              <a:rPr lang="hu-HU" dirty="0" smtClean="0"/>
              <a:t>.</a:t>
            </a:r>
          </a:p>
          <a:p>
            <a:pPr marL="0" indent="0">
              <a:buNone/>
            </a:pPr>
            <a:r>
              <a:rPr lang="hu-HU" dirty="0" smtClean="0"/>
              <a:t>Jelenleg egy kisebb csapat összekovácsolásán fáradozom, ha szeretnél csatlakozni, írj egy e-mailt az e-mail címemre</a:t>
            </a:r>
            <a:br>
              <a:rPr lang="hu-HU" dirty="0" smtClean="0"/>
            </a:br>
            <a:r>
              <a:rPr lang="hu-HU" dirty="0" smtClean="0"/>
              <a:t>( </a:t>
            </a:r>
            <a:r>
              <a:rPr lang="hu-HU" dirty="0" err="1" smtClean="0">
                <a:hlinkClick r:id="rId3"/>
              </a:rPr>
              <a:t>jani.hidvegi</a:t>
            </a:r>
            <a:r>
              <a:rPr lang="hu-HU" dirty="0" smtClean="0">
                <a:hlinkClick r:id="rId3"/>
              </a:rPr>
              <a:t>@</a:t>
            </a:r>
            <a:r>
              <a:rPr lang="hu-HU" dirty="0" err="1" smtClean="0">
                <a:hlinkClick r:id="rId3"/>
              </a:rPr>
              <a:t>gmail.com</a:t>
            </a:r>
            <a:r>
              <a:rPr lang="hu-HU" dirty="0" smtClean="0"/>
              <a:t> ).</a:t>
            </a:r>
          </a:p>
          <a:p>
            <a:pPr marL="0" indent="0">
              <a:buNone/>
            </a:pPr>
            <a:r>
              <a:rPr lang="hu-HU" dirty="0" smtClean="0"/>
              <a:t>Remélem érthetően magyaráztam, és tetszett amit láttál.</a:t>
            </a:r>
            <a:endParaRPr lang="hu-HU" dirty="0"/>
          </a:p>
        </p:txBody>
      </p:sp>
    </p:spTree>
    <p:extLst>
      <p:ext uri="{BB962C8B-B14F-4D97-AF65-F5344CB8AC3E}">
        <p14:creationId xmlns:p14="http://schemas.microsoft.com/office/powerpoint/2010/main" val="19022453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accent1">
                    <a:lumMod val="75000"/>
                  </a:schemeClr>
                </a:solidFill>
              </a:rPr>
              <a:t>Köszönöm a figyelmet!</a:t>
            </a:r>
            <a:endParaRPr lang="hu-HU" dirty="0">
              <a:solidFill>
                <a:schemeClr val="accent1">
                  <a:lumMod val="75000"/>
                </a:schemeClr>
              </a:solidFill>
            </a:endParaRPr>
          </a:p>
        </p:txBody>
      </p:sp>
      <p:sp>
        <p:nvSpPr>
          <p:cNvPr id="3" name="Tartalom helye 2"/>
          <p:cNvSpPr>
            <a:spLocks noGrp="1"/>
          </p:cNvSpPr>
          <p:nvPr>
            <p:ph idx="1"/>
          </p:nvPr>
        </p:nvSpPr>
        <p:spPr>
          <a:xfrm>
            <a:off x="838200" y="1825624"/>
            <a:ext cx="10515600" cy="4523661"/>
          </a:xfrm>
        </p:spPr>
        <p:txBody>
          <a:bodyPr>
            <a:normAutofit fontScale="62500" lnSpcReduction="20000"/>
          </a:bodyPr>
          <a:lstStyle/>
          <a:p>
            <a:pPr marL="0" indent="0">
              <a:buNone/>
            </a:pPr>
            <a:r>
              <a:rPr lang="hu-HU" dirty="0" smtClean="0"/>
              <a:t>Források:</a:t>
            </a:r>
          </a:p>
          <a:p>
            <a:r>
              <a:rPr lang="hu-HU" dirty="0">
                <a:hlinkClick r:id="rId2"/>
              </a:rPr>
              <a:t>http://wiki.osdev.org</a:t>
            </a:r>
            <a:r>
              <a:rPr lang="hu-HU" dirty="0" smtClean="0">
                <a:hlinkClick r:id="rId2"/>
              </a:rPr>
              <a:t>/</a:t>
            </a:r>
            <a:endParaRPr lang="hu-HU" dirty="0" smtClean="0"/>
          </a:p>
          <a:p>
            <a:r>
              <a:rPr lang="hu-HU" dirty="0">
                <a:hlinkClick r:id="rId3"/>
              </a:rPr>
              <a:t>http://</a:t>
            </a:r>
            <a:r>
              <a:rPr lang="hu-HU" dirty="0" smtClean="0">
                <a:hlinkClick r:id="rId3"/>
              </a:rPr>
              <a:t>www.brokenthorn.com/Resources/OSDevIndex.html</a:t>
            </a:r>
            <a:endParaRPr lang="hu-HU" dirty="0" smtClean="0"/>
          </a:p>
          <a:p>
            <a:r>
              <a:rPr lang="hu-HU" dirty="0">
                <a:hlinkClick r:id="rId4"/>
              </a:rPr>
              <a:t>https://</a:t>
            </a:r>
            <a:r>
              <a:rPr lang="hu-HU" dirty="0" smtClean="0">
                <a:hlinkClick r:id="rId4"/>
              </a:rPr>
              <a:t>en.wikipedia.org/wiki/Random-access_memory</a:t>
            </a:r>
            <a:endParaRPr lang="hu-HU" dirty="0" smtClean="0"/>
          </a:p>
          <a:p>
            <a:r>
              <a:rPr lang="hu-HU" dirty="0">
                <a:hlinkClick r:id="rId5"/>
              </a:rPr>
              <a:t>https://en.wikipedia.org/wiki/Random-access_memory#/</a:t>
            </a:r>
            <a:r>
              <a:rPr lang="hu-HU" dirty="0" smtClean="0">
                <a:hlinkClick r:id="rId5"/>
              </a:rPr>
              <a:t>media/File:Memory_module_DDRAM_20-03-2006.jpg</a:t>
            </a:r>
            <a:endParaRPr lang="hu-HU" dirty="0" smtClean="0"/>
          </a:p>
          <a:p>
            <a:r>
              <a:rPr lang="hu-HU" dirty="0">
                <a:hlinkClick r:id="rId6"/>
              </a:rPr>
              <a:t>https://</a:t>
            </a:r>
            <a:r>
              <a:rPr lang="hu-HU" dirty="0" smtClean="0">
                <a:hlinkClick r:id="rId6"/>
              </a:rPr>
              <a:t>hu.wikipedia.org/wiki/Hajl%C3%A9konylemez</a:t>
            </a:r>
            <a:endParaRPr lang="hu-HU" dirty="0" smtClean="0"/>
          </a:p>
          <a:p>
            <a:r>
              <a:rPr lang="hu-HU" dirty="0">
                <a:hlinkClick r:id="rId7"/>
              </a:rPr>
              <a:t>https://</a:t>
            </a:r>
            <a:r>
              <a:rPr lang="hu-HU" dirty="0" smtClean="0">
                <a:hlinkClick r:id="rId7"/>
              </a:rPr>
              <a:t>pixabay.com/hu/hajl%C3%A9konylemez-adatok-sz%C3%A1m%C3%ADt%C3%B3g%C3%A9pes-214975/</a:t>
            </a:r>
            <a:endParaRPr lang="hu-HU" dirty="0" smtClean="0"/>
          </a:p>
          <a:p>
            <a:r>
              <a:rPr lang="hu-HU" dirty="0">
                <a:hlinkClick r:id="rId8"/>
              </a:rPr>
              <a:t>https://</a:t>
            </a:r>
            <a:r>
              <a:rPr lang="hu-HU" dirty="0" smtClean="0">
                <a:hlinkClick r:id="rId8"/>
              </a:rPr>
              <a:t>hu.wikipedia.org/wiki/BIOS</a:t>
            </a:r>
            <a:endParaRPr lang="hu-HU" dirty="0" smtClean="0"/>
          </a:p>
          <a:p>
            <a:r>
              <a:rPr lang="hu-HU" dirty="0">
                <a:hlinkClick r:id="rId9"/>
              </a:rPr>
              <a:t>http://</a:t>
            </a:r>
            <a:r>
              <a:rPr lang="hu-HU" dirty="0" smtClean="0">
                <a:hlinkClick r:id="rId9"/>
              </a:rPr>
              <a:t>www.playtool.com/pages/biosfiddling/fiddle.html</a:t>
            </a:r>
            <a:endParaRPr lang="hu-HU" dirty="0" smtClean="0"/>
          </a:p>
          <a:p>
            <a:r>
              <a:rPr lang="hu-HU" dirty="0">
                <a:hlinkClick r:id="rId10"/>
              </a:rPr>
              <a:t>https://www.flickr.com/photos/uwehermann/3417729666</a:t>
            </a:r>
            <a:r>
              <a:rPr lang="hu-HU" dirty="0" smtClean="0">
                <a:hlinkClick r:id="rId10"/>
              </a:rPr>
              <a:t>/</a:t>
            </a:r>
            <a:endParaRPr lang="hu-HU" dirty="0" smtClean="0"/>
          </a:p>
          <a:p>
            <a:r>
              <a:rPr lang="hu-HU" dirty="0">
                <a:hlinkClick r:id="rId11"/>
              </a:rPr>
              <a:t>https://</a:t>
            </a:r>
            <a:r>
              <a:rPr lang="hu-HU" dirty="0" smtClean="0">
                <a:hlinkClick r:id="rId11"/>
              </a:rPr>
              <a:t>hu.wikipedia.org/wiki/Boot</a:t>
            </a:r>
            <a:endParaRPr lang="hu-HU" dirty="0" smtClean="0"/>
          </a:p>
          <a:p>
            <a:r>
              <a:rPr lang="hu-HU" dirty="0">
                <a:hlinkClick r:id="rId12"/>
              </a:rPr>
              <a:t>https://</a:t>
            </a:r>
            <a:r>
              <a:rPr lang="hu-HU" dirty="0" smtClean="0">
                <a:hlinkClick r:id="rId12"/>
              </a:rPr>
              <a:t>hu.wikipedia.org/wiki/File_Allocation_Table</a:t>
            </a:r>
            <a:endParaRPr lang="hu-HU" dirty="0" smtClean="0"/>
          </a:p>
          <a:p>
            <a:r>
              <a:rPr lang="hu-HU" dirty="0">
                <a:hlinkClick r:id="rId13"/>
              </a:rPr>
              <a:t>https://</a:t>
            </a:r>
            <a:r>
              <a:rPr lang="hu-HU" dirty="0" smtClean="0">
                <a:hlinkClick r:id="rId13"/>
              </a:rPr>
              <a:t>www.flickr.com/photos/dullhunk/4833512699</a:t>
            </a:r>
            <a:endParaRPr lang="hu-HU" dirty="0" smtClean="0"/>
          </a:p>
          <a:p>
            <a:endParaRPr lang="hu-HU" dirty="0" smtClean="0"/>
          </a:p>
          <a:p>
            <a:endParaRPr lang="hu-HU" dirty="0"/>
          </a:p>
        </p:txBody>
      </p:sp>
    </p:spTree>
    <p:extLst>
      <p:ext uri="{BB962C8B-B14F-4D97-AF65-F5344CB8AC3E}">
        <p14:creationId xmlns:p14="http://schemas.microsoft.com/office/powerpoint/2010/main" val="2514281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accent1">
                    <a:lumMod val="75000"/>
                  </a:schemeClr>
                </a:solidFill>
                <a:latin typeface="Segoe UI" panose="020B0502040204020203" pitchFamily="34" charset="0"/>
                <a:cs typeface="Segoe UI" panose="020B0502040204020203" pitchFamily="34" charset="0"/>
              </a:rPr>
              <a:t>Előzmények</a:t>
            </a:r>
            <a:endParaRPr lang="hu-HU" dirty="0"/>
          </a:p>
        </p:txBody>
      </p:sp>
      <p:sp>
        <p:nvSpPr>
          <p:cNvPr id="3" name="Tartalom helye 2"/>
          <p:cNvSpPr>
            <a:spLocks noGrp="1"/>
          </p:cNvSpPr>
          <p:nvPr>
            <p:ph idx="1"/>
          </p:nvPr>
        </p:nvSpPr>
        <p:spPr>
          <a:xfrm>
            <a:off x="838200" y="1825624"/>
            <a:ext cx="10515600" cy="3274409"/>
          </a:xfrm>
          <a:noFill/>
        </p:spPr>
        <p:txBody>
          <a:bodyPr>
            <a:normAutofit lnSpcReduction="10000"/>
          </a:bodyPr>
          <a:lstStyle/>
          <a:p>
            <a:pPr marL="0" indent="0">
              <a:buNone/>
            </a:pPr>
            <a:r>
              <a:rPr lang="hu-HU" dirty="0" smtClean="0"/>
              <a:t>Már kiskoromban is érdekelt a programozás. Volt több kisebb weboldalam, meg egy egyszerű játékom is, aztán egyszer elgondolkoztam, hogy hogyan készülnek az Operációs rendszerek.</a:t>
            </a:r>
          </a:p>
          <a:p>
            <a:pPr marL="0" indent="0">
              <a:buNone/>
            </a:pPr>
            <a:r>
              <a:rPr lang="hu-HU" dirty="0" smtClean="0"/>
              <a:t>Egyből utánanéztem a </a:t>
            </a:r>
            <a:r>
              <a:rPr lang="hu-HU" dirty="0" err="1" smtClean="0"/>
              <a:t>google</a:t>
            </a:r>
            <a:r>
              <a:rPr lang="hu-HU" dirty="0" err="1"/>
              <a:t>-</a:t>
            </a:r>
            <a:r>
              <a:rPr lang="hu-HU" dirty="0" err="1" smtClean="0"/>
              <a:t>ben</a:t>
            </a:r>
            <a:r>
              <a:rPr lang="hu-HU" dirty="0" smtClean="0"/>
              <a:t> és egy kis keresgélés után annyit tudtam meg, hogy bonyolult. Aztán felmentem a </a:t>
            </a:r>
            <a:r>
              <a:rPr lang="hu-HU" dirty="0" err="1" smtClean="0"/>
              <a:t>gyakorikérdések.hu-ra</a:t>
            </a:r>
            <a:r>
              <a:rPr lang="hu-HU" dirty="0" smtClean="0"/>
              <a:t>, gondoltam, ott hátha több szerencsém lesz. Így is lett, megtudtam, hogy meg kell tanulnom az Assembly programozási nyelvet és a BIOS</a:t>
            </a:r>
            <a:r>
              <a:rPr lang="hu-HU" baseline="30000" dirty="0" smtClean="0"/>
              <a:t>1</a:t>
            </a:r>
            <a:r>
              <a:rPr lang="hu-HU" dirty="0" smtClean="0"/>
              <a:t> működését.</a:t>
            </a:r>
            <a:endParaRPr lang="hu-HU" dirty="0"/>
          </a:p>
        </p:txBody>
      </p:sp>
      <p:sp>
        <p:nvSpPr>
          <p:cNvPr id="4" name="Szövegdoboz 3"/>
          <p:cNvSpPr txBox="1"/>
          <p:nvPr/>
        </p:nvSpPr>
        <p:spPr>
          <a:xfrm>
            <a:off x="964485" y="6122371"/>
            <a:ext cx="7910286" cy="369332"/>
          </a:xfrm>
          <a:prstGeom prst="rect">
            <a:avLst/>
          </a:prstGeom>
          <a:noFill/>
        </p:spPr>
        <p:txBody>
          <a:bodyPr wrap="square" rtlCol="0">
            <a:spAutoFit/>
          </a:bodyPr>
          <a:lstStyle/>
          <a:p>
            <a:r>
              <a:rPr lang="hu-HU" dirty="0" smtClean="0"/>
              <a:t>1: Basic Input/Output </a:t>
            </a:r>
            <a:r>
              <a:rPr lang="hu-HU" dirty="0"/>
              <a:t>System (alapvető bemeneti–kimeneti </a:t>
            </a:r>
            <a:r>
              <a:rPr lang="hu-HU" dirty="0" smtClean="0"/>
              <a:t>rendszer)</a:t>
            </a:r>
            <a:endParaRPr lang="hu-HU" dirty="0"/>
          </a:p>
        </p:txBody>
      </p:sp>
    </p:spTree>
    <p:extLst>
      <p:ext uri="{BB962C8B-B14F-4D97-AF65-F5344CB8AC3E}">
        <p14:creationId xmlns:p14="http://schemas.microsoft.com/office/powerpoint/2010/main" val="21909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chemeClr val="accent1">
                    <a:lumMod val="75000"/>
                  </a:schemeClr>
                </a:solidFill>
                <a:latin typeface="Segoe UI" panose="020B0502040204020203" pitchFamily="34" charset="0"/>
                <a:cs typeface="Segoe UI" panose="020B0502040204020203" pitchFamily="34" charset="0"/>
              </a:rPr>
              <a:t>BIOS</a:t>
            </a:r>
          </a:p>
        </p:txBody>
      </p:sp>
      <p:sp>
        <p:nvSpPr>
          <p:cNvPr id="3" name="Tartalom helye 2"/>
          <p:cNvSpPr>
            <a:spLocks noGrp="1"/>
          </p:cNvSpPr>
          <p:nvPr>
            <p:ph idx="1"/>
          </p:nvPr>
        </p:nvSpPr>
        <p:spPr>
          <a:xfrm>
            <a:off x="838200" y="1825625"/>
            <a:ext cx="10515600" cy="2412546"/>
          </a:xfrm>
        </p:spPr>
        <p:txBody>
          <a:bodyPr/>
          <a:lstStyle/>
          <a:p>
            <a:pPr marL="0" indent="0">
              <a:buNone/>
            </a:pPr>
            <a:r>
              <a:rPr lang="hu-HU" dirty="0" smtClean="0"/>
              <a:t>A BIOS az alaplapon, egy külön chipben, valamint a bővítőkártyákon található. Feladatai:</a:t>
            </a:r>
          </a:p>
          <a:p>
            <a:pPr>
              <a:buClr>
                <a:schemeClr val="accent1">
                  <a:lumMod val="75000"/>
                </a:schemeClr>
              </a:buClr>
            </a:pPr>
            <a:r>
              <a:rPr lang="hu-HU" dirty="0" smtClean="0"/>
              <a:t>A BIOS teremti meg a kapcsolatot a szoftver és a hardver között.</a:t>
            </a:r>
          </a:p>
          <a:p>
            <a:pPr>
              <a:buClr>
                <a:schemeClr val="accent1">
                  <a:lumMod val="75000"/>
                </a:schemeClr>
              </a:buClr>
            </a:pPr>
            <a:r>
              <a:rPr lang="hu-HU" dirty="0" smtClean="0"/>
              <a:t>Hardverek ellenőrzése, vezérlőik betöltése.</a:t>
            </a:r>
          </a:p>
          <a:p>
            <a:pPr>
              <a:buClr>
                <a:schemeClr val="accent1">
                  <a:lumMod val="75000"/>
                </a:schemeClr>
              </a:buClr>
            </a:pPr>
            <a:r>
              <a:rPr lang="hu-HU" dirty="0" smtClean="0"/>
              <a:t>Az operációs rendszer betöltése (</a:t>
            </a:r>
            <a:r>
              <a:rPr lang="hu-HU" dirty="0" err="1" smtClean="0"/>
              <a:t>bootolás</a:t>
            </a:r>
            <a:r>
              <a:rPr lang="hu-HU" dirty="0" smtClean="0"/>
              <a:t>)</a:t>
            </a:r>
          </a:p>
        </p:txBody>
      </p:sp>
      <p:pic>
        <p:nvPicPr>
          <p:cNvPr id="2050" name="Picture 2" title="Bios kezelőfelül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373108"/>
            <a:ext cx="2702379" cy="2033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Szövegdoboz 3"/>
          <p:cNvSpPr txBox="1"/>
          <p:nvPr/>
        </p:nvSpPr>
        <p:spPr>
          <a:xfrm>
            <a:off x="674233" y="6481411"/>
            <a:ext cx="3030311" cy="369332"/>
          </a:xfrm>
          <a:prstGeom prst="rect">
            <a:avLst/>
          </a:prstGeom>
          <a:noFill/>
        </p:spPr>
        <p:txBody>
          <a:bodyPr wrap="square" rtlCol="0">
            <a:spAutoFit/>
          </a:bodyPr>
          <a:lstStyle/>
          <a:p>
            <a:r>
              <a:rPr lang="hu-HU" dirty="0" smtClean="0"/>
              <a:t>A BIOS grafikus kezelőfelülete</a:t>
            </a:r>
            <a:endParaRPr lang="hu-HU" dirty="0"/>
          </a:p>
        </p:txBody>
      </p:sp>
      <p:pic>
        <p:nvPicPr>
          <p:cNvPr id="2052" name="Picture 4" descr="http://www.hermann-uwe.de/files/images/bios_chip_plcc_sock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4947" y="3365036"/>
            <a:ext cx="4155167" cy="3116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Szövegdoboz 4"/>
          <p:cNvSpPr txBox="1"/>
          <p:nvPr/>
        </p:nvSpPr>
        <p:spPr>
          <a:xfrm>
            <a:off x="8554130" y="6488668"/>
            <a:ext cx="2336800" cy="369332"/>
          </a:xfrm>
          <a:prstGeom prst="rect">
            <a:avLst/>
          </a:prstGeom>
          <a:noFill/>
        </p:spPr>
        <p:txBody>
          <a:bodyPr wrap="square" rtlCol="0">
            <a:spAutoFit/>
          </a:bodyPr>
          <a:lstStyle/>
          <a:p>
            <a:r>
              <a:rPr lang="hu-HU" dirty="0" smtClean="0"/>
              <a:t>BIOS chip az alaplapon</a:t>
            </a:r>
            <a:endParaRPr lang="hu-HU" dirty="0"/>
          </a:p>
        </p:txBody>
      </p:sp>
    </p:spTree>
    <p:extLst>
      <p:ext uri="{BB962C8B-B14F-4D97-AF65-F5344CB8AC3E}">
        <p14:creationId xmlns:p14="http://schemas.microsoft.com/office/powerpoint/2010/main" val="123584033"/>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accent1">
                    <a:lumMod val="75000"/>
                  </a:schemeClr>
                </a:solidFill>
                <a:latin typeface="Segoe UI" panose="020B0502040204020203" pitchFamily="34" charset="0"/>
                <a:cs typeface="Segoe UI" panose="020B0502040204020203" pitchFamily="34" charset="0"/>
              </a:rPr>
              <a:t>RAM</a:t>
            </a:r>
            <a:endParaRPr lang="hu-HU" dirty="0"/>
          </a:p>
        </p:txBody>
      </p:sp>
      <p:sp>
        <p:nvSpPr>
          <p:cNvPr id="3" name="Tartalom helye 2"/>
          <p:cNvSpPr>
            <a:spLocks noGrp="1"/>
          </p:cNvSpPr>
          <p:nvPr>
            <p:ph idx="1"/>
          </p:nvPr>
        </p:nvSpPr>
        <p:spPr>
          <a:xfrm>
            <a:off x="838200" y="1825625"/>
            <a:ext cx="10515600" cy="3326946"/>
          </a:xfrm>
        </p:spPr>
        <p:txBody>
          <a:bodyPr>
            <a:normAutofit lnSpcReduction="10000"/>
          </a:bodyPr>
          <a:lstStyle/>
          <a:p>
            <a:pPr marL="0" indent="0">
              <a:buNone/>
            </a:pPr>
            <a:r>
              <a:rPr lang="hu-HU" dirty="0" smtClean="0"/>
              <a:t>A második lépés a RAM működésének megismerése.</a:t>
            </a:r>
            <a:r>
              <a:rPr lang="hu-HU" dirty="0"/>
              <a:t> </a:t>
            </a:r>
            <a:r>
              <a:rPr lang="hu-HU" dirty="0" smtClean="0"/>
              <a:t>A RAM az angol random </a:t>
            </a:r>
            <a:r>
              <a:rPr lang="hu-HU" dirty="0" err="1" smtClean="0"/>
              <a:t>access</a:t>
            </a:r>
            <a:r>
              <a:rPr lang="hu-HU" dirty="0" smtClean="0"/>
              <a:t> </a:t>
            </a:r>
            <a:r>
              <a:rPr lang="hu-HU" dirty="0" err="1" smtClean="0"/>
              <a:t>memory</a:t>
            </a:r>
            <a:r>
              <a:rPr lang="hu-HU" dirty="0" smtClean="0"/>
              <a:t> rövidítése, jelentése: közvetlen elérésű memória. Az elnevezés arra utal, hogy egy memóriarész elérésének sebessége nem függ az elhelyezkedésétől (ellentétben pl. egy CD-vel ahol a távolabb eső részeket lassabban tudjuk elérni).</a:t>
            </a:r>
            <a:r>
              <a:rPr lang="hu-HU" dirty="0"/>
              <a:t> </a:t>
            </a:r>
            <a:r>
              <a:rPr lang="hu-HU" dirty="0" smtClean="0"/>
              <a:t>A ram feladatai:</a:t>
            </a:r>
          </a:p>
          <a:p>
            <a:pPr>
              <a:buClr>
                <a:schemeClr val="accent1">
                  <a:lumMod val="75000"/>
                </a:schemeClr>
              </a:buClr>
            </a:pPr>
            <a:r>
              <a:rPr lang="hu-HU" dirty="0" smtClean="0"/>
              <a:t>Adatok ideiglenes tárolása (ideiglenes, mivel kikapcsolás esetén elvész a tartalma)</a:t>
            </a:r>
          </a:p>
          <a:p>
            <a:pPr>
              <a:buClr>
                <a:schemeClr val="accent1">
                  <a:lumMod val="75000"/>
                </a:schemeClr>
              </a:buClr>
            </a:pPr>
            <a:r>
              <a:rPr lang="hu-HU" dirty="0" smtClean="0"/>
              <a:t>A futtatásra váró programok tárolása</a:t>
            </a:r>
          </a:p>
        </p:txBody>
      </p:sp>
      <p:pic>
        <p:nvPicPr>
          <p:cNvPr id="3074" name="Picture 2" descr="https://upload.wikimedia.org/wikipedia/commons/thumb/c/ca/Memory_module_DDRAM_20-03-2006.jpg/220px-Memory_module_DDRAM_20-03-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118" y="4224619"/>
            <a:ext cx="2834368" cy="2125777"/>
          </a:xfrm>
          <a:prstGeom prst="rect">
            <a:avLst/>
          </a:prstGeom>
          <a:solidFill>
            <a:srgbClr val="FFFFFF">
              <a:shade val="85000"/>
            </a:srgbClr>
          </a:solidFill>
          <a:ln w="762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Szövegdoboz 3"/>
          <p:cNvSpPr txBox="1"/>
          <p:nvPr/>
        </p:nvSpPr>
        <p:spPr>
          <a:xfrm>
            <a:off x="7986032" y="6350396"/>
            <a:ext cx="1484539" cy="369332"/>
          </a:xfrm>
          <a:prstGeom prst="rect">
            <a:avLst/>
          </a:prstGeom>
          <a:noFill/>
        </p:spPr>
        <p:txBody>
          <a:bodyPr wrap="square" rtlCol="0">
            <a:spAutoFit/>
          </a:bodyPr>
          <a:lstStyle/>
          <a:p>
            <a:r>
              <a:rPr lang="hu-HU" dirty="0" smtClean="0"/>
              <a:t>RAM modul</a:t>
            </a:r>
            <a:endParaRPr lang="hu-HU" dirty="0"/>
          </a:p>
        </p:txBody>
      </p:sp>
    </p:spTree>
    <p:extLst>
      <p:ext uri="{BB962C8B-B14F-4D97-AF65-F5344CB8AC3E}">
        <p14:creationId xmlns:p14="http://schemas.microsoft.com/office/powerpoint/2010/main" val="162536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9788" y="1516743"/>
            <a:ext cx="3932237" cy="1600200"/>
          </a:xfrm>
        </p:spPr>
        <p:txBody>
          <a:bodyPr/>
          <a:lstStyle/>
          <a:p>
            <a:r>
              <a:rPr lang="hu-HU" sz="4800" dirty="0" smtClean="0">
                <a:solidFill>
                  <a:schemeClr val="accent1">
                    <a:lumMod val="75000"/>
                  </a:schemeClr>
                </a:solidFill>
                <a:latin typeface="Segoe UI" panose="020B0502040204020203" pitchFamily="34" charset="0"/>
                <a:cs typeface="Segoe UI" panose="020B0502040204020203" pitchFamily="34" charset="0"/>
              </a:rPr>
              <a:t>ASSEMBLY</a:t>
            </a:r>
            <a:endParaRPr lang="hu-HU" dirty="0"/>
          </a:p>
        </p:txBody>
      </p:sp>
      <p:sp>
        <p:nvSpPr>
          <p:cNvPr id="3" name="Tartalom helye 2"/>
          <p:cNvSpPr>
            <a:spLocks noGrp="1"/>
          </p:cNvSpPr>
          <p:nvPr>
            <p:ph idx="1"/>
          </p:nvPr>
        </p:nvSpPr>
        <p:spPr>
          <a:xfrm>
            <a:off x="8289245" y="702660"/>
            <a:ext cx="3177041" cy="4280034"/>
          </a:xfrm>
          <a:solidFill>
            <a:schemeClr val="bg1">
              <a:lumMod val="95000"/>
            </a:schemeClr>
          </a:solidFill>
          <a:ln w="25400">
            <a:solidFill>
              <a:schemeClr val="tx1">
                <a:lumMod val="85000"/>
                <a:lumOff val="15000"/>
              </a:schemeClr>
            </a:solidFill>
          </a:ln>
        </p:spPr>
        <p:txBody>
          <a:bodyPr>
            <a:noAutofit/>
          </a:bodyPr>
          <a:lstStyle/>
          <a:p>
            <a:pPr marL="0" indent="0">
              <a:spcBef>
                <a:spcPts val="200"/>
              </a:spcBef>
              <a:buNone/>
            </a:pPr>
            <a:r>
              <a:rPr lang="hu-HU" sz="1200" dirty="0" smtClean="0">
                <a:solidFill>
                  <a:schemeClr val="accent1">
                    <a:lumMod val="75000"/>
                  </a:schemeClr>
                </a:solidFill>
              </a:rPr>
              <a:t>BITS </a:t>
            </a:r>
            <a:r>
              <a:rPr lang="hu-HU" sz="1200" dirty="0" smtClean="0"/>
              <a:t>16</a:t>
            </a:r>
          </a:p>
          <a:p>
            <a:pPr marL="0" indent="0">
              <a:spcBef>
                <a:spcPts val="200"/>
              </a:spcBef>
              <a:buNone/>
            </a:pPr>
            <a:r>
              <a:rPr lang="hu-HU" sz="1200" dirty="0" smtClean="0">
                <a:solidFill>
                  <a:schemeClr val="accent1">
                    <a:lumMod val="75000"/>
                  </a:schemeClr>
                </a:solidFill>
              </a:rPr>
              <a:t>ORG </a:t>
            </a:r>
            <a:r>
              <a:rPr lang="hu-HU" sz="1200" dirty="0" smtClean="0"/>
              <a:t>0x7c00</a:t>
            </a:r>
          </a:p>
          <a:p>
            <a:pPr marL="0" indent="0">
              <a:spcBef>
                <a:spcPts val="200"/>
              </a:spcBef>
              <a:buNone/>
            </a:pPr>
            <a:r>
              <a:rPr lang="hu-HU" sz="1200" dirty="0" smtClean="0">
                <a:solidFill>
                  <a:schemeClr val="accent1">
                    <a:lumMod val="75000"/>
                  </a:schemeClr>
                </a:solidFill>
              </a:rPr>
              <a:t>JMP </a:t>
            </a:r>
            <a:r>
              <a:rPr lang="hu-HU" sz="1200" dirty="0" smtClean="0"/>
              <a:t>main</a:t>
            </a:r>
          </a:p>
          <a:p>
            <a:pPr marL="0" indent="0">
              <a:spcBef>
                <a:spcPts val="200"/>
              </a:spcBef>
              <a:buNone/>
            </a:pPr>
            <a:r>
              <a:rPr lang="hu-HU" sz="1200" dirty="0" smtClean="0">
                <a:solidFill>
                  <a:schemeClr val="accent4">
                    <a:lumMod val="75000"/>
                  </a:schemeClr>
                </a:solidFill>
              </a:rPr>
              <a:t>print:</a:t>
            </a:r>
          </a:p>
          <a:p>
            <a:pPr marL="0" indent="0">
              <a:spcBef>
                <a:spcPts val="200"/>
              </a:spcBef>
              <a:buNone/>
            </a:pPr>
            <a:r>
              <a:rPr lang="hu-HU" sz="1200" dirty="0"/>
              <a:t>	</a:t>
            </a:r>
            <a:r>
              <a:rPr lang="hu-HU" sz="1200" dirty="0" err="1" smtClean="0">
                <a:solidFill>
                  <a:schemeClr val="accent1">
                    <a:lumMod val="75000"/>
                  </a:schemeClr>
                </a:solidFill>
              </a:rPr>
              <a:t>lodsb</a:t>
            </a:r>
            <a:endParaRPr lang="hu-HU" sz="1200" dirty="0" smtClean="0">
              <a:solidFill>
                <a:schemeClr val="accent1">
                  <a:lumMod val="75000"/>
                </a:schemeClr>
              </a:solidFill>
            </a:endParaRPr>
          </a:p>
          <a:p>
            <a:pPr marL="0" indent="0">
              <a:spcBef>
                <a:spcPts val="200"/>
              </a:spcBef>
              <a:buNone/>
            </a:pPr>
            <a:r>
              <a:rPr lang="hu-HU" sz="1200" dirty="0" smtClean="0"/>
              <a:t>	</a:t>
            </a:r>
            <a:r>
              <a:rPr lang="hu-HU" sz="1200" dirty="0" err="1" smtClean="0">
                <a:solidFill>
                  <a:schemeClr val="accent1">
                    <a:lumMod val="75000"/>
                  </a:schemeClr>
                </a:solidFill>
              </a:rPr>
              <a:t>cmp</a:t>
            </a:r>
            <a:r>
              <a:rPr lang="hu-HU" sz="1200" dirty="0" smtClean="0">
                <a:solidFill>
                  <a:schemeClr val="accent1">
                    <a:lumMod val="75000"/>
                  </a:schemeClr>
                </a:solidFill>
              </a:rPr>
              <a:t> </a:t>
            </a:r>
            <a:r>
              <a:rPr lang="hu-HU" sz="1200" dirty="0" err="1" smtClean="0">
                <a:solidFill>
                  <a:schemeClr val="accent6">
                    <a:lumMod val="50000"/>
                  </a:schemeClr>
                </a:solidFill>
              </a:rPr>
              <a:t>al</a:t>
            </a:r>
            <a:r>
              <a:rPr lang="hu-HU" sz="1200" dirty="0" smtClean="0"/>
              <a:t>, 0</a:t>
            </a:r>
          </a:p>
          <a:p>
            <a:pPr marL="0" indent="0">
              <a:spcBef>
                <a:spcPts val="200"/>
              </a:spcBef>
              <a:buNone/>
            </a:pPr>
            <a:r>
              <a:rPr lang="hu-HU" sz="1200" dirty="0"/>
              <a:t>	</a:t>
            </a:r>
            <a:r>
              <a:rPr lang="hu-HU" sz="1200" dirty="0" err="1" smtClean="0">
                <a:solidFill>
                  <a:schemeClr val="accent1">
                    <a:lumMod val="75000"/>
                  </a:schemeClr>
                </a:solidFill>
              </a:rPr>
              <a:t>je</a:t>
            </a:r>
            <a:r>
              <a:rPr lang="hu-HU" sz="1200" dirty="0" smtClean="0">
                <a:solidFill>
                  <a:schemeClr val="accent1">
                    <a:lumMod val="75000"/>
                  </a:schemeClr>
                </a:solidFill>
              </a:rPr>
              <a:t> </a:t>
            </a:r>
            <a:r>
              <a:rPr lang="hu-HU" sz="1200" dirty="0" smtClean="0"/>
              <a:t>.</a:t>
            </a:r>
            <a:r>
              <a:rPr lang="hu-HU" sz="1200" dirty="0" err="1" smtClean="0"/>
              <a:t>return</a:t>
            </a:r>
            <a:r>
              <a:rPr lang="hu-HU" sz="1200" dirty="0"/>
              <a:t>	</a:t>
            </a:r>
            <a:endParaRPr lang="hu-HU" sz="1200" dirty="0" smtClean="0"/>
          </a:p>
          <a:p>
            <a:pPr marL="0" indent="0">
              <a:spcBef>
                <a:spcPts val="200"/>
              </a:spcBef>
              <a:buNone/>
            </a:pPr>
            <a:r>
              <a:rPr lang="hu-HU" sz="1200" dirty="0"/>
              <a:t>	</a:t>
            </a:r>
            <a:r>
              <a:rPr lang="hu-HU" sz="1200" dirty="0" err="1" smtClean="0">
                <a:solidFill>
                  <a:schemeClr val="accent1">
                    <a:lumMod val="75000"/>
                  </a:schemeClr>
                </a:solidFill>
              </a:rPr>
              <a:t>mov</a:t>
            </a:r>
            <a:r>
              <a:rPr lang="hu-HU" sz="1200" dirty="0" smtClean="0">
                <a:solidFill>
                  <a:schemeClr val="accent1">
                    <a:lumMod val="75000"/>
                  </a:schemeClr>
                </a:solidFill>
              </a:rPr>
              <a:t> </a:t>
            </a:r>
            <a:r>
              <a:rPr lang="hu-HU" sz="1200" dirty="0" smtClean="0">
                <a:solidFill>
                  <a:schemeClr val="accent6">
                    <a:lumMod val="50000"/>
                  </a:schemeClr>
                </a:solidFill>
              </a:rPr>
              <a:t>ah</a:t>
            </a:r>
            <a:r>
              <a:rPr lang="hu-HU" sz="1200" dirty="0" smtClean="0"/>
              <a:t>, 0x0e</a:t>
            </a:r>
          </a:p>
          <a:p>
            <a:pPr marL="0" indent="0">
              <a:spcBef>
                <a:spcPts val="200"/>
              </a:spcBef>
              <a:buNone/>
            </a:pPr>
            <a:r>
              <a:rPr lang="hu-HU" sz="1200" dirty="0"/>
              <a:t>	</a:t>
            </a:r>
            <a:r>
              <a:rPr lang="hu-HU" sz="1200" dirty="0" smtClean="0">
                <a:solidFill>
                  <a:schemeClr val="accent1">
                    <a:lumMod val="75000"/>
                  </a:schemeClr>
                </a:solidFill>
              </a:rPr>
              <a:t>int </a:t>
            </a:r>
            <a:r>
              <a:rPr lang="hu-HU" sz="1200" dirty="0" smtClean="0"/>
              <a:t>10h</a:t>
            </a:r>
          </a:p>
          <a:p>
            <a:pPr marL="0" indent="0">
              <a:spcBef>
                <a:spcPts val="200"/>
              </a:spcBef>
              <a:buNone/>
            </a:pPr>
            <a:r>
              <a:rPr lang="hu-HU" sz="1200" dirty="0"/>
              <a:t>	</a:t>
            </a:r>
            <a:r>
              <a:rPr lang="hu-HU" sz="1200" dirty="0" err="1" smtClean="0">
                <a:solidFill>
                  <a:schemeClr val="accent1">
                    <a:lumMod val="75000"/>
                  </a:schemeClr>
                </a:solidFill>
              </a:rPr>
              <a:t>jmp</a:t>
            </a:r>
            <a:r>
              <a:rPr lang="hu-HU" sz="1200" dirty="0" smtClean="0">
                <a:solidFill>
                  <a:schemeClr val="accent1">
                    <a:lumMod val="75000"/>
                  </a:schemeClr>
                </a:solidFill>
              </a:rPr>
              <a:t> </a:t>
            </a:r>
            <a:r>
              <a:rPr lang="hu-HU" sz="1200" dirty="0" smtClean="0"/>
              <a:t>print</a:t>
            </a:r>
          </a:p>
          <a:p>
            <a:pPr marL="0" indent="0">
              <a:spcBef>
                <a:spcPts val="200"/>
              </a:spcBef>
              <a:buNone/>
            </a:pPr>
            <a:r>
              <a:rPr lang="hu-HU" sz="1200" dirty="0">
                <a:solidFill>
                  <a:schemeClr val="accent4">
                    <a:lumMod val="75000"/>
                  </a:schemeClr>
                </a:solidFill>
              </a:rPr>
              <a:t>	</a:t>
            </a:r>
            <a:r>
              <a:rPr lang="hu-HU" sz="1200" dirty="0" smtClean="0">
                <a:solidFill>
                  <a:schemeClr val="accent4">
                    <a:lumMod val="75000"/>
                  </a:schemeClr>
                </a:solidFill>
              </a:rPr>
              <a:t>.</a:t>
            </a:r>
            <a:r>
              <a:rPr lang="hu-HU" sz="1200" dirty="0" err="1" smtClean="0">
                <a:solidFill>
                  <a:schemeClr val="accent4">
                    <a:lumMod val="75000"/>
                  </a:schemeClr>
                </a:solidFill>
              </a:rPr>
              <a:t>return</a:t>
            </a:r>
            <a:r>
              <a:rPr lang="hu-HU" sz="1200" dirty="0" smtClean="0">
                <a:solidFill>
                  <a:schemeClr val="accent4">
                    <a:lumMod val="75000"/>
                  </a:schemeClr>
                </a:solidFill>
              </a:rPr>
              <a:t>:</a:t>
            </a:r>
          </a:p>
          <a:p>
            <a:pPr marL="0" indent="0">
              <a:spcBef>
                <a:spcPts val="200"/>
              </a:spcBef>
              <a:buNone/>
            </a:pPr>
            <a:r>
              <a:rPr lang="hu-HU" sz="1200" dirty="0"/>
              <a:t>	</a:t>
            </a:r>
            <a:r>
              <a:rPr lang="hu-HU" sz="1200" dirty="0" smtClean="0"/>
              <a:t>	</a:t>
            </a:r>
            <a:r>
              <a:rPr lang="hu-HU" sz="1200" dirty="0" err="1" smtClean="0">
                <a:solidFill>
                  <a:schemeClr val="accent1">
                    <a:lumMod val="75000"/>
                  </a:schemeClr>
                </a:solidFill>
              </a:rPr>
              <a:t>ret</a:t>
            </a:r>
            <a:r>
              <a:rPr lang="hu-HU" sz="1200" dirty="0"/>
              <a:t>	</a:t>
            </a:r>
          </a:p>
          <a:p>
            <a:pPr marL="0" indent="0">
              <a:spcBef>
                <a:spcPts val="200"/>
              </a:spcBef>
              <a:buNone/>
            </a:pPr>
            <a:r>
              <a:rPr lang="hu-HU" sz="1200" dirty="0" smtClean="0">
                <a:solidFill>
                  <a:schemeClr val="accent4">
                    <a:lumMod val="75000"/>
                  </a:schemeClr>
                </a:solidFill>
              </a:rPr>
              <a:t>main:</a:t>
            </a:r>
          </a:p>
          <a:p>
            <a:pPr marL="0" indent="0">
              <a:spcBef>
                <a:spcPts val="200"/>
              </a:spcBef>
              <a:buNone/>
            </a:pPr>
            <a:r>
              <a:rPr lang="hu-HU" sz="1200" dirty="0"/>
              <a:t>	</a:t>
            </a:r>
            <a:r>
              <a:rPr lang="hu-HU" sz="1200" dirty="0" err="1" smtClean="0">
                <a:solidFill>
                  <a:schemeClr val="accent1">
                    <a:lumMod val="75000"/>
                  </a:schemeClr>
                </a:solidFill>
              </a:rPr>
              <a:t>mov</a:t>
            </a:r>
            <a:r>
              <a:rPr lang="hu-HU" sz="1200" dirty="0" smtClean="0">
                <a:solidFill>
                  <a:schemeClr val="accent1">
                    <a:lumMod val="75000"/>
                  </a:schemeClr>
                </a:solidFill>
              </a:rPr>
              <a:t> </a:t>
            </a:r>
            <a:r>
              <a:rPr lang="hu-HU" sz="1200" dirty="0" err="1" smtClean="0">
                <a:solidFill>
                  <a:schemeClr val="accent6">
                    <a:lumMod val="50000"/>
                  </a:schemeClr>
                </a:solidFill>
              </a:rPr>
              <a:t>si</a:t>
            </a:r>
            <a:r>
              <a:rPr lang="hu-HU" sz="1200" dirty="0" smtClean="0"/>
              <a:t>, </a:t>
            </a:r>
            <a:r>
              <a:rPr lang="hu-HU" sz="1200" dirty="0" err="1" smtClean="0"/>
              <a:t>msg</a:t>
            </a:r>
            <a:endParaRPr lang="hu-HU" sz="1200" dirty="0" smtClean="0"/>
          </a:p>
          <a:p>
            <a:pPr marL="0" indent="0">
              <a:spcBef>
                <a:spcPts val="200"/>
              </a:spcBef>
              <a:buNone/>
            </a:pPr>
            <a:r>
              <a:rPr lang="hu-HU" sz="1200" dirty="0" smtClean="0"/>
              <a:t>	</a:t>
            </a:r>
            <a:r>
              <a:rPr lang="hu-HU" sz="1200" dirty="0" err="1" smtClean="0">
                <a:solidFill>
                  <a:schemeClr val="accent1">
                    <a:lumMod val="75000"/>
                  </a:schemeClr>
                </a:solidFill>
              </a:rPr>
              <a:t>call</a:t>
            </a:r>
            <a:r>
              <a:rPr lang="hu-HU" sz="1200" dirty="0" smtClean="0">
                <a:solidFill>
                  <a:schemeClr val="accent1">
                    <a:lumMod val="75000"/>
                  </a:schemeClr>
                </a:solidFill>
              </a:rPr>
              <a:t> </a:t>
            </a:r>
            <a:r>
              <a:rPr lang="hu-HU" sz="1200" dirty="0" smtClean="0"/>
              <a:t>print</a:t>
            </a:r>
          </a:p>
          <a:p>
            <a:pPr marL="0" indent="0">
              <a:spcBef>
                <a:spcPts val="200"/>
              </a:spcBef>
              <a:buNone/>
            </a:pPr>
            <a:r>
              <a:rPr lang="hu-HU" sz="1200" dirty="0"/>
              <a:t>	</a:t>
            </a:r>
            <a:r>
              <a:rPr lang="hu-HU" sz="1200" dirty="0" err="1" smtClean="0">
                <a:solidFill>
                  <a:schemeClr val="accent1">
                    <a:lumMod val="75000"/>
                  </a:schemeClr>
                </a:solidFill>
              </a:rPr>
              <a:t>cli</a:t>
            </a:r>
            <a:endParaRPr lang="hu-HU" sz="1200" dirty="0" smtClean="0">
              <a:solidFill>
                <a:schemeClr val="accent1">
                  <a:lumMod val="75000"/>
                </a:schemeClr>
              </a:solidFill>
            </a:endParaRPr>
          </a:p>
          <a:p>
            <a:pPr marL="0" indent="0">
              <a:spcBef>
                <a:spcPts val="200"/>
              </a:spcBef>
              <a:buNone/>
            </a:pPr>
            <a:r>
              <a:rPr lang="hu-HU" sz="1200" dirty="0"/>
              <a:t>	</a:t>
            </a:r>
            <a:r>
              <a:rPr lang="hu-HU" sz="1200" dirty="0" err="1" smtClean="0">
                <a:solidFill>
                  <a:schemeClr val="accent1">
                    <a:lumMod val="75000"/>
                  </a:schemeClr>
                </a:solidFill>
              </a:rPr>
              <a:t>hlt</a:t>
            </a:r>
            <a:endParaRPr lang="hu-HU" sz="1200" dirty="0" smtClean="0">
              <a:solidFill>
                <a:schemeClr val="accent1">
                  <a:lumMod val="75000"/>
                </a:schemeClr>
              </a:solidFill>
            </a:endParaRPr>
          </a:p>
          <a:p>
            <a:pPr marL="0" indent="0">
              <a:spcBef>
                <a:spcPts val="200"/>
              </a:spcBef>
              <a:buNone/>
            </a:pPr>
            <a:endParaRPr lang="hu-HU" sz="1200" dirty="0"/>
          </a:p>
          <a:p>
            <a:pPr marL="0" indent="0">
              <a:spcBef>
                <a:spcPts val="200"/>
              </a:spcBef>
              <a:buNone/>
            </a:pPr>
            <a:r>
              <a:rPr lang="hu-HU" sz="1200" dirty="0" err="1" smtClean="0"/>
              <a:t>msg</a:t>
            </a:r>
            <a:r>
              <a:rPr lang="hu-HU" sz="1200" dirty="0" smtClean="0"/>
              <a:t> db "</a:t>
            </a:r>
            <a:r>
              <a:rPr lang="hu-HU" sz="1200" dirty="0"/>
              <a:t>Hello </a:t>
            </a:r>
            <a:r>
              <a:rPr lang="hu-HU" sz="1200" dirty="0" err="1" smtClean="0"/>
              <a:t>Vilag</a:t>
            </a:r>
            <a:r>
              <a:rPr lang="hu-HU" sz="1200" dirty="0"/>
              <a:t>! </a:t>
            </a:r>
            <a:r>
              <a:rPr lang="hu-HU" sz="1200" dirty="0" smtClean="0"/>
              <a:t>" , 0</a:t>
            </a:r>
          </a:p>
          <a:p>
            <a:pPr marL="0" indent="0">
              <a:spcBef>
                <a:spcPts val="200"/>
              </a:spcBef>
              <a:buNone/>
            </a:pPr>
            <a:endParaRPr lang="hu-HU" sz="1200" dirty="0"/>
          </a:p>
          <a:p>
            <a:pPr marL="0" indent="0">
              <a:spcBef>
                <a:spcPts val="200"/>
              </a:spcBef>
              <a:buNone/>
            </a:pPr>
            <a:r>
              <a:rPr lang="hu-HU" sz="1200" dirty="0" err="1" smtClean="0">
                <a:solidFill>
                  <a:schemeClr val="accent1">
                    <a:lumMod val="75000"/>
                  </a:schemeClr>
                </a:solidFill>
              </a:rPr>
              <a:t>times</a:t>
            </a:r>
            <a:r>
              <a:rPr lang="hu-HU" sz="1200" dirty="0" smtClean="0">
                <a:solidFill>
                  <a:schemeClr val="accent1">
                    <a:lumMod val="75000"/>
                  </a:schemeClr>
                </a:solidFill>
              </a:rPr>
              <a:t> </a:t>
            </a:r>
            <a:r>
              <a:rPr lang="hu-HU" sz="1200" dirty="0" smtClean="0"/>
              <a:t>510 ($ - $$) db 0</a:t>
            </a:r>
            <a:endParaRPr lang="hu-HU" sz="1200" dirty="0"/>
          </a:p>
          <a:p>
            <a:pPr marL="0" indent="0">
              <a:spcBef>
                <a:spcPts val="200"/>
              </a:spcBef>
              <a:buNone/>
            </a:pPr>
            <a:r>
              <a:rPr lang="hu-HU" sz="1200" dirty="0"/>
              <a:t>db 0xAA55</a:t>
            </a:r>
          </a:p>
          <a:p>
            <a:pPr marL="0" indent="0">
              <a:spcBef>
                <a:spcPts val="200"/>
              </a:spcBef>
              <a:buNone/>
            </a:pPr>
            <a:endParaRPr lang="hu-HU" sz="1200" dirty="0" smtClean="0"/>
          </a:p>
        </p:txBody>
      </p:sp>
      <p:sp>
        <p:nvSpPr>
          <p:cNvPr id="4" name="Szöveg helye 3"/>
          <p:cNvSpPr>
            <a:spLocks noGrp="1"/>
          </p:cNvSpPr>
          <p:nvPr>
            <p:ph type="body" sz="half" idx="2"/>
          </p:nvPr>
        </p:nvSpPr>
        <p:spPr>
          <a:xfrm>
            <a:off x="4357008" y="1165105"/>
            <a:ext cx="3932237" cy="2587171"/>
          </a:xfrm>
        </p:spPr>
        <p:txBody>
          <a:bodyPr/>
          <a:lstStyle/>
          <a:p>
            <a:r>
              <a:rPr lang="hu-HU" sz="2000" dirty="0"/>
              <a:t>Az assembly egy nagyon nehéz programozási nyelv</a:t>
            </a:r>
            <a:r>
              <a:rPr lang="hu-HU" sz="2000" dirty="0" smtClean="0"/>
              <a:t>.</a:t>
            </a:r>
            <a:endParaRPr lang="hu-HU" sz="2000" dirty="0"/>
          </a:p>
          <a:p>
            <a:pPr marL="342900" indent="-342900">
              <a:buFont typeface="Arial" panose="020B0604020202020204" pitchFamily="34" charset="0"/>
              <a:buChar char="•"/>
            </a:pPr>
            <a:r>
              <a:rPr lang="hu-HU" sz="2000" dirty="0" smtClean="0"/>
              <a:t>Primitív utasítások (MOV, INT, JMP)</a:t>
            </a:r>
          </a:p>
          <a:p>
            <a:pPr marL="342900" indent="-342900">
              <a:buFont typeface="Arial" panose="020B0604020202020204" pitchFamily="34" charset="0"/>
              <a:buChar char="•"/>
            </a:pPr>
            <a:r>
              <a:rPr lang="hu-HU" sz="2000" dirty="0" smtClean="0"/>
              <a:t>Bonyolult felépítés</a:t>
            </a:r>
          </a:p>
          <a:p>
            <a:pPr marL="342900" indent="-342900">
              <a:buFont typeface="Arial" panose="020B0604020202020204" pitchFamily="34" charset="0"/>
              <a:buChar char="•"/>
            </a:pPr>
            <a:r>
              <a:rPr lang="hu-HU" sz="2000" dirty="0" smtClean="0"/>
              <a:t>Közvetlenül gépi kód</a:t>
            </a:r>
            <a:r>
              <a:rPr lang="hu-HU" sz="2000" baseline="30000" dirty="0" smtClean="0"/>
              <a:t>1</a:t>
            </a:r>
            <a:r>
              <a:rPr lang="hu-HU" sz="2000" dirty="0" smtClean="0"/>
              <a:t> lesz belőle</a:t>
            </a:r>
            <a:endParaRPr lang="hu-HU" sz="2000" dirty="0"/>
          </a:p>
          <a:p>
            <a:endParaRPr lang="hu-HU" dirty="0"/>
          </a:p>
        </p:txBody>
      </p:sp>
      <p:sp>
        <p:nvSpPr>
          <p:cNvPr id="5" name="Szövegdoboz 4"/>
          <p:cNvSpPr txBox="1"/>
          <p:nvPr/>
        </p:nvSpPr>
        <p:spPr>
          <a:xfrm>
            <a:off x="8418286" y="5312229"/>
            <a:ext cx="2902857" cy="461665"/>
          </a:xfrm>
          <a:prstGeom prst="rect">
            <a:avLst/>
          </a:prstGeom>
          <a:noFill/>
        </p:spPr>
        <p:txBody>
          <a:bodyPr wrap="square" rtlCol="0">
            <a:spAutoFit/>
          </a:bodyPr>
          <a:lstStyle/>
          <a:p>
            <a:r>
              <a:rPr lang="hu-HU" sz="1200" dirty="0" smtClean="0"/>
              <a:t>Első Assembly programom – kiírja a monitorra azt, hogy „Hello </a:t>
            </a:r>
            <a:r>
              <a:rPr lang="hu-HU" sz="1200" dirty="0" err="1" smtClean="0"/>
              <a:t>Vilag</a:t>
            </a:r>
            <a:r>
              <a:rPr lang="hu-HU" sz="1200" dirty="0" smtClean="0"/>
              <a:t>!”</a:t>
            </a:r>
            <a:endParaRPr lang="hu-HU" sz="1200" dirty="0"/>
          </a:p>
        </p:txBody>
      </p:sp>
      <p:pic>
        <p:nvPicPr>
          <p:cNvPr id="1026" name="Picture 2" descr="https://farm5.staticflickr.com/4092/4833512699_a730988fb9_o_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597" b="9091"/>
          <a:stretch/>
        </p:blipFill>
        <p:spPr bwMode="auto">
          <a:xfrm>
            <a:off x="839788" y="3798063"/>
            <a:ext cx="5735183" cy="2520331"/>
          </a:xfrm>
          <a:prstGeom prst="rect">
            <a:avLst/>
          </a:prstGeom>
          <a:solidFill>
            <a:srgbClr val="FFFFFF">
              <a:shade val="85000"/>
            </a:srgbClr>
          </a:solidFill>
          <a:ln w="762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6" name="Szövegdoboz 5"/>
          <p:cNvSpPr txBox="1"/>
          <p:nvPr/>
        </p:nvSpPr>
        <p:spPr>
          <a:xfrm>
            <a:off x="8521930" y="6360608"/>
            <a:ext cx="4789715" cy="369332"/>
          </a:xfrm>
          <a:prstGeom prst="rect">
            <a:avLst/>
          </a:prstGeom>
          <a:noFill/>
        </p:spPr>
        <p:txBody>
          <a:bodyPr wrap="square" rtlCol="0">
            <a:spAutoFit/>
          </a:bodyPr>
          <a:lstStyle/>
          <a:p>
            <a:r>
              <a:rPr lang="hu-HU" dirty="0" smtClean="0"/>
              <a:t>1: A processzor számára érthető kód</a:t>
            </a:r>
            <a:endParaRPr lang="hu-HU" dirty="0"/>
          </a:p>
        </p:txBody>
      </p:sp>
      <p:sp>
        <p:nvSpPr>
          <p:cNvPr id="7" name="Szövegdoboz 6"/>
          <p:cNvSpPr txBox="1"/>
          <p:nvPr/>
        </p:nvSpPr>
        <p:spPr>
          <a:xfrm>
            <a:off x="839788" y="6430135"/>
            <a:ext cx="5735183" cy="307777"/>
          </a:xfrm>
          <a:prstGeom prst="rect">
            <a:avLst/>
          </a:prstGeom>
          <a:noFill/>
        </p:spPr>
        <p:txBody>
          <a:bodyPr wrap="square" rtlCol="0">
            <a:spAutoFit/>
          </a:bodyPr>
          <a:lstStyle/>
          <a:p>
            <a:pPr algn="ctr"/>
            <a:r>
              <a:rPr lang="hu-HU" sz="1400" dirty="0" smtClean="0"/>
              <a:t>Az programozási nyelvek evolúciója</a:t>
            </a:r>
            <a:endParaRPr lang="hu-HU" sz="1400" dirty="0"/>
          </a:p>
        </p:txBody>
      </p:sp>
    </p:spTree>
    <p:extLst>
      <p:ext uri="{BB962C8B-B14F-4D97-AF65-F5344CB8AC3E}">
        <p14:creationId xmlns:p14="http://schemas.microsoft.com/office/powerpoint/2010/main" val="217448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accent1">
                    <a:lumMod val="75000"/>
                  </a:schemeClr>
                </a:solidFill>
                <a:latin typeface="Segoe UI" panose="020B0502040204020203" pitchFamily="34" charset="0"/>
                <a:cs typeface="Segoe UI" panose="020B0502040204020203" pitchFamily="34" charset="0"/>
              </a:rPr>
              <a:t>BOOTOLÁS</a:t>
            </a:r>
            <a:endParaRPr lang="hu-HU" dirty="0"/>
          </a:p>
        </p:txBody>
      </p:sp>
      <p:sp>
        <p:nvSpPr>
          <p:cNvPr id="5" name="Tartalom helye 4"/>
          <p:cNvSpPr>
            <a:spLocks noGrp="1"/>
          </p:cNvSpPr>
          <p:nvPr>
            <p:ph idx="1"/>
          </p:nvPr>
        </p:nvSpPr>
        <p:spPr>
          <a:xfrm>
            <a:off x="838200" y="1825625"/>
            <a:ext cx="10515600" cy="2760889"/>
          </a:xfrm>
        </p:spPr>
        <p:txBody>
          <a:bodyPr>
            <a:normAutofit lnSpcReduction="10000"/>
          </a:bodyPr>
          <a:lstStyle/>
          <a:p>
            <a:pPr marL="0" indent="0">
              <a:buNone/>
            </a:pPr>
            <a:r>
              <a:rPr lang="hu-HU" dirty="0" smtClean="0"/>
              <a:t>A </a:t>
            </a:r>
            <a:r>
              <a:rPr lang="hu-HU" dirty="0" err="1" smtClean="0"/>
              <a:t>bootolás</a:t>
            </a:r>
            <a:r>
              <a:rPr lang="hu-HU" dirty="0"/>
              <a:t> </a:t>
            </a:r>
            <a:r>
              <a:rPr lang="hu-HU" dirty="0" smtClean="0"/>
              <a:t>(rendszerbetöltés) az a folyamat, amikor a BIOS az operációs rendszert a merevlemezről (vagy hajlékonylemezről, vagy </a:t>
            </a:r>
            <a:r>
              <a:rPr lang="hu-HU" dirty="0" err="1" smtClean="0"/>
              <a:t>pendriveról</a:t>
            </a:r>
            <a:r>
              <a:rPr lang="hu-HU" dirty="0" smtClean="0"/>
              <a:t> betölti a „boot szektort” a </a:t>
            </a:r>
            <a:r>
              <a:rPr lang="hu-HU" dirty="0" err="1" smtClean="0"/>
              <a:t>RAM-ba</a:t>
            </a:r>
            <a:r>
              <a:rPr lang="hu-HU" dirty="0" smtClean="0"/>
              <a:t>. A boot szektor egy rövid, 512 bájtos (=1 szektor)  méretű kód. Ez a boot eszközünk (pl.: merevlemez) első 512 bájtja. Ezt a BIOS a betölti a </a:t>
            </a:r>
            <a:r>
              <a:rPr lang="hu-HU" dirty="0" err="1" smtClean="0"/>
              <a:t>RAM-ba</a:t>
            </a:r>
            <a:r>
              <a:rPr lang="hu-HU" dirty="0" smtClean="0"/>
              <a:t> (0x07C0 címre). A boot fájlnak 0xAA55-tel kell végződnie. A boot fájl betölti az operációs rendszer magját, a kernelt.</a:t>
            </a:r>
            <a:endParaRPr lang="hu-HU" dirty="0"/>
          </a:p>
        </p:txBody>
      </p:sp>
      <p:sp>
        <p:nvSpPr>
          <p:cNvPr id="4" name="Szövegdoboz 3">
            <a:hlinkClick r:id="rId2" action="ppaction://hlinksldjump"/>
          </p:cNvPr>
          <p:cNvSpPr txBox="1"/>
          <p:nvPr/>
        </p:nvSpPr>
        <p:spPr>
          <a:xfrm>
            <a:off x="7991061" y="6176963"/>
            <a:ext cx="1855304"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hu-HU" sz="2400" dirty="0" smtClean="0">
                <a:solidFill>
                  <a:schemeClr val="bg1"/>
                </a:solidFill>
              </a:rPr>
              <a:t>Tudáspróba</a:t>
            </a:r>
            <a:endParaRPr lang="hu-HU" sz="2400" dirty="0">
              <a:solidFill>
                <a:schemeClr val="bg1"/>
              </a:solidFill>
            </a:endParaRPr>
          </a:p>
        </p:txBody>
      </p:sp>
    </p:spTree>
    <p:extLst>
      <p:ext uri="{BB962C8B-B14F-4D97-AF65-F5344CB8AC3E}">
        <p14:creationId xmlns:p14="http://schemas.microsoft.com/office/powerpoint/2010/main" val="86692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chemeClr val="accent1">
                    <a:lumMod val="75000"/>
                  </a:schemeClr>
                </a:solidFill>
              </a:rPr>
              <a:t>TUDÁSPRÓBA</a:t>
            </a:r>
            <a:endParaRPr lang="hu-HU" dirty="0">
              <a:solidFill>
                <a:schemeClr val="accent1">
                  <a:lumMod val="75000"/>
                </a:schemeClr>
              </a:solidFill>
            </a:endParaRPr>
          </a:p>
        </p:txBody>
      </p:sp>
      <p:sp>
        <p:nvSpPr>
          <p:cNvPr id="4" name="Szövegdoboz 3">
            <a:hlinkClick r:id="" action="ppaction://noaction">
              <a:snd r:embed="rId2" name="applause.wav"/>
            </a:hlinkClick>
          </p:cNvPr>
          <p:cNvSpPr txBox="1"/>
          <p:nvPr/>
        </p:nvSpPr>
        <p:spPr>
          <a:xfrm>
            <a:off x="7933386" y="1825625"/>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dirty="0" smtClean="0"/>
              <a:t>IGAZ</a:t>
            </a:r>
            <a:endParaRPr lang="hu-HU" dirty="0"/>
          </a:p>
        </p:txBody>
      </p:sp>
      <p:sp>
        <p:nvSpPr>
          <p:cNvPr id="5" name="Szövegdoboz 4">
            <a:hlinkClick r:id="" action="ppaction://noaction">
              <a:snd r:embed="rId3" name="bomb.wav"/>
            </a:hlinkClick>
          </p:cNvPr>
          <p:cNvSpPr txBox="1"/>
          <p:nvPr/>
        </p:nvSpPr>
        <p:spPr>
          <a:xfrm>
            <a:off x="7933385" y="2329894"/>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dirty="0" smtClean="0"/>
              <a:t>IGAZ</a:t>
            </a:r>
            <a:endParaRPr lang="hu-HU" dirty="0"/>
          </a:p>
        </p:txBody>
      </p:sp>
      <p:sp>
        <p:nvSpPr>
          <p:cNvPr id="6" name="Szövegdoboz 5">
            <a:hlinkClick r:id="" action="ppaction://noaction">
              <a:snd r:embed="rId3" name="bomb.wav"/>
            </a:hlinkClick>
          </p:cNvPr>
          <p:cNvSpPr txBox="1"/>
          <p:nvPr/>
        </p:nvSpPr>
        <p:spPr>
          <a:xfrm>
            <a:off x="7959142" y="3434806"/>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dirty="0" smtClean="0"/>
              <a:t>IGAZ</a:t>
            </a:r>
            <a:endParaRPr lang="hu-HU" dirty="0"/>
          </a:p>
        </p:txBody>
      </p:sp>
      <p:sp>
        <p:nvSpPr>
          <p:cNvPr id="7" name="Szövegdoboz 6">
            <a:hlinkClick r:id="" action="ppaction://noaction">
              <a:snd r:embed="rId2" name="applause.wav"/>
            </a:hlinkClick>
          </p:cNvPr>
          <p:cNvSpPr txBox="1"/>
          <p:nvPr/>
        </p:nvSpPr>
        <p:spPr>
          <a:xfrm>
            <a:off x="7933385" y="2882350"/>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dirty="0" smtClean="0"/>
              <a:t>IGAZ</a:t>
            </a:r>
            <a:endParaRPr lang="hu-HU" dirty="0"/>
          </a:p>
        </p:txBody>
      </p:sp>
      <p:sp>
        <p:nvSpPr>
          <p:cNvPr id="8" name="Szövegdoboz 7">
            <a:hlinkClick r:id="" action="ppaction://noaction">
              <a:snd r:embed="rId3" name="bomb.wav"/>
            </a:hlinkClick>
          </p:cNvPr>
          <p:cNvSpPr txBox="1"/>
          <p:nvPr/>
        </p:nvSpPr>
        <p:spPr>
          <a:xfrm>
            <a:off x="9399430" y="1823477"/>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dirty="0" smtClean="0"/>
              <a:t>HAMIS</a:t>
            </a:r>
            <a:endParaRPr lang="hu-HU" dirty="0"/>
          </a:p>
        </p:txBody>
      </p:sp>
      <p:sp>
        <p:nvSpPr>
          <p:cNvPr id="9" name="Szövegdoboz 8">
            <a:hlinkClick r:id="" action="ppaction://noaction">
              <a:snd r:embed="rId2" name="applause.wav"/>
            </a:hlinkClick>
          </p:cNvPr>
          <p:cNvSpPr txBox="1"/>
          <p:nvPr/>
        </p:nvSpPr>
        <p:spPr>
          <a:xfrm>
            <a:off x="9399429" y="2327746"/>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dirty="0"/>
              <a:t>HAMIS</a:t>
            </a:r>
          </a:p>
        </p:txBody>
      </p:sp>
      <p:sp>
        <p:nvSpPr>
          <p:cNvPr id="10" name="Szövegdoboz 9">
            <a:hlinkClick r:id="" action="ppaction://noaction">
              <a:snd r:embed="rId2" name="applause.wav"/>
            </a:hlinkClick>
          </p:cNvPr>
          <p:cNvSpPr txBox="1"/>
          <p:nvPr/>
        </p:nvSpPr>
        <p:spPr>
          <a:xfrm>
            <a:off x="9425186" y="3432658"/>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a:t>HAMIS</a:t>
            </a:r>
            <a:endParaRPr lang="hu-HU" dirty="0"/>
          </a:p>
        </p:txBody>
      </p:sp>
      <p:sp>
        <p:nvSpPr>
          <p:cNvPr id="11" name="Szövegdoboz 10">
            <a:hlinkClick r:id="" action="ppaction://noaction">
              <a:snd r:embed="rId3" name="bomb.wav"/>
            </a:hlinkClick>
          </p:cNvPr>
          <p:cNvSpPr txBox="1"/>
          <p:nvPr/>
        </p:nvSpPr>
        <p:spPr>
          <a:xfrm>
            <a:off x="9399429" y="2880202"/>
            <a:ext cx="1287887"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hu-HU" dirty="0"/>
              <a:t>HAMIS</a:t>
            </a:r>
          </a:p>
        </p:txBody>
      </p:sp>
      <p:sp>
        <p:nvSpPr>
          <p:cNvPr id="13" name="Tartalom helye 2"/>
          <p:cNvSpPr>
            <a:spLocks noGrp="1"/>
          </p:cNvSpPr>
          <p:nvPr>
            <p:ph idx="1"/>
          </p:nvPr>
        </p:nvSpPr>
        <p:spPr>
          <a:xfrm>
            <a:off x="481263" y="1823477"/>
            <a:ext cx="7477879" cy="4351338"/>
          </a:xfrm>
        </p:spPr>
        <p:txBody>
          <a:bodyPr/>
          <a:lstStyle/>
          <a:p>
            <a:pPr marL="0" indent="0">
              <a:buNone/>
            </a:pPr>
            <a:r>
              <a:rPr lang="hu-HU" dirty="0" smtClean="0"/>
              <a:t>A boot szektor 512 bájt.</a:t>
            </a:r>
          </a:p>
          <a:p>
            <a:pPr marL="0" indent="0">
              <a:buNone/>
            </a:pPr>
            <a:r>
              <a:rPr lang="hu-HU" dirty="0" smtClean="0"/>
              <a:t>A boot fájlt 0x7d07 címre kell tölteni a </a:t>
            </a:r>
            <a:r>
              <a:rPr lang="hu-HU" dirty="0" err="1" smtClean="0"/>
              <a:t>RAM-ban</a:t>
            </a:r>
            <a:r>
              <a:rPr lang="hu-HU" dirty="0" smtClean="0"/>
              <a:t>.</a:t>
            </a:r>
          </a:p>
          <a:p>
            <a:pPr marL="0" indent="0">
              <a:buNone/>
            </a:pPr>
            <a:r>
              <a:rPr lang="hu-HU" dirty="0" smtClean="0"/>
              <a:t>A boot fájlnak 0xAA55-re kell végződnie.</a:t>
            </a:r>
          </a:p>
          <a:p>
            <a:pPr marL="0" indent="0">
              <a:buNone/>
            </a:pPr>
            <a:r>
              <a:rPr lang="hu-HU" dirty="0" smtClean="0"/>
              <a:t>A </a:t>
            </a:r>
            <a:r>
              <a:rPr lang="hu-HU" dirty="0" err="1" smtClean="0"/>
              <a:t>bootolás</a:t>
            </a:r>
            <a:r>
              <a:rPr lang="hu-HU" dirty="0" smtClean="0"/>
              <a:t> </a:t>
            </a:r>
            <a:r>
              <a:rPr lang="hu-HU" dirty="0" err="1" smtClean="0"/>
              <a:t>a</a:t>
            </a:r>
            <a:r>
              <a:rPr lang="hu-HU" dirty="0" smtClean="0"/>
              <a:t> rendszer leállítását jelenti.</a:t>
            </a:r>
            <a:endParaRPr lang="hu-HU" dirty="0"/>
          </a:p>
        </p:txBody>
      </p:sp>
      <p:sp>
        <p:nvSpPr>
          <p:cNvPr id="14" name="Sávnyíl 13">
            <a:hlinkClick r:id="" action="ppaction://hlinkshowjump?jump=nextslide"/>
          </p:cNvPr>
          <p:cNvSpPr/>
          <p:nvPr/>
        </p:nvSpPr>
        <p:spPr>
          <a:xfrm>
            <a:off x="10475495" y="5309937"/>
            <a:ext cx="577516" cy="1203158"/>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24517835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rgbClr val="92D050"/>
                                      </p:to>
                                    </p:animClr>
                                    <p:animClr clrSpc="rgb" dir="cw">
                                      <p:cBhvr>
                                        <p:cTn id="7" dur="250" autoRev="1" fill="remove"/>
                                        <p:tgtEl>
                                          <p:spTgt spid="4"/>
                                        </p:tgtEl>
                                        <p:attrNameLst>
                                          <p:attrName>fillcolor</p:attrName>
                                        </p:attrNameLst>
                                      </p:cBhvr>
                                      <p:to>
                                        <a:srgbClr val="92D050"/>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27" presetClass="emph" presetSubtype="0" fill="remove" grpId="0" nodeType="clickEffect">
                                  <p:stCondLst>
                                    <p:cond delay="0"/>
                                  </p:stCondLst>
                                  <p:childTnLst>
                                    <p:animClr clrSpc="rgb" dir="cw">
                                      <p:cBhvr override="childStyle">
                                        <p:cTn id="14" dur="250" autoRev="1" fill="remove"/>
                                        <p:tgtEl>
                                          <p:spTgt spid="9"/>
                                        </p:tgtEl>
                                        <p:attrNameLst>
                                          <p:attrName>style.color</p:attrName>
                                        </p:attrNameLst>
                                      </p:cBhvr>
                                      <p:to>
                                        <a:srgbClr val="92D050"/>
                                      </p:to>
                                    </p:animClr>
                                    <p:animClr clrSpc="rgb" dir="cw">
                                      <p:cBhvr>
                                        <p:cTn id="15" dur="250" autoRev="1" fill="remove"/>
                                        <p:tgtEl>
                                          <p:spTgt spid="9"/>
                                        </p:tgtEl>
                                        <p:attrNameLst>
                                          <p:attrName>fillcolor</p:attrName>
                                        </p:attrNameLst>
                                      </p:cBhvr>
                                      <p:to>
                                        <a:srgbClr val="92D050"/>
                                      </p:to>
                                    </p:animClr>
                                    <p:set>
                                      <p:cBhvr>
                                        <p:cTn id="16" dur="250" autoRev="1" fill="remove"/>
                                        <p:tgtEl>
                                          <p:spTgt spid="9"/>
                                        </p:tgtEl>
                                        <p:attrNameLst>
                                          <p:attrName>fill.type</p:attrName>
                                        </p:attrNameLst>
                                      </p:cBhvr>
                                      <p:to>
                                        <p:strVal val="solid"/>
                                      </p:to>
                                    </p:set>
                                    <p:set>
                                      <p:cBhvr>
                                        <p:cTn id="17" dur="250" autoRev="1" fill="remove"/>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7" presetClass="emph" presetSubtype="0" fill="remove" grpId="0" nodeType="clickEffect">
                                  <p:stCondLst>
                                    <p:cond delay="0"/>
                                  </p:stCondLst>
                                  <p:childTnLst>
                                    <p:animClr clrSpc="rgb" dir="cw">
                                      <p:cBhvr override="childStyle">
                                        <p:cTn id="22" dur="250" autoRev="1" fill="remove"/>
                                        <p:tgtEl>
                                          <p:spTgt spid="8"/>
                                        </p:tgtEl>
                                        <p:attrNameLst>
                                          <p:attrName>style.color</p:attrName>
                                        </p:attrNameLst>
                                      </p:cBhvr>
                                      <p:to>
                                        <a:srgbClr val="C00000"/>
                                      </p:to>
                                    </p:animClr>
                                    <p:animClr clrSpc="rgb" dir="cw">
                                      <p:cBhvr>
                                        <p:cTn id="23" dur="250" autoRev="1" fill="remove"/>
                                        <p:tgtEl>
                                          <p:spTgt spid="8"/>
                                        </p:tgtEl>
                                        <p:attrNameLst>
                                          <p:attrName>fillcolor</p:attrName>
                                        </p:attrNameLst>
                                      </p:cBhvr>
                                      <p:to>
                                        <a:srgbClr val="C00000"/>
                                      </p:to>
                                    </p:animClr>
                                    <p:set>
                                      <p:cBhvr>
                                        <p:cTn id="24" dur="250" autoRev="1" fill="remove"/>
                                        <p:tgtEl>
                                          <p:spTgt spid="8"/>
                                        </p:tgtEl>
                                        <p:attrNameLst>
                                          <p:attrName>fill.type</p:attrName>
                                        </p:attrNameLst>
                                      </p:cBhvr>
                                      <p:to>
                                        <p:strVal val="solid"/>
                                      </p:to>
                                    </p:set>
                                    <p:set>
                                      <p:cBhvr>
                                        <p:cTn id="25" dur="250" autoRev="1" fill="remove"/>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27" presetClass="emph" presetSubtype="0" fill="remove" grpId="0" nodeType="clickEffect">
                                  <p:stCondLst>
                                    <p:cond delay="0"/>
                                  </p:stCondLst>
                                  <p:childTnLst>
                                    <p:animClr clrSpc="rgb" dir="cw">
                                      <p:cBhvr override="childStyle">
                                        <p:cTn id="30" dur="250" autoRev="1" fill="remove"/>
                                        <p:tgtEl>
                                          <p:spTgt spid="6"/>
                                        </p:tgtEl>
                                        <p:attrNameLst>
                                          <p:attrName>style.color</p:attrName>
                                        </p:attrNameLst>
                                      </p:cBhvr>
                                      <p:to>
                                        <a:srgbClr val="C00000"/>
                                      </p:to>
                                    </p:animClr>
                                    <p:animClr clrSpc="rgb" dir="cw">
                                      <p:cBhvr>
                                        <p:cTn id="31" dur="250" autoRev="1" fill="remove"/>
                                        <p:tgtEl>
                                          <p:spTgt spid="6"/>
                                        </p:tgtEl>
                                        <p:attrNameLst>
                                          <p:attrName>fillcolor</p:attrName>
                                        </p:attrNameLst>
                                      </p:cBhvr>
                                      <p:to>
                                        <a:srgbClr val="C00000"/>
                                      </p:to>
                                    </p:animClr>
                                    <p:set>
                                      <p:cBhvr>
                                        <p:cTn id="32" dur="250" autoRev="1" fill="remove"/>
                                        <p:tgtEl>
                                          <p:spTgt spid="6"/>
                                        </p:tgtEl>
                                        <p:attrNameLst>
                                          <p:attrName>fill.type</p:attrName>
                                        </p:attrNameLst>
                                      </p:cBhvr>
                                      <p:to>
                                        <p:strVal val="solid"/>
                                      </p:to>
                                    </p:set>
                                    <p:set>
                                      <p:cBhvr>
                                        <p:cTn id="33" dur="250" autoRev="1" fill="remove"/>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7" presetClass="emph" presetSubtype="0" fill="remove" grpId="0" nodeType="clickEffect">
                                  <p:stCondLst>
                                    <p:cond delay="0"/>
                                  </p:stCondLst>
                                  <p:childTnLst>
                                    <p:animClr clrSpc="rgb" dir="cw">
                                      <p:cBhvr override="childStyle">
                                        <p:cTn id="38" dur="250" autoRev="1" fill="remove"/>
                                        <p:tgtEl>
                                          <p:spTgt spid="11"/>
                                        </p:tgtEl>
                                        <p:attrNameLst>
                                          <p:attrName>style.color</p:attrName>
                                        </p:attrNameLst>
                                      </p:cBhvr>
                                      <p:to>
                                        <a:srgbClr val="C00000"/>
                                      </p:to>
                                    </p:animClr>
                                    <p:animClr clrSpc="rgb" dir="cw">
                                      <p:cBhvr>
                                        <p:cTn id="39" dur="250" autoRev="1" fill="remove"/>
                                        <p:tgtEl>
                                          <p:spTgt spid="11"/>
                                        </p:tgtEl>
                                        <p:attrNameLst>
                                          <p:attrName>fillcolor</p:attrName>
                                        </p:attrNameLst>
                                      </p:cBhvr>
                                      <p:to>
                                        <a:srgbClr val="C00000"/>
                                      </p:to>
                                    </p:animClr>
                                    <p:set>
                                      <p:cBhvr>
                                        <p:cTn id="40" dur="250" autoRev="1" fill="remove"/>
                                        <p:tgtEl>
                                          <p:spTgt spid="11"/>
                                        </p:tgtEl>
                                        <p:attrNameLst>
                                          <p:attrName>fill.type</p:attrName>
                                        </p:attrNameLst>
                                      </p:cBhvr>
                                      <p:to>
                                        <p:strVal val="solid"/>
                                      </p:to>
                                    </p:set>
                                    <p:set>
                                      <p:cBhvr>
                                        <p:cTn id="41" dur="250" autoRev="1" fill="remov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27" presetClass="emph" presetSubtype="0" fill="remove" grpId="0" nodeType="clickEffect">
                                  <p:stCondLst>
                                    <p:cond delay="0"/>
                                  </p:stCondLst>
                                  <p:childTnLst>
                                    <p:animClr clrSpc="rgb" dir="cw">
                                      <p:cBhvr override="childStyle">
                                        <p:cTn id="46" dur="250" autoRev="1" fill="remove"/>
                                        <p:tgtEl>
                                          <p:spTgt spid="5"/>
                                        </p:tgtEl>
                                        <p:attrNameLst>
                                          <p:attrName>style.color</p:attrName>
                                        </p:attrNameLst>
                                      </p:cBhvr>
                                      <p:to>
                                        <a:srgbClr val="C00000"/>
                                      </p:to>
                                    </p:animClr>
                                    <p:animClr clrSpc="rgb" dir="cw">
                                      <p:cBhvr>
                                        <p:cTn id="47" dur="250" autoRev="1" fill="remove"/>
                                        <p:tgtEl>
                                          <p:spTgt spid="5"/>
                                        </p:tgtEl>
                                        <p:attrNameLst>
                                          <p:attrName>fillcolor</p:attrName>
                                        </p:attrNameLst>
                                      </p:cBhvr>
                                      <p:to>
                                        <a:srgbClr val="C00000"/>
                                      </p:to>
                                    </p:animClr>
                                    <p:set>
                                      <p:cBhvr>
                                        <p:cTn id="48" dur="250" autoRev="1" fill="remove"/>
                                        <p:tgtEl>
                                          <p:spTgt spid="5"/>
                                        </p:tgtEl>
                                        <p:attrNameLst>
                                          <p:attrName>fill.type</p:attrName>
                                        </p:attrNameLst>
                                      </p:cBhvr>
                                      <p:to>
                                        <p:strVal val="solid"/>
                                      </p:to>
                                    </p:set>
                                    <p:set>
                                      <p:cBhvr>
                                        <p:cTn id="49" dur="250" autoRev="1" fill="remove"/>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27" presetClass="emph" presetSubtype="0" fill="remove" grpId="0" nodeType="clickEffect">
                                  <p:stCondLst>
                                    <p:cond delay="0"/>
                                  </p:stCondLst>
                                  <p:childTnLst>
                                    <p:animClr clrSpc="rgb" dir="cw">
                                      <p:cBhvr override="childStyle">
                                        <p:cTn id="54" dur="250" autoRev="1" fill="remove"/>
                                        <p:tgtEl>
                                          <p:spTgt spid="7"/>
                                        </p:tgtEl>
                                        <p:attrNameLst>
                                          <p:attrName>style.color</p:attrName>
                                        </p:attrNameLst>
                                      </p:cBhvr>
                                      <p:to>
                                        <a:srgbClr val="92D050"/>
                                      </p:to>
                                    </p:animClr>
                                    <p:animClr clrSpc="rgb" dir="cw">
                                      <p:cBhvr>
                                        <p:cTn id="55" dur="250" autoRev="1" fill="remove"/>
                                        <p:tgtEl>
                                          <p:spTgt spid="7"/>
                                        </p:tgtEl>
                                        <p:attrNameLst>
                                          <p:attrName>fillcolor</p:attrName>
                                        </p:attrNameLst>
                                      </p:cBhvr>
                                      <p:to>
                                        <a:srgbClr val="92D050"/>
                                      </p:to>
                                    </p:animClr>
                                    <p:set>
                                      <p:cBhvr>
                                        <p:cTn id="56" dur="250" autoRev="1" fill="remove"/>
                                        <p:tgtEl>
                                          <p:spTgt spid="7"/>
                                        </p:tgtEl>
                                        <p:attrNameLst>
                                          <p:attrName>fill.type</p:attrName>
                                        </p:attrNameLst>
                                      </p:cBhvr>
                                      <p:to>
                                        <p:strVal val="solid"/>
                                      </p:to>
                                    </p:set>
                                    <p:set>
                                      <p:cBhvr>
                                        <p:cTn id="57" dur="250" autoRev="1" fill="remove"/>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10"/>
                    </p:tgtEl>
                  </p:cond>
                </p:stCondLst>
                <p:endSync evt="end" delay="0">
                  <p:rtn val="all"/>
                </p:endSync>
                <p:childTnLst>
                  <p:par>
                    <p:cTn id="59" fill="hold">
                      <p:stCondLst>
                        <p:cond delay="0"/>
                      </p:stCondLst>
                      <p:childTnLst>
                        <p:par>
                          <p:cTn id="60" fill="hold">
                            <p:stCondLst>
                              <p:cond delay="0"/>
                            </p:stCondLst>
                            <p:childTnLst>
                              <p:par>
                                <p:cTn id="61" presetID="27" presetClass="emph" presetSubtype="0" fill="remove" grpId="0" nodeType="clickEffect">
                                  <p:stCondLst>
                                    <p:cond delay="0"/>
                                  </p:stCondLst>
                                  <p:childTnLst>
                                    <p:animClr clrSpc="rgb" dir="cw">
                                      <p:cBhvr override="childStyle">
                                        <p:cTn id="62" dur="250" autoRev="1" fill="remove"/>
                                        <p:tgtEl>
                                          <p:spTgt spid="10"/>
                                        </p:tgtEl>
                                        <p:attrNameLst>
                                          <p:attrName>style.color</p:attrName>
                                        </p:attrNameLst>
                                      </p:cBhvr>
                                      <p:to>
                                        <a:srgbClr val="92D050"/>
                                      </p:to>
                                    </p:animClr>
                                    <p:animClr clrSpc="rgb" dir="cw">
                                      <p:cBhvr>
                                        <p:cTn id="63" dur="250" autoRev="1" fill="remove"/>
                                        <p:tgtEl>
                                          <p:spTgt spid="10"/>
                                        </p:tgtEl>
                                        <p:attrNameLst>
                                          <p:attrName>fillcolor</p:attrName>
                                        </p:attrNameLst>
                                      </p:cBhvr>
                                      <p:to>
                                        <a:srgbClr val="92D050"/>
                                      </p:to>
                                    </p:animClr>
                                    <p:set>
                                      <p:cBhvr>
                                        <p:cTn id="64" dur="250" autoRev="1" fill="remove"/>
                                        <p:tgtEl>
                                          <p:spTgt spid="10"/>
                                        </p:tgtEl>
                                        <p:attrNameLst>
                                          <p:attrName>fill.type</p:attrName>
                                        </p:attrNameLst>
                                      </p:cBhvr>
                                      <p:to>
                                        <p:strVal val="solid"/>
                                      </p:to>
                                    </p:set>
                                    <p:set>
                                      <p:cBhvr>
                                        <p:cTn id="65" dur="250" autoRev="1" fill="remove"/>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chemeClr val="bg1">
                <a:lumMod val="85000"/>
              </a:schemeClr>
            </a:gs>
            <a:gs pos="0">
              <a:schemeClr val="accent3">
                <a:lumMod val="0"/>
                <a:lumOff val="100000"/>
              </a:schemeClr>
            </a:gs>
            <a:gs pos="100000">
              <a:schemeClr val="bg1">
                <a:lumMod val="6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chemeClr val="accent1">
                    <a:lumMod val="75000"/>
                  </a:schemeClr>
                </a:solidFill>
                <a:latin typeface="Segoe UI" panose="020B0502040204020203" pitchFamily="34" charset="0"/>
                <a:cs typeface="Segoe UI" panose="020B0502040204020203" pitchFamily="34" charset="0"/>
              </a:rPr>
              <a:t>PROGRAMOK</a:t>
            </a:r>
            <a:r>
              <a:rPr lang="hu-HU" dirty="0" smtClean="0">
                <a:solidFill>
                  <a:schemeClr val="accent1">
                    <a:lumMod val="75000"/>
                  </a:schemeClr>
                </a:solidFill>
              </a:rPr>
              <a:t> AMIKET HASZNÁLOK</a:t>
            </a:r>
            <a:endParaRPr lang="hu-HU" dirty="0">
              <a:solidFill>
                <a:schemeClr val="accent1">
                  <a:lumMod val="75000"/>
                </a:schemeClr>
              </a:solidFill>
            </a:endParaRPr>
          </a:p>
        </p:txBody>
      </p:sp>
      <p:sp>
        <p:nvSpPr>
          <p:cNvPr id="5" name="Tartalom helye 4"/>
          <p:cNvSpPr>
            <a:spLocks noGrp="1"/>
          </p:cNvSpPr>
          <p:nvPr>
            <p:ph idx="1"/>
          </p:nvPr>
        </p:nvSpPr>
        <p:spPr>
          <a:xfrm>
            <a:off x="838199" y="1825625"/>
            <a:ext cx="10802257" cy="3820432"/>
          </a:xfrm>
        </p:spPr>
        <p:txBody>
          <a:bodyPr>
            <a:normAutofit/>
          </a:bodyPr>
          <a:lstStyle/>
          <a:p>
            <a:r>
              <a:rPr lang="hu-HU" dirty="0" err="1" smtClean="0"/>
              <a:t>Notepad</a:t>
            </a:r>
            <a:r>
              <a:rPr lang="hu-HU" dirty="0"/>
              <a:t>++ [kód írása] </a:t>
            </a:r>
            <a:r>
              <a:rPr lang="hu-HU" dirty="0">
                <a:hlinkClick r:id="rId3"/>
              </a:rPr>
              <a:t>https://notepad-plus-plus.org</a:t>
            </a:r>
            <a:r>
              <a:rPr lang="hu-HU" dirty="0" smtClean="0">
                <a:hlinkClick r:id="rId3"/>
              </a:rPr>
              <a:t>/</a:t>
            </a:r>
            <a:endParaRPr lang="hu-HU" dirty="0" smtClean="0"/>
          </a:p>
          <a:p>
            <a:r>
              <a:rPr lang="hu-HU" dirty="0" smtClean="0"/>
              <a:t>NASM [Assembly kód gépi </a:t>
            </a:r>
            <a:r>
              <a:rPr lang="hu-HU" dirty="0"/>
              <a:t>kóddá alakítása] </a:t>
            </a:r>
            <a:r>
              <a:rPr lang="hu-HU" dirty="0">
                <a:hlinkClick r:id="rId4"/>
              </a:rPr>
              <a:t>http://www.nasm.us</a:t>
            </a:r>
            <a:r>
              <a:rPr lang="hu-HU" dirty="0" smtClean="0">
                <a:hlinkClick r:id="rId4"/>
              </a:rPr>
              <a:t>/</a:t>
            </a:r>
            <a:endParaRPr lang="hu-HU" dirty="0" smtClean="0"/>
          </a:p>
          <a:p>
            <a:r>
              <a:rPr lang="hu-HU" dirty="0" err="1" smtClean="0"/>
              <a:t>Fat</a:t>
            </a:r>
            <a:r>
              <a:rPr lang="hu-HU" dirty="0" smtClean="0"/>
              <a:t>_</a:t>
            </a:r>
            <a:r>
              <a:rPr lang="hu-HU" dirty="0" err="1" smtClean="0"/>
              <a:t>imgen</a:t>
            </a:r>
            <a:r>
              <a:rPr lang="hu-HU" dirty="0" smtClean="0"/>
              <a:t> [Floppy lemez létrehozása] </a:t>
            </a:r>
            <a:r>
              <a:rPr lang="hu-HU" dirty="0" smtClean="0">
                <a:hlinkClick r:id="rId5"/>
              </a:rPr>
              <a:t>http://sourceforge.net/projects/fatimgen/</a:t>
            </a:r>
            <a:endParaRPr lang="hu-HU" dirty="0" smtClean="0"/>
          </a:p>
          <a:p>
            <a:r>
              <a:rPr lang="hu-HU" dirty="0" err="1" smtClean="0"/>
              <a:t>Virtual</a:t>
            </a:r>
            <a:r>
              <a:rPr lang="hu-HU" dirty="0" smtClean="0"/>
              <a:t> </a:t>
            </a:r>
            <a:r>
              <a:rPr lang="hu-HU" dirty="0" err="1" smtClean="0"/>
              <a:t>Box</a:t>
            </a:r>
            <a:r>
              <a:rPr lang="hu-HU" dirty="0" smtClean="0"/>
              <a:t> [Tesztelés] </a:t>
            </a:r>
            <a:r>
              <a:rPr lang="hu-HU" dirty="0" smtClean="0">
                <a:hlinkClick r:id="rId6"/>
              </a:rPr>
              <a:t>https://www.virtualbox.org/</a:t>
            </a:r>
            <a:endParaRPr lang="hu-HU" dirty="0" smtClean="0"/>
          </a:p>
        </p:txBody>
      </p:sp>
    </p:spTree>
    <p:extLst>
      <p:ext uri="{BB962C8B-B14F-4D97-AF65-F5344CB8AC3E}">
        <p14:creationId xmlns:p14="http://schemas.microsoft.com/office/powerpoint/2010/main" val="3068151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4400" dirty="0">
                <a:solidFill>
                  <a:schemeClr val="accent1">
                    <a:lumMod val="75000"/>
                  </a:schemeClr>
                </a:solidFill>
                <a:latin typeface="Segoe UI" panose="020B0502040204020203" pitchFamily="34" charset="0"/>
                <a:cs typeface="Segoe UI" panose="020B0502040204020203" pitchFamily="34" charset="0"/>
              </a:rPr>
              <a:t>Helló</a:t>
            </a:r>
            <a:r>
              <a:rPr lang="hu-HU" dirty="0" smtClean="0">
                <a:solidFill>
                  <a:schemeClr val="accent1">
                    <a:lumMod val="75000"/>
                  </a:schemeClr>
                </a:solidFill>
                <a:latin typeface="Segoe UI" panose="020B0502040204020203" pitchFamily="34" charset="0"/>
                <a:cs typeface="Segoe UI" panose="020B0502040204020203" pitchFamily="34" charset="0"/>
              </a:rPr>
              <a:t> </a:t>
            </a:r>
            <a:r>
              <a:rPr lang="hu-HU" sz="4400" dirty="0">
                <a:solidFill>
                  <a:schemeClr val="accent1">
                    <a:lumMod val="75000"/>
                  </a:schemeClr>
                </a:solidFill>
                <a:latin typeface="Segoe UI" panose="020B0502040204020203" pitchFamily="34" charset="0"/>
                <a:cs typeface="Segoe UI" panose="020B0502040204020203" pitchFamily="34" charset="0"/>
              </a:rPr>
              <a:t>világ</a:t>
            </a:r>
            <a:r>
              <a:rPr lang="hu-HU" dirty="0" smtClean="0">
                <a:solidFill>
                  <a:schemeClr val="accent1">
                    <a:lumMod val="75000"/>
                  </a:schemeClr>
                </a:solidFill>
                <a:latin typeface="Segoe UI" panose="020B0502040204020203" pitchFamily="34" charset="0"/>
                <a:cs typeface="Segoe UI" panose="020B0502040204020203" pitchFamily="34" charset="0"/>
              </a:rPr>
              <a:t>!</a:t>
            </a:r>
            <a:endParaRPr lang="hu-HU" dirty="0">
              <a:solidFill>
                <a:schemeClr val="accent1">
                  <a:lumMod val="75000"/>
                </a:schemeClr>
              </a:solidFill>
              <a:latin typeface="Segoe UI" panose="020B0502040204020203" pitchFamily="34" charset="0"/>
              <a:cs typeface="Segoe UI" panose="020B0502040204020203" pitchFamily="34" charset="0"/>
            </a:endParaRPr>
          </a:p>
        </p:txBody>
      </p:sp>
      <p:sp>
        <p:nvSpPr>
          <p:cNvPr id="9" name="Szöveg helye 8"/>
          <p:cNvSpPr>
            <a:spLocks noGrp="1"/>
          </p:cNvSpPr>
          <p:nvPr>
            <p:ph type="body" sz="half" idx="2"/>
          </p:nvPr>
        </p:nvSpPr>
        <p:spPr/>
        <p:txBody>
          <a:bodyPr>
            <a:normAutofit lnSpcReduction="10000"/>
          </a:bodyPr>
          <a:lstStyle/>
          <a:p>
            <a:r>
              <a:rPr lang="hu-HU" dirty="0" smtClean="0"/>
              <a:t>Készítsd el a helló világ programot.</a:t>
            </a:r>
          </a:p>
          <a:p>
            <a:pPr marL="342900" indent="-342900">
              <a:buFont typeface="+mj-lt"/>
              <a:buAutoNum type="arabicPeriod"/>
            </a:pPr>
            <a:r>
              <a:rPr lang="hu-HU" dirty="0" smtClean="0"/>
              <a:t>Nyisd meg a </a:t>
            </a:r>
            <a:r>
              <a:rPr lang="hu-HU" dirty="0" err="1" smtClean="0"/>
              <a:t>notepad</a:t>
            </a:r>
            <a:r>
              <a:rPr lang="hu-HU" dirty="0" smtClean="0"/>
              <a:t>++ </a:t>
            </a:r>
            <a:r>
              <a:rPr lang="hu-HU" dirty="0" err="1" smtClean="0"/>
              <a:t>-t</a:t>
            </a:r>
            <a:r>
              <a:rPr lang="hu-HU" dirty="0" smtClean="0"/>
              <a:t>.</a:t>
            </a:r>
          </a:p>
          <a:p>
            <a:pPr marL="342900" indent="-342900">
              <a:buFont typeface="+mj-lt"/>
              <a:buAutoNum type="arabicPeriod"/>
            </a:pPr>
            <a:r>
              <a:rPr lang="hu-HU" dirty="0" smtClean="0"/>
              <a:t>Írd be az oldalt látható kódot. (kattintással megtekinthető, és másolható, a „;” utáni szövegek csak megjegyzések, ezek nem fognak lefutni).</a:t>
            </a:r>
          </a:p>
          <a:p>
            <a:pPr marL="342900" indent="-342900">
              <a:buFont typeface="+mj-lt"/>
              <a:buAutoNum type="arabicPeriod"/>
            </a:pPr>
            <a:r>
              <a:rPr lang="hu-HU" dirty="0" smtClean="0"/>
              <a:t>Mentsd el </a:t>
            </a:r>
            <a:r>
              <a:rPr lang="hu-HU" dirty="0" err="1" smtClean="0"/>
              <a:t>boot.asm</a:t>
            </a:r>
            <a:r>
              <a:rPr lang="hu-HU" dirty="0" smtClean="0"/>
              <a:t> néven!</a:t>
            </a:r>
          </a:p>
          <a:p>
            <a:pPr marL="342900" indent="-342900">
              <a:buFont typeface="+mj-lt"/>
              <a:buAutoNum type="arabicPeriod"/>
            </a:pPr>
            <a:r>
              <a:rPr lang="hu-HU" dirty="0" smtClean="0"/>
              <a:t>Írd be a parancssorba: „CD” és utána az elérési utat a fájl mappájához.</a:t>
            </a:r>
          </a:p>
          <a:p>
            <a:pPr marL="342900" indent="-342900">
              <a:buFont typeface="+mj-lt"/>
              <a:buAutoNum type="arabicPeriod"/>
            </a:pPr>
            <a:r>
              <a:rPr lang="hu-HU" dirty="0" smtClean="0"/>
              <a:t>Írd be a következőt: „</a:t>
            </a:r>
            <a:r>
              <a:rPr lang="hu-HU" dirty="0" err="1" smtClean="0"/>
              <a:t>nasm</a:t>
            </a:r>
            <a:r>
              <a:rPr lang="hu-HU" dirty="0" smtClean="0"/>
              <a:t> –f bin </a:t>
            </a:r>
            <a:r>
              <a:rPr lang="hu-HU" dirty="0" err="1" smtClean="0"/>
              <a:t>boot.asm</a:t>
            </a:r>
            <a:r>
              <a:rPr lang="hu-HU" dirty="0" smtClean="0"/>
              <a:t> –o </a:t>
            </a:r>
            <a:r>
              <a:rPr lang="hu-HU" dirty="0" err="1" smtClean="0"/>
              <a:t>boot.img</a:t>
            </a:r>
            <a:r>
              <a:rPr lang="hu-HU" dirty="0" smtClean="0"/>
              <a:t>”. Ez fog gépi kódot csinálni az assembly kódunkból. A „</a:t>
            </a:r>
            <a:r>
              <a:rPr lang="hu-HU" dirty="0" err="1" smtClean="0"/>
              <a:t>boot.asm</a:t>
            </a:r>
            <a:r>
              <a:rPr lang="hu-HU" dirty="0" smtClean="0"/>
              <a:t>” helyére írjuk az assembly kódot tartalmazó fájl nevét, a „</a:t>
            </a:r>
            <a:r>
              <a:rPr lang="hu-HU" dirty="0" err="1" smtClean="0"/>
              <a:t>-o</a:t>
            </a:r>
            <a:r>
              <a:rPr lang="hu-HU" dirty="0" smtClean="0"/>
              <a:t>” után pedig a kimeneti fájlt.</a:t>
            </a:r>
          </a:p>
        </p:txBody>
      </p:sp>
      <p:sp>
        <p:nvSpPr>
          <p:cNvPr id="3" name="Téglalap 2"/>
          <p:cNvSpPr/>
          <p:nvPr/>
        </p:nvSpPr>
        <p:spPr>
          <a:xfrm>
            <a:off x="4772025" y="189530"/>
            <a:ext cx="7234445" cy="6473567"/>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pPr>
              <a:spcBef>
                <a:spcPts val="200"/>
              </a:spcBef>
            </a:pPr>
            <a:r>
              <a:rPr lang="hu-HU" sz="1400" dirty="0">
                <a:solidFill>
                  <a:schemeClr val="accent1">
                    <a:lumMod val="75000"/>
                  </a:schemeClr>
                </a:solidFill>
              </a:rPr>
              <a:t>BITS </a:t>
            </a:r>
            <a:r>
              <a:rPr lang="hu-HU" sz="1400" dirty="0" smtClean="0"/>
              <a:t>16               ;</a:t>
            </a:r>
            <a:r>
              <a:rPr lang="hu-HU" sz="1400" dirty="0" err="1" smtClean="0"/>
              <a:t>16</a:t>
            </a:r>
            <a:r>
              <a:rPr lang="hu-HU" sz="1400" dirty="0" smtClean="0"/>
              <a:t> Bites regiszterek(változók)</a:t>
            </a:r>
            <a:endParaRPr lang="hu-HU" sz="1400" dirty="0"/>
          </a:p>
          <a:p>
            <a:pPr>
              <a:spcBef>
                <a:spcPts val="200"/>
              </a:spcBef>
            </a:pPr>
            <a:r>
              <a:rPr lang="hu-HU" sz="1400" dirty="0">
                <a:solidFill>
                  <a:schemeClr val="accent1">
                    <a:lumMod val="75000"/>
                  </a:schemeClr>
                </a:solidFill>
              </a:rPr>
              <a:t>ORG </a:t>
            </a:r>
            <a:r>
              <a:rPr lang="hu-HU" sz="1400" dirty="0" smtClean="0"/>
              <a:t>0x7c00      ;A 0x7c00 címre töltse (bővebben: </a:t>
            </a:r>
            <a:r>
              <a:rPr lang="hu-HU" sz="1400" dirty="0" smtClean="0">
                <a:hlinkClick r:id="rId2" action="ppaction://hlinksldjump"/>
              </a:rPr>
              <a:t>BOOTOLÁS</a:t>
            </a:r>
            <a:r>
              <a:rPr lang="hu-HU" sz="1400" dirty="0" smtClean="0"/>
              <a:t>) a kódot.</a:t>
            </a:r>
            <a:endParaRPr lang="hu-HU" sz="1400" dirty="0"/>
          </a:p>
          <a:p>
            <a:pPr>
              <a:spcBef>
                <a:spcPts val="200"/>
              </a:spcBef>
            </a:pPr>
            <a:r>
              <a:rPr lang="hu-HU" sz="1400" dirty="0">
                <a:solidFill>
                  <a:schemeClr val="accent1">
                    <a:lumMod val="75000"/>
                  </a:schemeClr>
                </a:solidFill>
              </a:rPr>
              <a:t>JMP </a:t>
            </a:r>
            <a:r>
              <a:rPr lang="hu-HU" sz="1400" dirty="0" smtClean="0"/>
              <a:t>main           ;A main részre ugrunk, onnan folytasd a kód nézését.</a:t>
            </a:r>
            <a:endParaRPr lang="hu-HU" sz="1400" dirty="0"/>
          </a:p>
          <a:p>
            <a:pPr>
              <a:spcBef>
                <a:spcPts val="200"/>
              </a:spcBef>
            </a:pPr>
            <a:r>
              <a:rPr lang="hu-HU" sz="1400" dirty="0">
                <a:solidFill>
                  <a:schemeClr val="accent4">
                    <a:lumMod val="75000"/>
                  </a:schemeClr>
                </a:solidFill>
              </a:rPr>
              <a:t>print</a:t>
            </a:r>
            <a:r>
              <a:rPr lang="hu-HU" sz="1400" dirty="0" smtClean="0">
                <a:solidFill>
                  <a:schemeClr val="accent4">
                    <a:lumMod val="75000"/>
                  </a:schemeClr>
                </a:solidFill>
              </a:rPr>
              <a:t>:</a:t>
            </a:r>
            <a:r>
              <a:rPr lang="hu-HU" sz="1400" dirty="0">
                <a:solidFill>
                  <a:schemeClr val="accent4">
                    <a:lumMod val="75000"/>
                  </a:schemeClr>
                </a:solidFill>
              </a:rPr>
              <a:t> </a:t>
            </a:r>
            <a:r>
              <a:rPr lang="hu-HU" sz="1400" dirty="0" smtClean="0">
                <a:solidFill>
                  <a:schemeClr val="accent4">
                    <a:lumMod val="75000"/>
                  </a:schemeClr>
                </a:solidFill>
              </a:rPr>
              <a:t>                 </a:t>
            </a:r>
            <a:r>
              <a:rPr lang="hu-HU" sz="1400" dirty="0" smtClean="0">
                <a:solidFill>
                  <a:schemeClr val="tx1"/>
                </a:solidFill>
              </a:rPr>
              <a:t>;</a:t>
            </a:r>
            <a:r>
              <a:rPr lang="hu-HU" sz="1400" dirty="0">
                <a:solidFill>
                  <a:schemeClr val="tx1"/>
                </a:solidFill>
              </a:rPr>
              <a:t>Ez egy „</a:t>
            </a:r>
            <a:r>
              <a:rPr lang="hu-HU" sz="1400" dirty="0" err="1">
                <a:solidFill>
                  <a:schemeClr val="tx1"/>
                </a:solidFill>
              </a:rPr>
              <a:t>label</a:t>
            </a:r>
            <a:r>
              <a:rPr lang="hu-HU" sz="1400" dirty="0">
                <a:solidFill>
                  <a:schemeClr val="tx1"/>
                </a:solidFill>
              </a:rPr>
              <a:t>”, ilyenekre ugorhatunk a JMP utasítással</a:t>
            </a:r>
            <a:endParaRPr lang="hu-HU" sz="1400" dirty="0">
              <a:solidFill>
                <a:schemeClr val="accent4">
                  <a:lumMod val="75000"/>
                </a:schemeClr>
              </a:solidFill>
            </a:endParaRPr>
          </a:p>
          <a:p>
            <a:pPr>
              <a:spcBef>
                <a:spcPts val="200"/>
              </a:spcBef>
            </a:pPr>
            <a:r>
              <a:rPr lang="hu-HU" sz="1400" dirty="0"/>
              <a:t>	</a:t>
            </a:r>
            <a:r>
              <a:rPr lang="hu-HU" sz="1400" dirty="0" err="1" smtClean="0">
                <a:solidFill>
                  <a:schemeClr val="accent1">
                    <a:lumMod val="75000"/>
                  </a:schemeClr>
                </a:solidFill>
              </a:rPr>
              <a:t>lodsb</a:t>
            </a:r>
            <a:r>
              <a:rPr lang="hu-HU" sz="1400" dirty="0" smtClean="0">
                <a:solidFill>
                  <a:schemeClr val="accent1">
                    <a:lumMod val="75000"/>
                  </a:schemeClr>
                </a:solidFill>
              </a:rPr>
              <a:t>                  </a:t>
            </a:r>
            <a:r>
              <a:rPr lang="hu-HU" sz="1400" dirty="0" smtClean="0">
                <a:solidFill>
                  <a:schemeClr val="tx1"/>
                </a:solidFill>
              </a:rPr>
              <a:t> ;Betöltjük az </a:t>
            </a:r>
            <a:r>
              <a:rPr lang="hu-HU" sz="1400" dirty="0" err="1" smtClean="0">
                <a:solidFill>
                  <a:schemeClr val="tx1"/>
                </a:solidFill>
              </a:rPr>
              <a:t>si</a:t>
            </a:r>
            <a:r>
              <a:rPr lang="hu-HU" sz="1400" dirty="0" smtClean="0">
                <a:solidFill>
                  <a:schemeClr val="tx1"/>
                </a:solidFill>
              </a:rPr>
              <a:t> értékének következő (először első) karakterét az </a:t>
            </a:r>
            <a:r>
              <a:rPr lang="hu-HU" sz="1400" dirty="0" err="1" smtClean="0">
                <a:solidFill>
                  <a:schemeClr val="tx1"/>
                </a:solidFill>
              </a:rPr>
              <a:t>al</a:t>
            </a:r>
            <a:r>
              <a:rPr lang="hu-HU" sz="1400" dirty="0" smtClean="0">
                <a:solidFill>
                  <a:schemeClr val="tx1"/>
                </a:solidFill>
              </a:rPr>
              <a:t> be.</a:t>
            </a:r>
            <a:endParaRPr lang="hu-HU" sz="1400" dirty="0">
              <a:solidFill>
                <a:schemeClr val="tx1"/>
              </a:solidFill>
            </a:endParaRPr>
          </a:p>
          <a:p>
            <a:pPr>
              <a:spcBef>
                <a:spcPts val="200"/>
              </a:spcBef>
            </a:pPr>
            <a:r>
              <a:rPr lang="hu-HU" sz="1400" dirty="0"/>
              <a:t>	</a:t>
            </a:r>
            <a:r>
              <a:rPr lang="hu-HU" sz="1400" dirty="0" err="1">
                <a:solidFill>
                  <a:schemeClr val="accent1">
                    <a:lumMod val="75000"/>
                  </a:schemeClr>
                </a:solidFill>
              </a:rPr>
              <a:t>cmp</a:t>
            </a:r>
            <a:r>
              <a:rPr lang="hu-HU" sz="1400" dirty="0">
                <a:solidFill>
                  <a:schemeClr val="accent1">
                    <a:lumMod val="75000"/>
                  </a:schemeClr>
                </a:solidFill>
              </a:rPr>
              <a:t> </a:t>
            </a:r>
            <a:r>
              <a:rPr lang="hu-HU" sz="1400" dirty="0" err="1">
                <a:solidFill>
                  <a:schemeClr val="accent6">
                    <a:lumMod val="50000"/>
                  </a:schemeClr>
                </a:solidFill>
              </a:rPr>
              <a:t>al</a:t>
            </a:r>
            <a:r>
              <a:rPr lang="hu-HU" sz="1400" dirty="0"/>
              <a:t>, </a:t>
            </a:r>
            <a:r>
              <a:rPr lang="hu-HU" sz="1400" dirty="0" smtClean="0"/>
              <a:t>0             ;Megvizsgáljuk, hogy az </a:t>
            </a:r>
            <a:r>
              <a:rPr lang="hu-HU" sz="1400" dirty="0" err="1" smtClean="0"/>
              <a:t>al</a:t>
            </a:r>
            <a:r>
              <a:rPr lang="hu-HU" sz="1400" dirty="0" smtClean="0"/>
              <a:t> nulla e.</a:t>
            </a:r>
            <a:endParaRPr lang="hu-HU" sz="1400" dirty="0"/>
          </a:p>
          <a:p>
            <a:pPr>
              <a:spcBef>
                <a:spcPts val="200"/>
              </a:spcBef>
            </a:pPr>
            <a:r>
              <a:rPr lang="hu-HU" sz="1400" dirty="0"/>
              <a:t>	</a:t>
            </a:r>
            <a:r>
              <a:rPr lang="hu-HU" sz="1400" dirty="0" err="1">
                <a:solidFill>
                  <a:schemeClr val="accent1">
                    <a:lumMod val="75000"/>
                  </a:schemeClr>
                </a:solidFill>
              </a:rPr>
              <a:t>je</a:t>
            </a:r>
            <a:r>
              <a:rPr lang="hu-HU" sz="1400" dirty="0">
                <a:solidFill>
                  <a:schemeClr val="accent1">
                    <a:lumMod val="75000"/>
                  </a:schemeClr>
                </a:solidFill>
              </a:rPr>
              <a:t> </a:t>
            </a:r>
            <a:r>
              <a:rPr lang="hu-HU" sz="1400" dirty="0"/>
              <a:t>.</a:t>
            </a:r>
            <a:r>
              <a:rPr lang="hu-HU" sz="1400" dirty="0" err="1"/>
              <a:t>return</a:t>
            </a:r>
            <a:r>
              <a:rPr lang="hu-HU" sz="1400" dirty="0"/>
              <a:t>	</a:t>
            </a:r>
            <a:r>
              <a:rPr lang="hu-HU" sz="1400" dirty="0" smtClean="0"/>
              <a:t>         ;Ha igen (</a:t>
            </a:r>
            <a:r>
              <a:rPr lang="hu-HU" sz="1400" dirty="0" err="1" smtClean="0"/>
              <a:t>je</a:t>
            </a:r>
            <a:r>
              <a:rPr lang="hu-HU" sz="1400" dirty="0" smtClean="0"/>
              <a:t>: </a:t>
            </a:r>
            <a:r>
              <a:rPr lang="hu-HU" sz="1400" dirty="0" err="1" smtClean="0"/>
              <a:t>jump</a:t>
            </a:r>
            <a:r>
              <a:rPr lang="hu-HU" sz="1400" dirty="0" smtClean="0"/>
              <a:t> (</a:t>
            </a:r>
            <a:r>
              <a:rPr lang="hu-HU" sz="1400" dirty="0" err="1" smtClean="0"/>
              <a:t>if</a:t>
            </a:r>
            <a:r>
              <a:rPr lang="hu-HU" sz="1400" dirty="0" smtClean="0"/>
              <a:t>) </a:t>
            </a:r>
            <a:r>
              <a:rPr lang="hu-HU" sz="1400" dirty="0" err="1" smtClean="0"/>
              <a:t>equal</a:t>
            </a:r>
            <a:r>
              <a:rPr lang="hu-HU" sz="1400" dirty="0" smtClean="0"/>
              <a:t>), akkor vége van a szövegnek, a „.</a:t>
            </a:r>
            <a:r>
              <a:rPr lang="hu-HU" sz="1400" dirty="0" err="1" smtClean="0"/>
              <a:t>return</a:t>
            </a:r>
            <a:r>
              <a:rPr lang="hu-HU" sz="1400" dirty="0" smtClean="0"/>
              <a:t>” </a:t>
            </a:r>
            <a:r>
              <a:rPr lang="hu-HU" sz="1400" dirty="0" err="1" smtClean="0"/>
              <a:t>labelre</a:t>
            </a:r>
            <a:r>
              <a:rPr lang="hu-HU" sz="1400" dirty="0" smtClean="0"/>
              <a:t> ugrunk”.</a:t>
            </a:r>
            <a:endParaRPr lang="hu-HU" sz="1400" dirty="0"/>
          </a:p>
          <a:p>
            <a:pPr>
              <a:spcBef>
                <a:spcPts val="200"/>
              </a:spcBef>
            </a:pPr>
            <a:r>
              <a:rPr lang="hu-HU" sz="1400" dirty="0"/>
              <a:t>	</a:t>
            </a:r>
            <a:r>
              <a:rPr lang="hu-HU" sz="1400" dirty="0" err="1">
                <a:solidFill>
                  <a:schemeClr val="accent1">
                    <a:lumMod val="75000"/>
                  </a:schemeClr>
                </a:solidFill>
              </a:rPr>
              <a:t>mov</a:t>
            </a:r>
            <a:r>
              <a:rPr lang="hu-HU" sz="1400" dirty="0">
                <a:solidFill>
                  <a:schemeClr val="accent1">
                    <a:lumMod val="75000"/>
                  </a:schemeClr>
                </a:solidFill>
              </a:rPr>
              <a:t> </a:t>
            </a:r>
            <a:r>
              <a:rPr lang="hu-HU" sz="1400" dirty="0">
                <a:solidFill>
                  <a:schemeClr val="accent6">
                    <a:lumMod val="50000"/>
                  </a:schemeClr>
                </a:solidFill>
              </a:rPr>
              <a:t>ah</a:t>
            </a:r>
            <a:r>
              <a:rPr lang="hu-HU" sz="1400" dirty="0"/>
              <a:t>, </a:t>
            </a:r>
            <a:r>
              <a:rPr lang="hu-HU" sz="1400" dirty="0" smtClean="0"/>
              <a:t>0x0e      ;Ha nem nulla Az ah-t 0x0e-re állítjuk, ez azt jelenti, hogy egy szöveget akarunk a monitorra íratni.</a:t>
            </a:r>
            <a:endParaRPr lang="hu-HU" sz="1400" dirty="0"/>
          </a:p>
          <a:p>
            <a:pPr>
              <a:spcBef>
                <a:spcPts val="200"/>
              </a:spcBef>
            </a:pPr>
            <a:r>
              <a:rPr lang="hu-HU" sz="1400" dirty="0"/>
              <a:t>	</a:t>
            </a:r>
            <a:r>
              <a:rPr lang="hu-HU" sz="1400" dirty="0">
                <a:solidFill>
                  <a:schemeClr val="accent1">
                    <a:lumMod val="75000"/>
                  </a:schemeClr>
                </a:solidFill>
              </a:rPr>
              <a:t>int </a:t>
            </a:r>
            <a:r>
              <a:rPr lang="hu-HU" sz="1400" dirty="0" smtClean="0"/>
              <a:t>10h                  ;Meghívjuk a BIOS 10 </a:t>
            </a:r>
            <a:r>
              <a:rPr lang="hu-HU" sz="1400" dirty="0" err="1" smtClean="0"/>
              <a:t>interruptját</a:t>
            </a:r>
            <a:r>
              <a:rPr lang="hu-HU" sz="1400" dirty="0" smtClean="0"/>
              <a:t> (a monitorra írást).</a:t>
            </a:r>
            <a:endParaRPr lang="hu-HU" sz="1400" dirty="0"/>
          </a:p>
          <a:p>
            <a:pPr>
              <a:spcBef>
                <a:spcPts val="200"/>
              </a:spcBef>
            </a:pPr>
            <a:r>
              <a:rPr lang="hu-HU" sz="1400" dirty="0"/>
              <a:t>	</a:t>
            </a:r>
            <a:r>
              <a:rPr lang="hu-HU" sz="1400" dirty="0" err="1">
                <a:solidFill>
                  <a:schemeClr val="accent1">
                    <a:lumMod val="75000"/>
                  </a:schemeClr>
                </a:solidFill>
              </a:rPr>
              <a:t>jmp</a:t>
            </a:r>
            <a:r>
              <a:rPr lang="hu-HU" sz="1400" dirty="0">
                <a:solidFill>
                  <a:schemeClr val="accent1">
                    <a:lumMod val="75000"/>
                  </a:schemeClr>
                </a:solidFill>
              </a:rPr>
              <a:t> </a:t>
            </a:r>
            <a:r>
              <a:rPr lang="hu-HU" sz="1400" dirty="0" smtClean="0"/>
              <a:t>print              ;Visszatérünk a „print” </a:t>
            </a:r>
            <a:r>
              <a:rPr lang="hu-HU" sz="1400" dirty="0" err="1" smtClean="0"/>
              <a:t>labelre</a:t>
            </a:r>
            <a:r>
              <a:rPr lang="hu-HU" sz="1400" dirty="0" smtClean="0"/>
              <a:t>, és kiírjuk a következő karaktert.</a:t>
            </a:r>
            <a:endParaRPr lang="hu-HU" sz="1400" dirty="0"/>
          </a:p>
          <a:p>
            <a:pPr>
              <a:spcBef>
                <a:spcPts val="200"/>
              </a:spcBef>
            </a:pPr>
            <a:r>
              <a:rPr lang="hu-HU" sz="1400" dirty="0">
                <a:solidFill>
                  <a:schemeClr val="accent4">
                    <a:lumMod val="75000"/>
                  </a:schemeClr>
                </a:solidFill>
              </a:rPr>
              <a:t>	.</a:t>
            </a:r>
            <a:r>
              <a:rPr lang="hu-HU" sz="1400" dirty="0" err="1">
                <a:solidFill>
                  <a:schemeClr val="accent4">
                    <a:lumMod val="75000"/>
                  </a:schemeClr>
                </a:solidFill>
              </a:rPr>
              <a:t>return</a:t>
            </a:r>
            <a:r>
              <a:rPr lang="hu-HU" sz="1400" dirty="0" smtClean="0">
                <a:solidFill>
                  <a:schemeClr val="accent4">
                    <a:lumMod val="75000"/>
                  </a:schemeClr>
                </a:solidFill>
              </a:rPr>
              <a:t>:                 </a:t>
            </a:r>
            <a:r>
              <a:rPr lang="hu-HU" sz="1400" dirty="0" smtClean="0">
                <a:solidFill>
                  <a:schemeClr val="tx1"/>
                </a:solidFill>
              </a:rPr>
              <a:t>;</a:t>
            </a:r>
            <a:r>
              <a:rPr lang="hu-HU" sz="1400" dirty="0" smtClean="0">
                <a:solidFill>
                  <a:schemeClr val="accent4">
                    <a:lumMod val="75000"/>
                  </a:schemeClr>
                </a:solidFill>
              </a:rPr>
              <a:t> </a:t>
            </a:r>
            <a:r>
              <a:rPr lang="hu-HU" sz="1400" dirty="0" smtClean="0">
                <a:solidFill>
                  <a:schemeClr val="tx1"/>
                </a:solidFill>
              </a:rPr>
              <a:t>„.</a:t>
            </a:r>
            <a:r>
              <a:rPr lang="hu-HU" sz="1400" dirty="0" err="1" smtClean="0">
                <a:solidFill>
                  <a:schemeClr val="tx1"/>
                </a:solidFill>
              </a:rPr>
              <a:t>return</a:t>
            </a:r>
            <a:r>
              <a:rPr lang="hu-HU" sz="1400" dirty="0" smtClean="0">
                <a:solidFill>
                  <a:schemeClr val="tx1"/>
                </a:solidFill>
              </a:rPr>
              <a:t>” </a:t>
            </a:r>
            <a:r>
              <a:rPr lang="hu-HU" sz="1400" dirty="0" err="1" smtClean="0">
                <a:solidFill>
                  <a:schemeClr val="tx1"/>
                </a:solidFill>
              </a:rPr>
              <a:t>label</a:t>
            </a:r>
            <a:r>
              <a:rPr lang="hu-HU" sz="1400" dirty="0" smtClean="0">
                <a:solidFill>
                  <a:schemeClr val="tx1"/>
                </a:solidFill>
              </a:rPr>
              <a:t>.</a:t>
            </a:r>
            <a:endParaRPr lang="hu-HU" sz="1400" dirty="0">
              <a:solidFill>
                <a:schemeClr val="tx1"/>
              </a:solidFill>
            </a:endParaRPr>
          </a:p>
          <a:p>
            <a:pPr>
              <a:spcBef>
                <a:spcPts val="200"/>
              </a:spcBef>
            </a:pPr>
            <a:r>
              <a:rPr lang="hu-HU" sz="1400" dirty="0"/>
              <a:t>		</a:t>
            </a:r>
            <a:r>
              <a:rPr lang="hu-HU" sz="1400" dirty="0" err="1" smtClean="0">
                <a:solidFill>
                  <a:schemeClr val="accent1"/>
                </a:solidFill>
              </a:rPr>
              <a:t>ret</a:t>
            </a:r>
            <a:r>
              <a:rPr lang="hu-HU" sz="1400" dirty="0" smtClean="0">
                <a:solidFill>
                  <a:schemeClr val="tx1"/>
                </a:solidFill>
              </a:rPr>
              <a:t>      ; Visszatérünk oda, ahonnan meghívtuk a függvényt (</a:t>
            </a:r>
            <a:r>
              <a:rPr lang="hu-HU" sz="1400" dirty="0" err="1" smtClean="0">
                <a:solidFill>
                  <a:schemeClr val="tx1"/>
                </a:solidFill>
              </a:rPr>
              <a:t>call</a:t>
            </a:r>
            <a:r>
              <a:rPr lang="hu-HU" sz="1400" dirty="0" smtClean="0">
                <a:solidFill>
                  <a:schemeClr val="tx1"/>
                </a:solidFill>
              </a:rPr>
              <a:t> print)</a:t>
            </a:r>
            <a:endParaRPr lang="hu-HU" sz="1400" dirty="0">
              <a:solidFill>
                <a:schemeClr val="tx1"/>
              </a:solidFill>
            </a:endParaRPr>
          </a:p>
          <a:p>
            <a:pPr>
              <a:spcBef>
                <a:spcPts val="200"/>
              </a:spcBef>
            </a:pPr>
            <a:r>
              <a:rPr lang="hu-HU" sz="1400" dirty="0">
                <a:solidFill>
                  <a:schemeClr val="accent4">
                    <a:lumMod val="75000"/>
                  </a:schemeClr>
                </a:solidFill>
              </a:rPr>
              <a:t>main</a:t>
            </a:r>
            <a:r>
              <a:rPr lang="hu-HU" sz="1400" dirty="0" smtClean="0">
                <a:solidFill>
                  <a:schemeClr val="accent4">
                    <a:lumMod val="75000"/>
                  </a:schemeClr>
                </a:solidFill>
              </a:rPr>
              <a:t>:                 </a:t>
            </a:r>
            <a:r>
              <a:rPr lang="hu-HU" sz="1400" dirty="0" smtClean="0">
                <a:solidFill>
                  <a:schemeClr val="tx1"/>
                </a:solidFill>
              </a:rPr>
              <a:t>;Ez egy „</a:t>
            </a:r>
            <a:r>
              <a:rPr lang="hu-HU" sz="1400" dirty="0" err="1" smtClean="0">
                <a:solidFill>
                  <a:schemeClr val="tx1"/>
                </a:solidFill>
              </a:rPr>
              <a:t>label</a:t>
            </a:r>
            <a:r>
              <a:rPr lang="hu-HU" sz="1400" dirty="0" smtClean="0">
                <a:solidFill>
                  <a:schemeClr val="tx1"/>
                </a:solidFill>
              </a:rPr>
              <a:t>”, ilyenekre ugorhatunk a JMP utasítással</a:t>
            </a:r>
            <a:endParaRPr lang="hu-HU" sz="1400" dirty="0">
              <a:solidFill>
                <a:schemeClr val="tx1"/>
              </a:solidFill>
            </a:endParaRPr>
          </a:p>
          <a:p>
            <a:pPr>
              <a:spcBef>
                <a:spcPts val="200"/>
              </a:spcBef>
            </a:pPr>
            <a:r>
              <a:rPr lang="hu-HU" sz="1400" dirty="0"/>
              <a:t>	</a:t>
            </a:r>
            <a:r>
              <a:rPr lang="hu-HU" sz="1400" dirty="0" err="1">
                <a:solidFill>
                  <a:schemeClr val="accent1">
                    <a:lumMod val="75000"/>
                  </a:schemeClr>
                </a:solidFill>
              </a:rPr>
              <a:t>mov</a:t>
            </a:r>
            <a:r>
              <a:rPr lang="hu-HU" sz="1400" dirty="0">
                <a:solidFill>
                  <a:schemeClr val="accent1">
                    <a:lumMod val="75000"/>
                  </a:schemeClr>
                </a:solidFill>
              </a:rPr>
              <a:t> </a:t>
            </a:r>
            <a:r>
              <a:rPr lang="hu-HU" sz="1400" dirty="0" err="1">
                <a:solidFill>
                  <a:schemeClr val="accent6">
                    <a:lumMod val="50000"/>
                  </a:schemeClr>
                </a:solidFill>
              </a:rPr>
              <a:t>si</a:t>
            </a:r>
            <a:r>
              <a:rPr lang="hu-HU" sz="1400" dirty="0"/>
              <a:t>, </a:t>
            </a:r>
            <a:r>
              <a:rPr lang="hu-HU" sz="1400" dirty="0" err="1" smtClean="0"/>
              <a:t>msg</a:t>
            </a:r>
            <a:r>
              <a:rPr lang="hu-HU" sz="1400" dirty="0" smtClean="0"/>
              <a:t>      ;Az </a:t>
            </a:r>
            <a:r>
              <a:rPr lang="hu-HU" sz="1400" dirty="0" err="1" smtClean="0"/>
              <a:t>si</a:t>
            </a:r>
            <a:r>
              <a:rPr lang="hu-HU" sz="1400" dirty="0"/>
              <a:t> </a:t>
            </a:r>
            <a:r>
              <a:rPr lang="hu-HU" sz="1400" dirty="0" smtClean="0"/>
              <a:t>(ami egy regiszter) értéke megegyezik az </a:t>
            </a:r>
            <a:r>
              <a:rPr lang="hu-HU" sz="1400" dirty="0" err="1" smtClean="0"/>
              <a:t>msg</a:t>
            </a:r>
            <a:r>
              <a:rPr lang="hu-HU" sz="1400" dirty="0" smtClean="0"/>
              <a:t> értékével („Hello </a:t>
            </a:r>
            <a:r>
              <a:rPr lang="hu-HU" sz="1400" dirty="0" err="1" smtClean="0"/>
              <a:t>Vilag</a:t>
            </a:r>
            <a:r>
              <a:rPr lang="hu-HU" sz="1400" dirty="0" smtClean="0"/>
              <a:t>”, 0).</a:t>
            </a:r>
            <a:endParaRPr lang="hu-HU" sz="1400" dirty="0"/>
          </a:p>
          <a:p>
            <a:pPr>
              <a:spcBef>
                <a:spcPts val="200"/>
              </a:spcBef>
            </a:pPr>
            <a:r>
              <a:rPr lang="hu-HU" sz="1400" dirty="0"/>
              <a:t>	</a:t>
            </a:r>
            <a:r>
              <a:rPr lang="hu-HU" sz="1400" dirty="0" err="1">
                <a:solidFill>
                  <a:schemeClr val="accent1">
                    <a:lumMod val="75000"/>
                  </a:schemeClr>
                </a:solidFill>
              </a:rPr>
              <a:t>call</a:t>
            </a:r>
            <a:r>
              <a:rPr lang="hu-HU" sz="1400" dirty="0">
                <a:solidFill>
                  <a:schemeClr val="accent1">
                    <a:lumMod val="75000"/>
                  </a:schemeClr>
                </a:solidFill>
              </a:rPr>
              <a:t> </a:t>
            </a:r>
            <a:r>
              <a:rPr lang="hu-HU" sz="1400" dirty="0" smtClean="0"/>
              <a:t>print            ;Meghívjuk a print függvényt</a:t>
            </a:r>
            <a:r>
              <a:rPr lang="hu-HU" sz="1400" dirty="0"/>
              <a:t> , </a:t>
            </a:r>
            <a:r>
              <a:rPr lang="hu-HU" sz="1400" dirty="0" smtClean="0"/>
              <a:t>onnan folytasd a kód nézését. </a:t>
            </a:r>
          </a:p>
          <a:p>
            <a:pPr>
              <a:spcBef>
                <a:spcPts val="200"/>
              </a:spcBef>
            </a:pPr>
            <a:r>
              <a:rPr lang="hu-HU" sz="1400" dirty="0"/>
              <a:t>	</a:t>
            </a:r>
            <a:r>
              <a:rPr lang="hu-HU" sz="1400" dirty="0" err="1" smtClean="0">
                <a:solidFill>
                  <a:schemeClr val="accent1">
                    <a:lumMod val="75000"/>
                  </a:schemeClr>
                </a:solidFill>
              </a:rPr>
              <a:t>cli</a:t>
            </a:r>
            <a:r>
              <a:rPr lang="hu-HU" sz="1400" dirty="0" smtClean="0">
                <a:solidFill>
                  <a:schemeClr val="accent1">
                    <a:lumMod val="75000"/>
                  </a:schemeClr>
                </a:solidFill>
              </a:rPr>
              <a:t>                </a:t>
            </a:r>
            <a:r>
              <a:rPr lang="hu-HU" sz="1400" dirty="0" smtClean="0">
                <a:solidFill>
                  <a:schemeClr val="tx1"/>
                </a:solidFill>
              </a:rPr>
              <a:t>        ;Kikapcsoljuk az </a:t>
            </a:r>
            <a:r>
              <a:rPr lang="hu-HU" sz="1400" dirty="0" err="1" smtClean="0">
                <a:solidFill>
                  <a:schemeClr val="tx1"/>
                </a:solidFill>
              </a:rPr>
              <a:t>interruptokat</a:t>
            </a:r>
            <a:r>
              <a:rPr lang="hu-HU" sz="1400" dirty="0" smtClean="0">
                <a:solidFill>
                  <a:schemeClr val="tx1"/>
                </a:solidFill>
              </a:rPr>
              <a:t>, nehogy valami baj történjen.</a:t>
            </a:r>
            <a:endParaRPr lang="hu-HU" sz="1400" dirty="0">
              <a:solidFill>
                <a:schemeClr val="tx1"/>
              </a:solidFill>
            </a:endParaRPr>
          </a:p>
          <a:p>
            <a:pPr>
              <a:spcBef>
                <a:spcPts val="200"/>
              </a:spcBef>
            </a:pPr>
            <a:r>
              <a:rPr lang="hu-HU" sz="1400" dirty="0" smtClean="0"/>
              <a:t>	</a:t>
            </a:r>
            <a:r>
              <a:rPr lang="hu-HU" sz="1400" dirty="0" err="1" smtClean="0">
                <a:solidFill>
                  <a:schemeClr val="accent1">
                    <a:lumMod val="75000"/>
                  </a:schemeClr>
                </a:solidFill>
              </a:rPr>
              <a:t>hlt</a:t>
            </a:r>
            <a:r>
              <a:rPr lang="hu-HU" sz="1400" dirty="0" smtClean="0">
                <a:solidFill>
                  <a:schemeClr val="accent1">
                    <a:lumMod val="75000"/>
                  </a:schemeClr>
                </a:solidFill>
              </a:rPr>
              <a:t>                      </a:t>
            </a:r>
            <a:r>
              <a:rPr lang="hu-HU" sz="1400" dirty="0" smtClean="0">
                <a:solidFill>
                  <a:schemeClr val="tx1"/>
                </a:solidFill>
              </a:rPr>
              <a:t> ;Készenléti állapotba helyezi a processzort.</a:t>
            </a:r>
          </a:p>
          <a:p>
            <a:pPr>
              <a:spcBef>
                <a:spcPts val="200"/>
              </a:spcBef>
            </a:pPr>
            <a:endParaRPr lang="hu-HU" sz="1400" dirty="0"/>
          </a:p>
          <a:p>
            <a:pPr>
              <a:spcBef>
                <a:spcPts val="200"/>
              </a:spcBef>
            </a:pPr>
            <a:r>
              <a:rPr lang="hu-HU" sz="1400" dirty="0" err="1"/>
              <a:t>msg</a:t>
            </a:r>
            <a:r>
              <a:rPr lang="hu-HU" sz="1400" dirty="0"/>
              <a:t> db "Hello </a:t>
            </a:r>
            <a:r>
              <a:rPr lang="hu-HU" sz="1400" dirty="0" err="1"/>
              <a:t>Vilag</a:t>
            </a:r>
            <a:r>
              <a:rPr lang="hu-HU" sz="1400" dirty="0"/>
              <a:t>! " , </a:t>
            </a:r>
            <a:r>
              <a:rPr lang="hu-HU" sz="1400" dirty="0" smtClean="0"/>
              <a:t>0      ;beállítjuk az </a:t>
            </a:r>
            <a:r>
              <a:rPr lang="hu-HU" sz="1400" dirty="0" err="1" smtClean="0"/>
              <a:t>msg</a:t>
            </a:r>
            <a:r>
              <a:rPr lang="hu-HU" sz="1400" dirty="0" smtClean="0"/>
              <a:t> értékét.</a:t>
            </a:r>
            <a:endParaRPr lang="hu-HU" sz="1400" dirty="0"/>
          </a:p>
          <a:p>
            <a:pPr>
              <a:spcBef>
                <a:spcPts val="200"/>
              </a:spcBef>
            </a:pPr>
            <a:endParaRPr lang="hu-HU" sz="1400" dirty="0"/>
          </a:p>
          <a:p>
            <a:pPr>
              <a:spcBef>
                <a:spcPts val="200"/>
              </a:spcBef>
            </a:pPr>
            <a:r>
              <a:rPr lang="hu-HU" sz="1400" dirty="0" err="1">
                <a:solidFill>
                  <a:schemeClr val="accent1">
                    <a:lumMod val="75000"/>
                  </a:schemeClr>
                </a:solidFill>
              </a:rPr>
              <a:t>times</a:t>
            </a:r>
            <a:r>
              <a:rPr lang="hu-HU" sz="1400" dirty="0">
                <a:solidFill>
                  <a:schemeClr val="accent1">
                    <a:lumMod val="75000"/>
                  </a:schemeClr>
                </a:solidFill>
              </a:rPr>
              <a:t> </a:t>
            </a:r>
            <a:r>
              <a:rPr lang="hu-HU" sz="1400" dirty="0"/>
              <a:t>510 ($ - $$) db </a:t>
            </a:r>
            <a:r>
              <a:rPr lang="hu-HU" sz="1400" dirty="0" smtClean="0"/>
              <a:t>0          ;A kódnak 512 bájt méretűnek kell lennie. A fennmaradó részt nullákkal töltjük ki, de 2 bájtot szabadon hagyunk.</a:t>
            </a:r>
            <a:endParaRPr lang="hu-HU" sz="1400" dirty="0"/>
          </a:p>
          <a:p>
            <a:pPr>
              <a:spcBef>
                <a:spcPts val="200"/>
              </a:spcBef>
            </a:pPr>
            <a:r>
              <a:rPr lang="hu-HU" sz="1400" dirty="0"/>
              <a:t>db </a:t>
            </a:r>
            <a:r>
              <a:rPr lang="hu-HU" sz="1400" dirty="0" smtClean="0"/>
              <a:t>0xAA55                                ;Az utolsó 2 bájtnak AA55 </a:t>
            </a:r>
            <a:r>
              <a:rPr lang="hu-HU" sz="1400" dirty="0" err="1" smtClean="0"/>
              <a:t>nek</a:t>
            </a:r>
            <a:r>
              <a:rPr lang="hu-HU" sz="1400" dirty="0" smtClean="0"/>
              <a:t> kell lennie (bővebben: </a:t>
            </a:r>
            <a:r>
              <a:rPr lang="hu-HU" sz="1400" dirty="0" smtClean="0">
                <a:hlinkClick r:id="rId2" action="ppaction://hlinksldjump"/>
              </a:rPr>
              <a:t>BOOTOLÁS</a:t>
            </a:r>
            <a:r>
              <a:rPr lang="hu-HU" sz="1400" dirty="0" smtClean="0"/>
              <a:t>)</a:t>
            </a:r>
            <a:endParaRPr lang="hu-HU" sz="1400" dirty="0"/>
          </a:p>
          <a:p>
            <a:pPr>
              <a:spcBef>
                <a:spcPts val="200"/>
              </a:spcBef>
            </a:pPr>
            <a:endParaRPr lang="hu-HU" sz="1400" dirty="0"/>
          </a:p>
        </p:txBody>
      </p:sp>
    </p:spTree>
    <p:extLst>
      <p:ext uri="{BB962C8B-B14F-4D97-AF65-F5344CB8AC3E}">
        <p14:creationId xmlns:p14="http://schemas.microsoft.com/office/powerpoint/2010/main" val="19130755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7672</TotalTime>
  <Words>1061</Words>
  <Application>Microsoft Office PowerPoint</Application>
  <PresentationFormat>Szélesvásznú</PresentationFormat>
  <Paragraphs>156</Paragraphs>
  <Slides>15</Slides>
  <Notes>0</Notes>
  <HiddenSlides>2</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15</vt:i4>
      </vt:variant>
    </vt:vector>
  </HeadingPairs>
  <TitlesOfParts>
    <vt:vector size="20" baseType="lpstr">
      <vt:lpstr>Arial</vt:lpstr>
      <vt:lpstr>Calibri</vt:lpstr>
      <vt:lpstr>Segoe UI</vt:lpstr>
      <vt:lpstr>Verdana</vt:lpstr>
      <vt:lpstr>Office-téma</vt:lpstr>
      <vt:lpstr>AZ ÉN MŰVEM</vt:lpstr>
      <vt:lpstr>Előzmények</vt:lpstr>
      <vt:lpstr>BIOS</vt:lpstr>
      <vt:lpstr>RAM</vt:lpstr>
      <vt:lpstr>ASSEMBLY</vt:lpstr>
      <vt:lpstr>BOOTOLÁS</vt:lpstr>
      <vt:lpstr>TUDÁSPRÓBA</vt:lpstr>
      <vt:lpstr>PROGRAMOK AMIKET HASZNÁLOK</vt:lpstr>
      <vt:lpstr>Helló világ!</vt:lpstr>
      <vt:lpstr>Tesztelés</vt:lpstr>
      <vt:lpstr>Floppy lemez működése</vt:lpstr>
      <vt:lpstr>Fájlrendszerek</vt:lpstr>
      <vt:lpstr>Tudáspróba</vt:lpstr>
      <vt:lpstr>Hogyan tovább?</vt:lpstr>
      <vt:lpstr>Köszönöm a figyelmet!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ÉN MŰVEM</dc:title>
  <dc:creator>Hidvégi János</dc:creator>
  <cp:lastModifiedBy>Götzné German Mónika</cp:lastModifiedBy>
  <cp:revision>51</cp:revision>
  <dcterms:created xsi:type="dcterms:W3CDTF">2016-01-12T10:35:29Z</dcterms:created>
  <dcterms:modified xsi:type="dcterms:W3CDTF">2016-01-30T15:26:19Z</dcterms:modified>
</cp:coreProperties>
</file>