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8" r:id="rId3"/>
    <p:sldId id="267" r:id="rId4"/>
    <p:sldId id="257" r:id="rId5"/>
    <p:sldId id="258" r:id="rId6"/>
    <p:sldId id="259" r:id="rId7"/>
    <p:sldId id="260" r:id="rId8"/>
    <p:sldId id="266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U_HHRG_2262@sulid.hu" initials="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43575DD-F61F-44AB-B260-E36D1FEF1047}" type="datetimeFigureOut">
              <a:rPr lang="hu-HU" smtClean="0"/>
              <a:pPr/>
              <a:t>2016.01.31.</a:t>
            </a:fld>
            <a:endParaRPr lang="hu-HU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832C6F2-B83B-436D-BAB6-D318899049D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24621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75DD-F61F-44AB-B260-E36D1FEF1047}" type="datetimeFigureOut">
              <a:rPr lang="hu-HU" smtClean="0"/>
              <a:pPr/>
              <a:t>2016.01.31.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C6F2-B83B-436D-BAB6-D318899049D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82946252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75DD-F61F-44AB-B260-E36D1FEF1047}" type="datetimeFigureOut">
              <a:rPr lang="hu-HU" smtClean="0"/>
              <a:pPr/>
              <a:t>2016.01.31.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C6F2-B83B-436D-BAB6-D318899049D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27535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75DD-F61F-44AB-B260-E36D1FEF1047}" type="datetimeFigureOut">
              <a:rPr lang="hu-HU" smtClean="0"/>
              <a:pPr/>
              <a:t>2016.01.31.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C6F2-B83B-436D-BAB6-D318899049D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13043001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3575DD-F61F-44AB-B260-E36D1FEF1047}" type="datetimeFigureOut">
              <a:rPr lang="hu-HU" smtClean="0"/>
              <a:pPr/>
              <a:t>2016.01.31.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832C6F2-B83B-436D-BAB6-D318899049D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090040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75DD-F61F-44AB-B260-E36D1FEF1047}" type="datetimeFigureOut">
              <a:rPr lang="hu-HU" smtClean="0"/>
              <a:pPr/>
              <a:t>2016.01.31.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C6F2-B83B-436D-BAB6-D318899049D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21917257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75DD-F61F-44AB-B260-E36D1FEF1047}" type="datetimeFigureOut">
              <a:rPr lang="hu-HU" smtClean="0"/>
              <a:pPr/>
              <a:t>2016.01.31.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C6F2-B83B-436D-BAB6-D318899049D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96632073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75DD-F61F-44AB-B260-E36D1FEF1047}" type="datetimeFigureOut">
              <a:rPr lang="hu-HU" smtClean="0"/>
              <a:pPr/>
              <a:t>2016.01.31.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C6F2-B83B-436D-BAB6-D318899049D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527977425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75DD-F61F-44AB-B260-E36D1FEF1047}" type="datetimeFigureOut">
              <a:rPr lang="hu-HU" smtClean="0"/>
              <a:pPr/>
              <a:t>2016.01.31.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C6F2-B83B-436D-BAB6-D318899049D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873391324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75DD-F61F-44AB-B260-E36D1FEF1047}" type="datetimeFigureOut">
              <a:rPr lang="hu-HU" smtClean="0"/>
              <a:pPr/>
              <a:t>2016.01.31.</a:t>
            </a:fld>
            <a:endParaRPr lang="hu-H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hu-H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32C6F2-B83B-436D-BAB6-D318899049DA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882163423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3575DD-F61F-44AB-B260-E36D1FEF1047}" type="datetimeFigureOut">
              <a:rPr lang="hu-HU" smtClean="0"/>
              <a:pPr/>
              <a:t>2016.01.31.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32C6F2-B83B-436D-BAB6-D318899049DA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207752642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3575DD-F61F-44AB-B260-E36D1FEF1047}" type="datetimeFigureOut">
              <a:rPr lang="hu-HU" smtClean="0"/>
              <a:pPr/>
              <a:t>2016.01.31.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832C6F2-B83B-436D-BAB6-D318899049D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59910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image" Target="../media/image5.png"/><Relationship Id="rId4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5.xml"/><Relationship Id="rId7" Type="http://schemas.openxmlformats.org/officeDocument/2006/relationships/slide" Target="slide1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8.xml"/><Relationship Id="rId10" Type="http://schemas.openxmlformats.org/officeDocument/2006/relationships/image" Target="../media/image7.png"/><Relationship Id="rId4" Type="http://schemas.openxmlformats.org/officeDocument/2006/relationships/slide" Target="slide7.xml"/><Relationship Id="rId9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image" Target="../media/image4.png"/><Relationship Id="rId4" Type="http://schemas.openxmlformats.org/officeDocument/2006/relationships/slide" Target="slide3.xml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4.png"/><Relationship Id="rId4" Type="http://schemas.openxmlformats.org/officeDocument/2006/relationships/slide" Target="slide3.xml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slide" Target="slide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image" Target="../media/image7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slide" Target="slide2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11" Type="http://schemas.openxmlformats.org/officeDocument/2006/relationships/image" Target="../media/image4.png"/><Relationship Id="rId5" Type="http://schemas.openxmlformats.org/officeDocument/2006/relationships/image" Target="../media/image10.png"/><Relationship Id="rId10" Type="http://schemas.openxmlformats.org/officeDocument/2006/relationships/slide" Target="slide3.xml"/><Relationship Id="rId4" Type="http://schemas.openxmlformats.org/officeDocument/2006/relationships/slide" Target="slide10.xm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066800" y="1291523"/>
            <a:ext cx="10058400" cy="1371600"/>
          </a:xfrm>
        </p:spPr>
        <p:txBody>
          <a:bodyPr/>
          <a:lstStyle/>
          <a:p>
            <a:r>
              <a:rPr lang="hu-HU" dirty="0" smtClean="0"/>
              <a:t>A környezettudatos műszerek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17923" y="3976165"/>
            <a:ext cx="7457768" cy="2601615"/>
          </a:xfrm>
        </p:spPr>
        <p:txBody>
          <a:bodyPr>
            <a:normAutofit lnSpcReduction="10000"/>
          </a:bodyPr>
          <a:lstStyle/>
          <a:p>
            <a:r>
              <a:rPr lang="hu-HU" sz="2400" dirty="0" smtClean="0"/>
              <a:t>A prezentációt készítette: Csizmadia Ádám</a:t>
            </a:r>
          </a:p>
          <a:p>
            <a:r>
              <a:rPr lang="hu-HU" sz="2400" dirty="0" smtClean="0"/>
              <a:t>A választott téma: Energiatakarékos megoldások</a:t>
            </a:r>
          </a:p>
          <a:p>
            <a:r>
              <a:rPr lang="hu-HU" sz="2400" dirty="0" smtClean="0"/>
              <a:t>Felkészítő tanár: Vargáné Gyömrei Anita</a:t>
            </a:r>
          </a:p>
          <a:p>
            <a:r>
              <a:rPr lang="hu-HU" sz="2400" dirty="0" smtClean="0"/>
              <a:t>Iskola: Vörösmarty Mihály Általános </a:t>
            </a:r>
            <a:r>
              <a:rPr lang="hu-HU" sz="2400" dirty="0" smtClean="0"/>
              <a:t>Iskola</a:t>
            </a:r>
            <a:endParaRPr lang="hu-HU" sz="2400" dirty="0" smtClean="0"/>
          </a:p>
          <a:p>
            <a:r>
              <a:rPr lang="hu-HU" sz="2400" dirty="0" smtClean="0"/>
              <a:t>Cím: 5900</a:t>
            </a:r>
            <a:r>
              <a:rPr lang="hu-HU" sz="2400" dirty="0" smtClean="0"/>
              <a:t>, </a:t>
            </a:r>
            <a:r>
              <a:rPr lang="hu-HU" sz="2400" dirty="0" smtClean="0"/>
              <a:t>Orosháza Vörösmarty </a:t>
            </a:r>
            <a:r>
              <a:rPr lang="hu-HU" sz="2400" dirty="0" smtClean="0"/>
              <a:t>utca 4.</a:t>
            </a:r>
          </a:p>
          <a:p>
            <a:endParaRPr lang="hu-HU" sz="2400" dirty="0" smtClean="0"/>
          </a:p>
        </p:txBody>
      </p:sp>
      <p:sp>
        <p:nvSpPr>
          <p:cNvPr id="2" name="Téglalap 1"/>
          <p:cNvSpPr/>
          <p:nvPr/>
        </p:nvSpPr>
        <p:spPr>
          <a:xfrm>
            <a:off x="3732212" y="3244334"/>
            <a:ext cx="4727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Íme a legtakarékosabb háztartási gépek</a:t>
            </a:r>
          </a:p>
        </p:txBody>
      </p:sp>
      <p:pic>
        <p:nvPicPr>
          <p:cNvPr id="12290" name="Picture 2" descr="http://www.dynamic-csurgo.hu/images/k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477" y="3429000"/>
            <a:ext cx="3295650" cy="3295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639638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Hűtőszekrény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800" dirty="0" smtClean="0"/>
              <a:t>Hűtőszekrény: </a:t>
            </a:r>
            <a:r>
              <a:rPr lang="hu-HU" sz="2800" b="1" dirty="0" err="1"/>
              <a:t>Goddess</a:t>
            </a:r>
            <a:r>
              <a:rPr lang="hu-HU" sz="2800" b="1" dirty="0"/>
              <a:t> </a:t>
            </a:r>
            <a:r>
              <a:rPr lang="hu-HU" sz="2800" b="1" dirty="0" smtClean="0"/>
              <a:t>RSC 084 GW 8SS</a:t>
            </a:r>
            <a:r>
              <a:rPr lang="hu-HU" sz="2800" b="1" dirty="0"/>
              <a:t> </a:t>
            </a:r>
          </a:p>
          <a:p>
            <a:pPr lvl="1"/>
            <a:r>
              <a:rPr lang="hu-HU" sz="2600" dirty="0"/>
              <a:t>Energiaosztály: A+</a:t>
            </a:r>
          </a:p>
          <a:p>
            <a:pPr lvl="1"/>
            <a:r>
              <a:rPr lang="hu-HU" sz="2600" dirty="0"/>
              <a:t>Nettó űrtartalom (hűtőtér/fagyasztó): 73/9 liter</a:t>
            </a:r>
          </a:p>
          <a:p>
            <a:pPr lvl="1"/>
            <a:r>
              <a:rPr lang="hu-HU" sz="2600" dirty="0"/>
              <a:t>Fagyasztókapacitás: 7kg/24h</a:t>
            </a:r>
          </a:p>
          <a:p>
            <a:pPr lvl="1"/>
            <a:r>
              <a:rPr lang="hu-HU" sz="2600" dirty="0"/>
              <a:t>Energiafogyasztás: 0,3 kWh/nap</a:t>
            </a:r>
          </a:p>
          <a:p>
            <a:pPr lvl="1"/>
            <a:r>
              <a:rPr lang="hu-HU" sz="2600" dirty="0"/>
              <a:t>Energiafogyasztás: 110 kWh/év</a:t>
            </a:r>
          </a:p>
          <a:p>
            <a:pPr lvl="1"/>
            <a:r>
              <a:rPr lang="hu-HU" sz="2600" dirty="0"/>
              <a:t>Fagyasztó leolvasztása: manuális</a:t>
            </a:r>
          </a:p>
          <a:p>
            <a:pPr lvl="1"/>
            <a:r>
              <a:rPr lang="hu-HU" sz="2600" dirty="0"/>
              <a:t>1 db állítható üvegpolc</a:t>
            </a:r>
          </a:p>
          <a:p>
            <a:pPr lvl="1"/>
            <a:r>
              <a:rPr lang="hu-HU" sz="2600" dirty="0"/>
              <a:t>1 db átlátszó rekesz</a:t>
            </a:r>
          </a:p>
          <a:p>
            <a:endParaRPr lang="hu-HU" sz="2800" b="1" dirty="0"/>
          </a:p>
          <a:p>
            <a:endParaRPr lang="hu-HU" sz="2800" dirty="0"/>
          </a:p>
        </p:txBody>
      </p:sp>
      <p:pic>
        <p:nvPicPr>
          <p:cNvPr id="4" name="Picture 4" descr="http://sosexcel.com/exceltippek/wp-content/uploads/2013/10/esc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33407" y="191730"/>
            <a:ext cx="1216025" cy="116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wk.hu/_userfiles_/antennaszerelo/DTH%20antenna%20(2)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63" y="281351"/>
            <a:ext cx="819434" cy="82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sikogabor.hu/sites/default/files/images/bekapcsjel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0484" y="5625743"/>
            <a:ext cx="1011032" cy="101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mostelado.hu/shop_ordered/7928/shop_pic/big/Goddess_RSC084GW8SS_Egyajtos_huto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47411" y="3546500"/>
            <a:ext cx="3144589" cy="3311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943008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Mikrohullámos sütő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800" dirty="0" smtClean="0"/>
              <a:t>Ez az egyik legtakarékosabb mikrohullámos sütő: </a:t>
            </a:r>
            <a:r>
              <a:rPr lang="pl-PL" sz="2800" b="1" dirty="0" smtClean="0"/>
              <a:t>Gorenje GMO 23 ORA ITO W </a:t>
            </a:r>
            <a:endParaRPr lang="pl-PL" sz="2800" b="1" dirty="0"/>
          </a:p>
          <a:p>
            <a:r>
              <a:rPr lang="hu-HU" sz="2600" dirty="0" smtClean="0"/>
              <a:t>Elektronikus </a:t>
            </a:r>
            <a:r>
              <a:rPr lang="hu-HU" sz="2600" dirty="0"/>
              <a:t>kezelőpanel</a:t>
            </a:r>
          </a:p>
          <a:p>
            <a:r>
              <a:rPr lang="hu-HU" sz="2600" dirty="0" smtClean="0"/>
              <a:t>Mikrohullám + grill kombinált Programok száma: 2</a:t>
            </a:r>
          </a:p>
          <a:p>
            <a:r>
              <a:rPr lang="hu-HU" sz="2600" dirty="0" smtClean="0"/>
              <a:t>Üveg </a:t>
            </a:r>
            <a:r>
              <a:rPr lang="hu-HU" sz="2600" dirty="0"/>
              <a:t>előlap</a:t>
            </a:r>
          </a:p>
          <a:p>
            <a:r>
              <a:rPr lang="hu-HU" sz="2600" dirty="0"/>
              <a:t>Ajtó anyaga: üveg</a:t>
            </a:r>
          </a:p>
          <a:p>
            <a:r>
              <a:rPr lang="hu-HU" sz="2600" dirty="0"/>
              <a:t>Rozsdamentes acél belső</a:t>
            </a:r>
          </a:p>
          <a:p>
            <a:r>
              <a:rPr lang="hu-HU" sz="2600" dirty="0"/>
              <a:t>Mikrohullám + grill</a:t>
            </a:r>
          </a:p>
          <a:p>
            <a:pPr marL="274320" lvl="1" indent="0">
              <a:buNone/>
            </a:pPr>
            <a:endParaRPr lang="hu-HU" sz="2600" dirty="0"/>
          </a:p>
        </p:txBody>
      </p:sp>
      <p:pic>
        <p:nvPicPr>
          <p:cNvPr id="4" name="Picture 4" descr="http://sosexcel.com/exceltippek/wp-content/uploads/2013/10/esc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33407" y="191730"/>
            <a:ext cx="1216025" cy="116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wk.hu/_userfiles_/antennaszerelo/DTH%20antenna%20(2)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63" y="281351"/>
            <a:ext cx="819434" cy="82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sikogabor.hu/sites/default/files/images/bekapcsjel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0484" y="5625743"/>
            <a:ext cx="1011032" cy="101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s1.olcsobbat.hu/images/53198cf78e16d54b1300061c-225x225-resize-transparen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94885" y="3092163"/>
            <a:ext cx="4397115" cy="4397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880619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Jó tanácsok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200" dirty="0" smtClean="0"/>
              <a:t>Energiatakarékosság: Az EU címkék minden elektronikus készülék energiahatékonyságáról információt nyújtanak. A jelenlegi leghatékonyabb készülékek az A+++ kategóriába tartoznak. Számtalan kiegészítő és ökoprogram segít a felesleges energiafelhasználás kiküszöbölésére.</a:t>
            </a:r>
            <a:endParaRPr lang="hu-HU" sz="3200" dirty="0"/>
          </a:p>
        </p:txBody>
      </p:sp>
      <p:pic>
        <p:nvPicPr>
          <p:cNvPr id="4" name="Picture 4" descr="http://sosexcel.com/exceltippek/wp-content/uploads/2013/10/esc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33407" y="191730"/>
            <a:ext cx="1216025" cy="116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wk.hu/_userfiles_/antennaszerelo/DTH%20antenna%20(2)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63" y="281351"/>
            <a:ext cx="819434" cy="82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torpesun.eu/konyv/kerdojel_kek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369500" y="5851863"/>
            <a:ext cx="562409" cy="8262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758853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2743200"/>
            <a:ext cx="10058400" cy="1371600"/>
          </a:xfrm>
        </p:spPr>
        <p:txBody>
          <a:bodyPr/>
          <a:lstStyle/>
          <a:p>
            <a:pPr algn="ctr"/>
            <a:r>
              <a:rPr lang="hu-HU" dirty="0" smtClean="0"/>
              <a:t>Köszönöm a figyelmet!</a:t>
            </a:r>
            <a:endParaRPr lang="hu-HU" dirty="0"/>
          </a:p>
        </p:txBody>
      </p:sp>
      <p:pic>
        <p:nvPicPr>
          <p:cNvPr id="4" name="Picture 2" descr="https://ewk.hu/_userfiles_/antennaszerelo/DTH%20antenna%20(2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63" y="281351"/>
            <a:ext cx="819434" cy="82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églalap 4"/>
          <p:cNvSpPr/>
          <p:nvPr/>
        </p:nvSpPr>
        <p:spPr>
          <a:xfrm>
            <a:off x="226321" y="6265888"/>
            <a:ext cx="58696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Forrás: internet – </a:t>
            </a:r>
            <a:r>
              <a:rPr lang="hu-HU" dirty="0" err="1" smtClean="0"/>
              <a:t>google.hu</a:t>
            </a:r>
            <a:r>
              <a:rPr lang="hu-HU" dirty="0" smtClean="0"/>
              <a:t> </a:t>
            </a:r>
            <a:r>
              <a:rPr lang="hu-HU" dirty="0" smtClean="0">
                <a:sym typeface="Wingdings"/>
              </a:rPr>
              <a:t> Képek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7155421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799" y="237860"/>
            <a:ext cx="10625529" cy="1371600"/>
          </a:xfrm>
        </p:spPr>
        <p:txBody>
          <a:bodyPr>
            <a:noAutofit/>
          </a:bodyPr>
          <a:lstStyle/>
          <a:p>
            <a:r>
              <a:rPr lang="hu-HU" dirty="0" smtClean="0"/>
              <a:t>Gombok feladatai a bemutatóban</a:t>
            </a:r>
            <a:endParaRPr lang="hu-HU" dirty="0"/>
          </a:p>
        </p:txBody>
      </p:sp>
      <p:pic>
        <p:nvPicPr>
          <p:cNvPr id="4" name="Picture 2" descr="https://ewk.hu/_userfiles_/antennaszerelo/DTH%20antenna%20(2).png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4349" y="1677668"/>
            <a:ext cx="1533684" cy="154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sosexcel.com/exceltippek/wp-content/uploads/2013/10/esc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4653" y="3429000"/>
            <a:ext cx="1668390" cy="160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ilias.hidra.hu/tavokt/sites/frame/nyil_jobb_0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84025" y="5285438"/>
            <a:ext cx="1514007" cy="1182818"/>
          </a:xfrm>
          <a:prstGeom prst="rect">
            <a:avLst/>
          </a:prstGeom>
          <a:noFill/>
        </p:spPr>
      </p:pic>
      <p:sp>
        <p:nvSpPr>
          <p:cNvPr id="7" name="Szövegdoboz 6"/>
          <p:cNvSpPr txBox="1"/>
          <p:nvPr/>
        </p:nvSpPr>
        <p:spPr>
          <a:xfrm>
            <a:off x="3372787" y="1903751"/>
            <a:ext cx="795977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Menü diára való ugrás</a:t>
            </a:r>
          </a:p>
          <a:p>
            <a:endParaRPr lang="hu-HU" sz="2800" dirty="0" smtClean="0"/>
          </a:p>
          <a:p>
            <a:endParaRPr lang="hu-HU" sz="2800" dirty="0" smtClean="0"/>
          </a:p>
          <a:p>
            <a:endParaRPr lang="hu-HU" sz="2800" dirty="0" smtClean="0"/>
          </a:p>
          <a:p>
            <a:r>
              <a:rPr lang="hu-HU" sz="2800" dirty="0" smtClean="0"/>
              <a:t>Kilépés a programból</a:t>
            </a:r>
          </a:p>
          <a:p>
            <a:endParaRPr lang="hu-HU" sz="2800" dirty="0" smtClean="0"/>
          </a:p>
          <a:p>
            <a:endParaRPr lang="hu-HU" sz="2800" dirty="0" smtClean="0"/>
          </a:p>
          <a:p>
            <a:endParaRPr lang="hu-HU" sz="2800" dirty="0" smtClean="0"/>
          </a:p>
          <a:p>
            <a:endParaRPr lang="hu-HU" sz="2800" dirty="0" smtClean="0"/>
          </a:p>
          <a:p>
            <a:r>
              <a:rPr lang="hu-HU" sz="2800" dirty="0" smtClean="0"/>
              <a:t>Adott témán belül lapozás a diák között</a:t>
            </a:r>
            <a:endParaRPr lang="hu-HU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Menü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4000" dirty="0" smtClean="0">
                <a:hlinkClick r:id="rId2" action="ppaction://hlinksldjump"/>
              </a:rPr>
              <a:t>Bevezető</a:t>
            </a:r>
            <a:endParaRPr lang="hu-HU" sz="4000" dirty="0" smtClean="0"/>
          </a:p>
          <a:p>
            <a:r>
              <a:rPr lang="hu-HU" sz="4000" dirty="0">
                <a:hlinkClick r:id="rId3" action="ppaction://hlinksldjump"/>
              </a:rPr>
              <a:t>Az energiafogyasztás </a:t>
            </a:r>
            <a:r>
              <a:rPr lang="hu-HU" sz="4000" dirty="0" smtClean="0">
                <a:hlinkClick r:id="rId3" action="ppaction://hlinksldjump"/>
              </a:rPr>
              <a:t>kategóriái</a:t>
            </a:r>
            <a:endParaRPr lang="hu-HU" sz="4000" dirty="0" smtClean="0"/>
          </a:p>
          <a:p>
            <a:r>
              <a:rPr lang="hu-HU" sz="4000" dirty="0" smtClean="0">
                <a:hlinkClick r:id="rId4" action="ppaction://hlinksldjump"/>
              </a:rPr>
              <a:t>Találós kérdés</a:t>
            </a:r>
            <a:endParaRPr lang="hu-HU" sz="4000" dirty="0" smtClean="0"/>
          </a:p>
          <a:p>
            <a:r>
              <a:rPr lang="hu-HU" sz="4000" dirty="0" smtClean="0">
                <a:hlinkClick r:id="rId5" action="ppaction://hlinksldjump"/>
              </a:rPr>
              <a:t>Legtakarékosabb </a:t>
            </a:r>
            <a:r>
              <a:rPr lang="hu-HU" sz="4000" dirty="0">
                <a:hlinkClick r:id="rId5" action="ppaction://hlinksldjump"/>
              </a:rPr>
              <a:t>háztartási </a:t>
            </a:r>
            <a:r>
              <a:rPr lang="hu-HU" sz="4000" dirty="0" smtClean="0">
                <a:hlinkClick r:id="rId5" action="ppaction://hlinksldjump"/>
              </a:rPr>
              <a:t>gépek</a:t>
            </a:r>
            <a:endParaRPr lang="hu-HU" sz="4000" dirty="0" smtClean="0"/>
          </a:p>
          <a:p>
            <a:r>
              <a:rPr lang="hu-HU" sz="4000" dirty="0">
                <a:hlinkClick r:id="rId6" action="ppaction://hlinksldjump"/>
              </a:rPr>
              <a:t>Jó tanácsok</a:t>
            </a:r>
            <a:endParaRPr lang="hu-HU" sz="4000" dirty="0" smtClean="0"/>
          </a:p>
          <a:p>
            <a:endParaRPr lang="hu-HU" dirty="0"/>
          </a:p>
        </p:txBody>
      </p:sp>
      <p:pic>
        <p:nvPicPr>
          <p:cNvPr id="2052" name="Picture 4" descr="http://sosexcel.com/exceltippek/wp-content/uploads/2013/10/esc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33407" y="191730"/>
            <a:ext cx="1216025" cy="116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http://www.torpesun.eu/konyv/kerdojel_kek.pn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369500" y="5851863"/>
            <a:ext cx="562409" cy="8262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316100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Bevezető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2103119"/>
            <a:ext cx="10058400" cy="419274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hu-HU" sz="3600" dirty="0" smtClean="0"/>
              <a:t>Ezen az órán környezetkímélő eszközökről fogunk tanulni</a:t>
            </a:r>
            <a:r>
              <a:rPr lang="hu-HU" sz="3600" dirty="0" smtClean="0"/>
              <a:t>.</a:t>
            </a:r>
          </a:p>
          <a:p>
            <a:pPr>
              <a:buNone/>
            </a:pPr>
            <a:endParaRPr lang="hu-HU" sz="3600" dirty="0"/>
          </a:p>
          <a:p>
            <a:pPr>
              <a:buNone/>
            </a:pPr>
            <a:r>
              <a:rPr lang="hu-HU" sz="3600" dirty="0" smtClean="0"/>
              <a:t>Megnézzük az energiafogyasztás rangsorolását.</a:t>
            </a:r>
          </a:p>
          <a:p>
            <a:pPr>
              <a:buNone/>
            </a:pPr>
            <a:r>
              <a:rPr lang="hu-HU" sz="3600" dirty="0" smtClean="0"/>
              <a:t>És végül, de nem utolsósorban néhány példát is nézünk rá.</a:t>
            </a:r>
            <a:endParaRPr lang="hu-HU" sz="3600" dirty="0"/>
          </a:p>
        </p:txBody>
      </p:sp>
      <p:pic>
        <p:nvPicPr>
          <p:cNvPr id="4" name="Picture 4" descr="http://sosexcel.com/exceltippek/wp-content/uploads/2013/10/esc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33407" y="191730"/>
            <a:ext cx="1216025" cy="116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https://ewk.hu/_userfiles_/antennaszerelo/DTH%20antenna%20(2)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63" y="281351"/>
            <a:ext cx="819434" cy="82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torpesun.eu/konyv/kerdojel_kek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369500" y="5851863"/>
            <a:ext cx="562409" cy="8262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577622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energiafogyasztás kategóriái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400" dirty="0"/>
              <a:t>A címkén színes nyilak szimbolizálja az energiaosztályokat. Ezt a formát csak Európában használják, és az egész Unió területén egységes. A leghatékonyabb készüléket a sötétzölddel, a legkevésbé hatékonyabbat a piros színnel jelölik. Szerepel rajta a szállító neve vagy védjegye, valamint típusazonosítója.</a:t>
            </a:r>
          </a:p>
          <a:p>
            <a:pPr algn="just"/>
            <a:r>
              <a:rPr lang="hu-HU" sz="2400" dirty="0"/>
              <a:t>Kategóriák a leghatékonyabbtól a legkevésbé hatékonyabbak felé haladva: A+++, </a:t>
            </a:r>
            <a:r>
              <a:rPr lang="hu-HU" sz="2400" dirty="0" err="1"/>
              <a:t>A</a:t>
            </a:r>
            <a:r>
              <a:rPr lang="hu-HU" sz="2400" dirty="0"/>
              <a:t>++, </a:t>
            </a:r>
            <a:r>
              <a:rPr lang="hu-HU" sz="2400" dirty="0" err="1"/>
              <a:t>A</a:t>
            </a:r>
            <a:r>
              <a:rPr lang="hu-HU" sz="2400" dirty="0"/>
              <a:t>+, </a:t>
            </a:r>
            <a:r>
              <a:rPr lang="hu-HU" sz="2400" dirty="0" err="1"/>
              <a:t>A</a:t>
            </a:r>
            <a:r>
              <a:rPr lang="hu-HU" sz="2400" dirty="0"/>
              <a:t>, B, C, D, E, F, G</a:t>
            </a:r>
            <a:br>
              <a:rPr lang="hu-HU" sz="2400" dirty="0"/>
            </a:br>
            <a:r>
              <a:rPr lang="hu-HU" sz="2400" dirty="0"/>
              <a:t>A címkéken egységesen az éves energiafelhasználás jelenik meg. Az alapinformációkat nem feliratok, hanem piktogramok jelzik</a:t>
            </a:r>
            <a:r>
              <a:rPr lang="hu-HU" sz="2400" dirty="0" smtClean="0"/>
              <a:t>.</a:t>
            </a:r>
            <a:r>
              <a:rPr lang="hu-HU" sz="2400" dirty="0"/>
              <a:t/>
            </a:r>
            <a:br>
              <a:rPr lang="hu-HU" sz="2400" dirty="0"/>
            </a:br>
            <a:endParaRPr lang="hu-HU" sz="2400" dirty="0"/>
          </a:p>
        </p:txBody>
      </p:sp>
      <p:pic>
        <p:nvPicPr>
          <p:cNvPr id="4" name="Picture 4" descr="http://sosexcel.com/exceltippek/wp-content/uploads/2013/10/esc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33407" y="191730"/>
            <a:ext cx="1216025" cy="116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wk.hu/_userfiles_/antennaszerelo/DTH%20antenna%20(2)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63" y="281351"/>
            <a:ext cx="819434" cy="82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http://ilias.hidra.hu/tavokt/sites/frame/nyil_jobb_0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86400" y="5710628"/>
            <a:ext cx="1219200" cy="952500"/>
          </a:xfrm>
          <a:prstGeom prst="rect">
            <a:avLst/>
          </a:prstGeom>
          <a:noFill/>
        </p:spPr>
      </p:pic>
      <p:pic>
        <p:nvPicPr>
          <p:cNvPr id="7" name="Picture 2" descr="http://www.torpesun.eu/konyv/kerdojel_kek.pn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369500" y="5851863"/>
            <a:ext cx="562409" cy="8262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349046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Az energiafogyasztás kategóriái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hu-HU" sz="2400" dirty="0" smtClean="0"/>
              <a:t>Hűtőgépeknél az energiahatékonyságot, a </a:t>
            </a:r>
            <a:r>
              <a:rPr lang="hu-HU" sz="2400" dirty="0" err="1" smtClean="0"/>
              <a:t>mélyhűtőtér</a:t>
            </a:r>
            <a:r>
              <a:rPr lang="hu-HU" sz="2400" dirty="0" smtClean="0"/>
              <a:t> nélküli térfogatot, </a:t>
            </a:r>
            <a:r>
              <a:rPr lang="hu-HU" sz="2400" dirty="0"/>
              <a:t>az éves energiafogyasztást (kWh) és a zajkibocsájtást tüntetik </a:t>
            </a:r>
            <a:r>
              <a:rPr lang="hu-HU" sz="2400" dirty="0" smtClean="0"/>
              <a:t>fel.</a:t>
            </a:r>
          </a:p>
          <a:p>
            <a:pPr algn="just"/>
            <a:r>
              <a:rPr lang="hu-HU" sz="2400" dirty="0" smtClean="0"/>
              <a:t>Mosógépeknél </a:t>
            </a:r>
            <a:r>
              <a:rPr lang="hu-HU" sz="2400" dirty="0"/>
              <a:t>az éves energiafogyasztást és vízfogyasztás jelölik 220 mosási ciklussal számolva. Ezen kívül a kapacitást (kg) is mutatja, valamint a centrifuga hatékonyságát és a zajszintet. Mivel a régi ’A’ osztálynak megfelelő mosási teljesítményű berendezésnél rosszabb teljesítményű készüléket már nem gyárthatnak, így a mosási hatékonyság a címkén nem szerepel.</a:t>
            </a:r>
          </a:p>
        </p:txBody>
      </p:sp>
      <p:pic>
        <p:nvPicPr>
          <p:cNvPr id="4" name="Picture 4" descr="http://sosexcel.com/exceltippek/wp-content/uploads/2013/10/esc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33407" y="191730"/>
            <a:ext cx="1216025" cy="116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wk.hu/_userfiles_/antennaszerelo/DTH%20antenna%20(2)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63" y="281351"/>
            <a:ext cx="819434" cy="82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ilias.hidra.hu/tavokt/sites/frame/nyil_jobb_0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86400" y="5710628"/>
            <a:ext cx="1219200" cy="9525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7" name="Picture 2" descr="http://www.torpesun.eu/konyv/kerdojel_kek.pn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369500" y="5851863"/>
            <a:ext cx="562409" cy="8262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958869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9173981" y="1502914"/>
            <a:ext cx="2623278" cy="1192245"/>
          </a:xfrm>
        </p:spPr>
        <p:txBody>
          <a:bodyPr/>
          <a:lstStyle/>
          <a:p>
            <a:r>
              <a:rPr lang="hu-HU" sz="2000" dirty="0"/>
              <a:t>A legtakarékosabb </a:t>
            </a:r>
            <a:r>
              <a:rPr lang="hu-HU" sz="2000" dirty="0" smtClean="0"/>
              <a:t>szerinted </a:t>
            </a:r>
            <a:r>
              <a:rPr lang="hu-HU" sz="2000" dirty="0"/>
              <a:t>melyik lehet</a:t>
            </a:r>
            <a:r>
              <a:rPr lang="hu-HU" sz="2000" dirty="0" smtClean="0"/>
              <a:t>?</a:t>
            </a:r>
            <a:endParaRPr lang="hu-HU" sz="2000" dirty="0"/>
          </a:p>
        </p:txBody>
      </p:sp>
      <p:pic>
        <p:nvPicPr>
          <p:cNvPr id="8" name="Kép helye 7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30" r="2130"/>
          <a:stretch>
            <a:fillRect/>
          </a:stretch>
        </p:blipFill>
        <p:spPr>
          <a:xfrm>
            <a:off x="944380" y="806676"/>
            <a:ext cx="7680658" cy="5746087"/>
          </a:xfrm>
        </p:spPr>
      </p:pic>
      <p:sp>
        <p:nvSpPr>
          <p:cNvPr id="7" name="Szöveg helye 6"/>
          <p:cNvSpPr>
            <a:spLocks noGrp="1"/>
          </p:cNvSpPr>
          <p:nvPr>
            <p:ph type="body" sz="half" idx="2"/>
          </p:nvPr>
        </p:nvSpPr>
        <p:spPr>
          <a:xfrm rot="10800000">
            <a:off x="9296400" y="2285999"/>
            <a:ext cx="2432304" cy="4174761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 jobboldali ábra.</a:t>
            </a:r>
            <a:endParaRPr lang="hu-HU" sz="2000" dirty="0"/>
          </a:p>
        </p:txBody>
      </p:sp>
      <p:pic>
        <p:nvPicPr>
          <p:cNvPr id="6" name="Picture 4" descr="http://sosexcel.com/exceltippek/wp-content/uploads/2013/10/esc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43466" y="236700"/>
            <a:ext cx="1216025" cy="116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ewk.hu/_userfiles_/antennaszerelo/DTH%20antenna%20(2)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9434" cy="82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églalap 10"/>
          <p:cNvSpPr/>
          <p:nvPr/>
        </p:nvSpPr>
        <p:spPr>
          <a:xfrm>
            <a:off x="905875" y="-1"/>
            <a:ext cx="7788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800" dirty="0" smtClean="0"/>
              <a:t>Találós kérdés</a:t>
            </a:r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xmlns="" val="32556739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50" autoRev="1" fill="remov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250" autoRev="1" fill="remov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99884" y="937562"/>
            <a:ext cx="11592232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Íme a legtakarékosabb háztartási gépek</a:t>
            </a:r>
          </a:p>
        </p:txBody>
      </p:sp>
      <p:pic>
        <p:nvPicPr>
          <p:cNvPr id="1026" name="Picture 2" descr="http://image.kirakat.hu/300x300/5628ff198e16d59f29002ae5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4284" y="2500464"/>
            <a:ext cx="3561019" cy="356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aticx4.edstatic.net/files/product_images/kepek/358/659620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19625" y="2481415"/>
            <a:ext cx="29527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picscdn.redblue.de/doi/pixelboxx-mss-68712431/fee_325_225_png/SAMSUNG-MC-32-J-7055-CT-melegleveg%C5%91s-mikrohull%C3%A1m%C3%BA-s%C3%BCt%C5%91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26772" y="2981630"/>
            <a:ext cx="3531009" cy="244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sosexcel.com/exceltippek/wp-content/uploads/2013/10/esc.pn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33407" y="191730"/>
            <a:ext cx="1216025" cy="116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ewk.hu/_userfiles_/antennaszerelo/DTH%20antenna%20(2).png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63" y="281351"/>
            <a:ext cx="819434" cy="82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torpesun.eu/konyv/kerdojel_kek.png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369500" y="5851863"/>
            <a:ext cx="562409" cy="8262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061796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Mosó - szárítógép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Mosogatógép: </a:t>
            </a:r>
            <a:r>
              <a:rPr lang="hu-HU" sz="2800" b="1" dirty="0"/>
              <a:t>AEG L87695WD mosó - szárítógép</a:t>
            </a:r>
          </a:p>
          <a:p>
            <a:pPr lvl="1"/>
            <a:r>
              <a:rPr lang="hu-HU" sz="2600" dirty="0"/>
              <a:t>Méretek: mag x szél x mély: 85 x 60 x 60 cm</a:t>
            </a:r>
          </a:p>
          <a:p>
            <a:pPr lvl="1"/>
            <a:r>
              <a:rPr lang="hu-HU" sz="2600" dirty="0"/>
              <a:t>Centrifuga </a:t>
            </a:r>
            <a:r>
              <a:rPr lang="hu-HU" sz="2600" dirty="0" err="1"/>
              <a:t>max</a:t>
            </a:r>
            <a:r>
              <a:rPr lang="hu-HU" sz="2600" dirty="0"/>
              <a:t>. fordulat: 1600f/perc</a:t>
            </a:r>
          </a:p>
          <a:p>
            <a:pPr lvl="1"/>
            <a:r>
              <a:rPr lang="hu-HU" sz="2600" dirty="0"/>
              <a:t>Vízfogyasztás: 102L</a:t>
            </a:r>
          </a:p>
          <a:p>
            <a:pPr lvl="1"/>
            <a:r>
              <a:rPr lang="hu-HU" sz="2600" dirty="0"/>
              <a:t>Energiafogyasztás: 5.5kWh</a:t>
            </a:r>
          </a:p>
          <a:p>
            <a:pPr lvl="1"/>
            <a:r>
              <a:rPr lang="hu-HU" sz="2600" dirty="0"/>
              <a:t>Ruhatöltet mosásnál:9 kg</a:t>
            </a:r>
          </a:p>
          <a:p>
            <a:pPr lvl="1"/>
            <a:r>
              <a:rPr lang="hu-HU" sz="2600" dirty="0"/>
              <a:t>Ruhatöltet szárításnál:7 kg</a:t>
            </a:r>
          </a:p>
          <a:p>
            <a:pPr lvl="1"/>
            <a:r>
              <a:rPr lang="hu-HU" sz="2600" dirty="0"/>
              <a:t>Elektronikus vezérlés </a:t>
            </a:r>
            <a:r>
              <a:rPr lang="hu-HU" sz="2600" dirty="0" err="1" smtClean="0"/>
              <a:t>LCD-vel</a:t>
            </a:r>
            <a:endParaRPr lang="hu-HU" sz="2600" dirty="0"/>
          </a:p>
          <a:p>
            <a:pPr lvl="1"/>
            <a:endParaRPr lang="hu-HU" sz="2200" dirty="0"/>
          </a:p>
        </p:txBody>
      </p:sp>
      <p:pic>
        <p:nvPicPr>
          <p:cNvPr id="4" name="Picture 4" descr="http://sosexcel.com/exceltippek/wp-content/uploads/2013/10/esc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33407" y="191730"/>
            <a:ext cx="1216025" cy="116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ewk.hu/_userfiles_/antennaszerelo/DTH%20antenna%20(2)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63" y="281351"/>
            <a:ext cx="819434" cy="82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www.sikogabor.hu/sites/default/files/images/bekapcsjel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0484" y="5625743"/>
            <a:ext cx="990198" cy="990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Mosó-szárítógépek L87695WD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99424" y="2657475"/>
            <a:ext cx="3962400" cy="39624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166564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Kék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Szappa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zappa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186</TotalTime>
  <Words>385</Words>
  <Application>Microsoft Office PowerPoint</Application>
  <PresentationFormat>Egyéni</PresentationFormat>
  <Paragraphs>70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Szappan</vt:lpstr>
      <vt:lpstr>A környezettudatos műszerek</vt:lpstr>
      <vt:lpstr>Gombok feladatai a bemutatóban</vt:lpstr>
      <vt:lpstr>Menü</vt:lpstr>
      <vt:lpstr>Bevezető</vt:lpstr>
      <vt:lpstr>Az energiafogyasztás kategóriái</vt:lpstr>
      <vt:lpstr>Az energiafogyasztás kategóriái</vt:lpstr>
      <vt:lpstr>A legtakarékosabb szerinted melyik lehet?</vt:lpstr>
      <vt:lpstr>Íme a legtakarékosabb háztartási gépek</vt:lpstr>
      <vt:lpstr>Mosó - szárítógép</vt:lpstr>
      <vt:lpstr>Hűtőszekrény</vt:lpstr>
      <vt:lpstr>Mikrohullámos sütő</vt:lpstr>
      <vt:lpstr>Jó tanácsok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Környezettudatos Élet:</dc:title>
  <dc:creator>EDU_HHRG_2262@sulid.hu</dc:creator>
  <cp:lastModifiedBy>varga</cp:lastModifiedBy>
  <cp:revision>36</cp:revision>
  <dcterms:created xsi:type="dcterms:W3CDTF">2016-01-28T12:58:58Z</dcterms:created>
  <dcterms:modified xsi:type="dcterms:W3CDTF">2016-01-31T17:01:14Z</dcterms:modified>
</cp:coreProperties>
</file>