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9" r:id="rId2"/>
    <p:sldId id="262" r:id="rId3"/>
    <p:sldId id="261" r:id="rId4"/>
    <p:sldId id="263" r:id="rId5"/>
    <p:sldId id="279" r:id="rId6"/>
    <p:sldId id="281" r:id="rId7"/>
    <p:sldId id="282" r:id="rId8"/>
    <p:sldId id="285" r:id="rId9"/>
    <p:sldId id="272" r:id="rId10"/>
    <p:sldId id="278" r:id="rId11"/>
    <p:sldId id="273" r:id="rId12"/>
    <p:sldId id="284" r:id="rId13"/>
    <p:sldId id="274" r:id="rId14"/>
    <p:sldId id="283" r:id="rId15"/>
    <p:sldId id="28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D723BD"/>
    <a:srgbClr val="F216E2"/>
    <a:srgbClr val="EE9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711" autoAdjust="0"/>
  </p:normalViewPr>
  <p:slideViewPr>
    <p:cSldViewPr>
      <p:cViewPr varScale="1">
        <p:scale>
          <a:sx n="100" d="100"/>
          <a:sy n="100" d="100"/>
        </p:scale>
        <p:origin x="-2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E9822-D748-42EF-8C06-29B951757B53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16738-FBDF-4798-B7DC-CCE3CB85E3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659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406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20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09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026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050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2888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22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650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6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840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444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83">
              <a:schemeClr val="accent6">
                <a:lumMod val="60000"/>
                <a:lumOff val="40000"/>
              </a:schemeClr>
            </a:gs>
            <a:gs pos="20000">
              <a:schemeClr val="accent1">
                <a:lumMod val="60000"/>
                <a:lumOff val="40000"/>
              </a:schemeClr>
            </a:gs>
            <a:gs pos="36667">
              <a:schemeClr val="accent6">
                <a:lumMod val="60000"/>
                <a:lumOff val="40000"/>
              </a:schemeClr>
            </a:gs>
            <a:gs pos="57083">
              <a:schemeClr val="accent1">
                <a:lumMod val="60000"/>
                <a:lumOff val="40000"/>
              </a:schemeClr>
            </a:gs>
            <a:gs pos="77000">
              <a:schemeClr val="accent6">
                <a:lumMod val="60000"/>
                <a:lumOff val="40000"/>
              </a:schemeClr>
            </a:gs>
            <a:gs pos="98000">
              <a:schemeClr val="accent1">
                <a:lumMod val="60000"/>
                <a:lumOff val="4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27B29-4699-4C74-84E6-FB321E3D29D8}" type="datetimeFigureOut">
              <a:rPr lang="hu-HU" smtClean="0"/>
              <a:t>2016.01.27.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236B3-2856-4740-8752-4042E3193E3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062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683744" y="811532"/>
            <a:ext cx="7740000" cy="1836000"/>
          </a:xfrm>
          <a:prstGeom prst="rect">
            <a:avLst/>
          </a:prstGeom>
        </p:spPr>
        <p:txBody>
          <a:bodyPr wrap="square">
            <a:prstTxWarp prst="textWave2">
              <a:avLst/>
            </a:prstTxWarp>
            <a:spAutoFit/>
          </a:bodyPr>
          <a:lstStyle/>
          <a:p>
            <a:pPr lvl="0" algn="ctr"/>
            <a:r>
              <a:rPr lang="hu-HU" sz="5400" b="1" cap="all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Energiatakarékos </a:t>
            </a:r>
            <a:r>
              <a:rPr lang="hu-HU" sz="5400" b="1" cap="all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ysClr val="windowText" lastClr="000000"/>
                </a:solidFill>
                <a:effectLst/>
              </a:rPr>
              <a:t>megoldások</a:t>
            </a:r>
            <a:endParaRPr lang="hu-HU" sz="5400" b="1" cap="all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15516" y="5085184"/>
            <a:ext cx="86764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Készítette</a:t>
            </a:r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: Bálint </a:t>
            </a:r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Viktória 6.a</a:t>
            </a:r>
          </a:p>
          <a:p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Felkészítő </a:t>
            </a:r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tanár: </a:t>
            </a:r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Dr. </a:t>
            </a:r>
            <a:r>
              <a:rPr lang="hu-HU" sz="2400" dirty="0" err="1" smtClean="0">
                <a:latin typeface="Baskerville Old Face" panose="02020602080505020303" pitchFamily="18" charset="0"/>
                <a:cs typeface="Aharoni" panose="02010803020104030203" pitchFamily="2" charset="-79"/>
              </a:rPr>
              <a:t>Endrészné</a:t>
            </a:r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 Monori Gyöngyi</a:t>
            </a:r>
          </a:p>
          <a:p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Iskola neve: Békéscsabai Kazinczy Ferenc Általános Iskola</a:t>
            </a:r>
          </a:p>
          <a:p>
            <a:r>
              <a:rPr lang="hu-HU" sz="2400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Iskola címe: 5600 Békéscsaba Irányi utca 14.</a:t>
            </a:r>
            <a:endParaRPr lang="hu-HU" sz="2400" dirty="0">
              <a:latin typeface="Baskerville Old Face" panose="020206020805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9424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>
                <a:latin typeface="Baskerville Old Face" panose="02020602080505020303" pitchFamily="18" charset="0"/>
              </a:rPr>
              <a:t>2. Mit kell kikapcsolni a tv-n?</a:t>
            </a:r>
            <a:endParaRPr lang="hu-HU" sz="4000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>
            <a:hlinkClick r:id="rId2" action="ppaction://hlinksldjump"/>
          </p:cNvPr>
          <p:cNvSpPr txBox="1"/>
          <p:nvPr/>
        </p:nvSpPr>
        <p:spPr>
          <a:xfrm>
            <a:off x="395536" y="1082854"/>
            <a:ext cx="158417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" action="ppaction://noaction"/>
              </a:rPr>
              <a:t>A,  Beltérit</a:t>
            </a:r>
            <a:r>
              <a:rPr lang="hu-HU" dirty="0" smtClean="0">
                <a:hlinkClick r:id="rId3" action="ppaction://hlinksldjump"/>
              </a:rPr>
              <a:t>.</a:t>
            </a:r>
            <a:endParaRPr lang="hu-HU" dirty="0"/>
          </a:p>
        </p:txBody>
      </p:sp>
      <p:sp>
        <p:nvSpPr>
          <p:cNvPr id="6" name="Szövegdoboz 5">
            <a:hlinkClick r:id="rId4" action="ppaction://hlinksldjump"/>
          </p:cNvPr>
          <p:cNvSpPr txBox="1"/>
          <p:nvPr/>
        </p:nvSpPr>
        <p:spPr>
          <a:xfrm>
            <a:off x="395536" y="1578179"/>
            <a:ext cx="3312368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rId5" action="ppaction://hlinksldjump"/>
              </a:rPr>
              <a:t>B,  Egy kis világító pontot</a:t>
            </a:r>
            <a:r>
              <a:rPr lang="hu-HU" dirty="0" smtClean="0">
                <a:hlinkClick r:id="rId5" action="ppaction://hlinksldjump"/>
              </a:rPr>
              <a:t>.</a:t>
            </a:r>
            <a:endParaRPr lang="hu-HU" dirty="0"/>
          </a:p>
        </p:txBody>
      </p:sp>
      <p:sp>
        <p:nvSpPr>
          <p:cNvPr id="7" name="Szövegdoboz 6">
            <a:hlinkClick r:id="rId2" action="ppaction://hlinksldjump"/>
          </p:cNvPr>
          <p:cNvSpPr txBox="1"/>
          <p:nvPr/>
        </p:nvSpPr>
        <p:spPr>
          <a:xfrm>
            <a:off x="395536" y="2039844"/>
            <a:ext cx="2448272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rId2" action="ppaction://hlinksldjump"/>
              </a:rPr>
              <a:t>C,  DVD lejátszót</a:t>
            </a:r>
            <a:r>
              <a:rPr lang="hu-HU" sz="2400" dirty="0" smtClean="0">
                <a:latin typeface="Baskerville Old Face" panose="02020602080505020303" pitchFamily="18" charset="0"/>
                <a:hlinkClick r:id="rId3" action="ppaction://hlinksldjump"/>
              </a:rPr>
              <a:t>.</a:t>
            </a:r>
            <a:endParaRPr lang="hu-HU" sz="2400" dirty="0">
              <a:latin typeface="Baskerville Old Face" panose="02020602080505020303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95536" y="271066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latin typeface="Baskerville Old Face" panose="02020602080505020303" pitchFamily="18" charset="0"/>
              </a:rPr>
              <a:t>3.  Miért kell kihúzni a töltőt az  adapterből</a:t>
            </a:r>
            <a:r>
              <a:rPr lang="hu-HU" sz="3600" dirty="0" smtClean="0"/>
              <a:t>?</a:t>
            </a:r>
            <a:endParaRPr lang="hu-HU" sz="3600" dirty="0"/>
          </a:p>
        </p:txBody>
      </p:sp>
      <p:sp>
        <p:nvSpPr>
          <p:cNvPr id="9" name="Szövegdoboz 8">
            <a:hlinkClick r:id="rId2" action="ppaction://hlinksldjump"/>
          </p:cNvPr>
          <p:cNvSpPr txBox="1"/>
          <p:nvPr/>
        </p:nvSpPr>
        <p:spPr>
          <a:xfrm rot="10800000" flipV="1">
            <a:off x="395536" y="3433635"/>
            <a:ext cx="2952328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rId3" action="ppaction://hlinksldjump"/>
              </a:rPr>
              <a:t>A,   Azért mert zavar</a:t>
            </a:r>
            <a:r>
              <a:rPr lang="hu-HU" dirty="0" smtClean="0">
                <a:hlinkClick r:id="rId3" action="ppaction://hlinksldjump"/>
              </a:rPr>
              <a:t>.</a:t>
            </a:r>
            <a:endParaRPr lang="hu-HU" dirty="0"/>
          </a:p>
        </p:txBody>
      </p:sp>
      <p:sp>
        <p:nvSpPr>
          <p:cNvPr id="10" name="Szövegdoboz 9">
            <a:hlinkClick r:id="rId4" action="ppaction://hlinksldjump"/>
          </p:cNvPr>
          <p:cNvSpPr txBox="1"/>
          <p:nvPr/>
        </p:nvSpPr>
        <p:spPr>
          <a:xfrm>
            <a:off x="374700" y="3895301"/>
            <a:ext cx="4917380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rId5" action="ppaction://hlinksldjump"/>
              </a:rPr>
              <a:t>B,  Azért, hogy ne fogyasszon áramot</a:t>
            </a:r>
            <a:r>
              <a:rPr lang="hu-HU" sz="2400" dirty="0" smtClean="0">
                <a:latin typeface="Baskerville Old Face" panose="02020602080505020303" pitchFamily="18" charset="0"/>
              </a:rPr>
              <a:t>.</a:t>
            </a:r>
            <a:endParaRPr lang="hu-HU" sz="2400" dirty="0">
              <a:latin typeface="Baskerville Old Face" panose="02020602080505020303" pitchFamily="18" charset="0"/>
            </a:endParaRPr>
          </a:p>
        </p:txBody>
      </p:sp>
      <p:sp>
        <p:nvSpPr>
          <p:cNvPr id="2" name="Akciógomb: Tovább vagy Következő 1">
            <a:hlinkClick r:id="rId6" action="ppaction://hlinksldjump" highlightClick="1"/>
          </p:cNvPr>
          <p:cNvSpPr/>
          <p:nvPr/>
        </p:nvSpPr>
        <p:spPr>
          <a:xfrm>
            <a:off x="7341592" y="5769260"/>
            <a:ext cx="1800200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374700" y="4356966"/>
            <a:ext cx="8767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latin typeface="Baskerville Old Face" panose="02020602080505020303" pitchFamily="18" charset="0"/>
              </a:rPr>
              <a:t>4. Melyik féle mosással energiatakarékosabb a mosás?</a:t>
            </a:r>
            <a:endParaRPr lang="hu-HU" sz="3600" dirty="0">
              <a:latin typeface="Baskerville Old Face" panose="02020602080505020303" pitchFamily="18" charset="0"/>
            </a:endParaRPr>
          </a:p>
        </p:txBody>
      </p:sp>
      <p:sp>
        <p:nvSpPr>
          <p:cNvPr id="11" name="Szövegdoboz 10">
            <a:hlinkClick r:id="rId3" action="ppaction://hlinksldjump"/>
          </p:cNvPr>
          <p:cNvSpPr txBox="1"/>
          <p:nvPr/>
        </p:nvSpPr>
        <p:spPr>
          <a:xfrm>
            <a:off x="395536" y="5538427"/>
            <a:ext cx="1728192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rId3" action="ppaction://hlinksldjump"/>
              </a:rPr>
              <a:t>A, Kézzel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2" name="Szövegdoboz 11">
            <a:hlinkClick r:id="rId5" action="ppaction://hlinksldjump"/>
          </p:cNvPr>
          <p:cNvSpPr txBox="1"/>
          <p:nvPr/>
        </p:nvSpPr>
        <p:spPr>
          <a:xfrm>
            <a:off x="369268" y="6000092"/>
            <a:ext cx="374441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  <a:hlinkClick r:id="rId5" action="ppaction://hlinksldjump"/>
              </a:rPr>
              <a:t>B, Mosógéppel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4289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68760"/>
            <a:ext cx="4536504" cy="4536504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1227304" y="188640"/>
            <a:ext cx="6617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Máskor figyelj jobban!</a:t>
            </a:r>
            <a:endParaRPr lang="hu-HU" sz="5400" b="1" cap="none" spc="0" dirty="0">
              <a:ln w="11430">
                <a:solidFill>
                  <a:sysClr val="windowText" lastClr="000000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Akciógomb: Kezdő dia 3">
            <a:hlinkClick r:id="rId3" action="ppaction://hlinksldjump" highlightClick="1"/>
          </p:cNvPr>
          <p:cNvSpPr/>
          <p:nvPr/>
        </p:nvSpPr>
        <p:spPr>
          <a:xfrm>
            <a:off x="827584" y="5781352"/>
            <a:ext cx="1152128" cy="936104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179512" y="51350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Vissza az 1. kérdésre:</a:t>
            </a:r>
            <a:endParaRPr lang="hu-HU" dirty="0"/>
          </a:p>
        </p:txBody>
      </p:sp>
      <p:sp>
        <p:nvSpPr>
          <p:cNvPr id="6" name="Akciógomb: Tovább vagy Következő 5">
            <a:hlinkClick r:id="rId4" action="ppaction://hlinksldjump" highlightClick="1"/>
          </p:cNvPr>
          <p:cNvSpPr/>
          <p:nvPr/>
        </p:nvSpPr>
        <p:spPr>
          <a:xfrm>
            <a:off x="7160617" y="5805264"/>
            <a:ext cx="1368152" cy="648072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7160617" y="515755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Tovább a 2. kérdésre: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770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68760"/>
            <a:ext cx="4536504" cy="4536504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1687364" y="188640"/>
            <a:ext cx="56972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dirty="0" smtClean="0">
                <a:ln w="11430"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Máskor figyelj oda!</a:t>
            </a:r>
            <a:endParaRPr lang="hu-HU" sz="5400" b="1" cap="none" spc="0" dirty="0">
              <a:ln w="11430">
                <a:solidFill>
                  <a:sysClr val="windowText" lastClr="000000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Akciógomb: Kezdő dia 3">
            <a:hlinkClick r:id="rId3" action="ppaction://hlinksldjump" highlightClick="1"/>
          </p:cNvPr>
          <p:cNvSpPr/>
          <p:nvPr/>
        </p:nvSpPr>
        <p:spPr>
          <a:xfrm>
            <a:off x="827584" y="5781352"/>
            <a:ext cx="1152128" cy="936104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179512" y="51350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Vissza az 2. kérdésre:</a:t>
            </a:r>
            <a:endParaRPr lang="hu-HU" dirty="0"/>
          </a:p>
        </p:txBody>
      </p:sp>
      <p:sp>
        <p:nvSpPr>
          <p:cNvPr id="6" name="Akciógomb: Tovább vagy Következő 5">
            <a:hlinkClick r:id="rId3" action="ppaction://hlinksldjump" highlightClick="1"/>
          </p:cNvPr>
          <p:cNvSpPr/>
          <p:nvPr/>
        </p:nvSpPr>
        <p:spPr>
          <a:xfrm>
            <a:off x="7160617" y="5805264"/>
            <a:ext cx="1368152" cy="648072"/>
          </a:xfrm>
          <a:prstGeom prst="actionButtonForwardNex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7160617" y="5157551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Tovább a 3. kérdésre: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168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396" y="1556792"/>
            <a:ext cx="3879874" cy="3879874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2555776" y="332656"/>
            <a:ext cx="4424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Ügyes vagy!!</a:t>
            </a:r>
            <a:endParaRPr lang="hu-HU" sz="5400" b="1" cap="all" spc="0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Akciógomb: Kezdő dia 3">
            <a:hlinkClick r:id="rId3" action="ppaction://hlinksldjump" highlightClick="1"/>
          </p:cNvPr>
          <p:cNvSpPr/>
          <p:nvPr/>
        </p:nvSpPr>
        <p:spPr>
          <a:xfrm>
            <a:off x="503548" y="5653508"/>
            <a:ext cx="1224136" cy="1008112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2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96752"/>
            <a:ext cx="6804248" cy="453333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629308" y="116632"/>
            <a:ext cx="7704856" cy="101566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hu-HU" sz="60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00FF00"/>
                </a:solidFill>
              </a:rPr>
              <a:t>Gratulálok ügyes voltál!</a:t>
            </a:r>
            <a:endParaRPr lang="hu-HU" sz="60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rgbClr val="00FF00"/>
              </a:solidFill>
            </a:endParaRPr>
          </a:p>
        </p:txBody>
      </p:sp>
      <p:sp>
        <p:nvSpPr>
          <p:cNvPr id="4" name="Akciógomb: Kezdő dia 3">
            <a:hlinkClick r:id="rId3" action="ppaction://hlinksldjump" highlightClick="1"/>
          </p:cNvPr>
          <p:cNvSpPr/>
          <p:nvPr/>
        </p:nvSpPr>
        <p:spPr>
          <a:xfrm>
            <a:off x="395536" y="5373216"/>
            <a:ext cx="1224136" cy="1127918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322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222264" y="620688"/>
            <a:ext cx="17655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Baskerville Old Face" panose="02020602080505020303" pitchFamily="18" charset="0"/>
              </a:rPr>
              <a:t>Források:</a:t>
            </a:r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154746" y="5301208"/>
            <a:ext cx="676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többi fényképet én készítettem.</a:t>
            </a:r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1111547" y="3284984"/>
            <a:ext cx="7008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https://pixabay.com/hu/mikrohull%C3%A1m%C3%BA-s%C3%BCt%C5%91-heater-f%C5%B1t%C3%A9s-29798/</a:t>
            </a:r>
          </a:p>
        </p:txBody>
      </p:sp>
      <p:sp>
        <p:nvSpPr>
          <p:cNvPr id="13" name="Téglalap 12"/>
          <p:cNvSpPr/>
          <p:nvPr/>
        </p:nvSpPr>
        <p:spPr>
          <a:xfrm>
            <a:off x="1143946" y="4077072"/>
            <a:ext cx="685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https://de.wikipedia.org/wiki/Mignon_(Batterie)</a:t>
            </a:r>
          </a:p>
        </p:txBody>
      </p:sp>
      <p:sp>
        <p:nvSpPr>
          <p:cNvPr id="2" name="Téglalap 1"/>
          <p:cNvSpPr/>
          <p:nvPr/>
        </p:nvSpPr>
        <p:spPr>
          <a:xfrm>
            <a:off x="1130667" y="1772816"/>
            <a:ext cx="6518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https://www.flickr.com/photos/ltinner/362904346</a:t>
            </a:r>
          </a:p>
        </p:txBody>
      </p:sp>
      <p:sp>
        <p:nvSpPr>
          <p:cNvPr id="4" name="Téglalap 3"/>
          <p:cNvSpPr/>
          <p:nvPr/>
        </p:nvSpPr>
        <p:spPr>
          <a:xfrm>
            <a:off x="1121520" y="2276872"/>
            <a:ext cx="640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https://commons.wikimedia.org/wiki/File:SmilePulento.jpg</a:t>
            </a:r>
          </a:p>
        </p:txBody>
      </p:sp>
      <p:sp>
        <p:nvSpPr>
          <p:cNvPr id="5" name="Téglalap 4"/>
          <p:cNvSpPr/>
          <p:nvPr/>
        </p:nvSpPr>
        <p:spPr>
          <a:xfrm>
            <a:off x="1179404" y="2742299"/>
            <a:ext cx="5678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https://www.flickr.com/photos/sean-b/245744537</a:t>
            </a:r>
          </a:p>
        </p:txBody>
      </p:sp>
      <p:sp>
        <p:nvSpPr>
          <p:cNvPr id="7" name="Téglalap 6"/>
          <p:cNvSpPr/>
          <p:nvPr/>
        </p:nvSpPr>
        <p:spPr>
          <a:xfrm>
            <a:off x="1111547" y="4466139"/>
            <a:ext cx="60527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https://www.flickr.com/photos/ltinner/362904162</a:t>
            </a:r>
          </a:p>
        </p:txBody>
      </p:sp>
    </p:spTree>
    <p:extLst>
      <p:ext uri="{BB962C8B-B14F-4D97-AF65-F5344CB8AC3E}">
        <p14:creationId xmlns:p14="http://schemas.microsoft.com/office/powerpoint/2010/main" val="37390278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4195440" cy="26630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634" y="3914428"/>
            <a:ext cx="2482366" cy="29523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Szövegdoboz 3"/>
          <p:cNvSpPr txBox="1"/>
          <p:nvPr/>
        </p:nvSpPr>
        <p:spPr>
          <a:xfrm>
            <a:off x="2111040" y="188640"/>
            <a:ext cx="52565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 smtClean="0">
                <a:latin typeface="Baskerville Old Face" panose="02020602080505020303" pitchFamily="18" charset="0"/>
              </a:rPr>
              <a:t>Energiatakarékos  tv</a:t>
            </a:r>
          </a:p>
          <a:p>
            <a:endParaRPr lang="hu-HU" sz="4400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860032" y="1635190"/>
            <a:ext cx="4283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</a:rPr>
              <a:t>A régi tv-k sok áramot fogyasztanak!</a:t>
            </a:r>
          </a:p>
          <a:p>
            <a:r>
              <a:rPr lang="hu-HU" sz="2400" dirty="0" smtClean="0">
                <a:latin typeface="Baskerville Old Face" panose="02020602080505020303" pitchFamily="18" charset="0"/>
              </a:rPr>
              <a:t>Ezért  sok lehet a számlánk!!</a:t>
            </a:r>
          </a:p>
          <a:p>
            <a:r>
              <a:rPr lang="hu-HU" sz="2400" dirty="0" smtClean="0">
                <a:latin typeface="Baskerville Old Face" panose="02020602080505020303" pitchFamily="18" charset="0"/>
              </a:rPr>
              <a:t>A mai tv-k közül a legtöbb már energiatakarékos ezért jó ha lecseréljük a régit újra!!!</a:t>
            </a:r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187624" y="4941168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Baskerville Old Face" panose="02020602080505020303" pitchFamily="18" charset="0"/>
              </a:rPr>
              <a:t>A tévéken van egy kis világító pont </a:t>
            </a:r>
            <a:endParaRPr lang="hu-HU" sz="2800" dirty="0">
              <a:latin typeface="Baskerville Old Face" panose="02020602080505020303" pitchFamily="18" charset="0"/>
              <a:sym typeface="Wingdings" panose="05000000000000000000" pitchFamily="2" charset="2"/>
            </a:endParaRPr>
          </a:p>
          <a:p>
            <a:r>
              <a:rPr lang="hu-HU" sz="2800" dirty="0" smtClean="0">
                <a:latin typeface="Baskerville Old Face" panose="02020602080505020303" pitchFamily="18" charset="0"/>
              </a:rPr>
              <a:t>amit ki lehet kapcsolni ezzel áramot megspórolni!</a:t>
            </a:r>
            <a:endParaRPr lang="hu-HU" sz="2800" dirty="0">
              <a:latin typeface="Baskerville Old Face" panose="02020602080505020303" pitchFamily="18" charset="0"/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2097720" y="5517232"/>
            <a:ext cx="314040" cy="33187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85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Baskerville Old Face" panose="02020602080505020303" pitchFamily="18" charset="0"/>
              </a:rPr>
              <a:t>Fényár a lakásban!</a:t>
            </a:r>
            <a:endParaRPr lang="hu-HU" dirty="0">
              <a:latin typeface="Baskerville Old Face" panose="02020602080505020303" pitchFamily="18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hu-HU" sz="2900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hu-HU" sz="2900" dirty="0" smtClean="0">
                <a:latin typeface="Baskerville Old Face" panose="02020602080505020303" pitchFamily="18" charset="0"/>
              </a:rPr>
              <a:t>Mondjunk </a:t>
            </a:r>
            <a:r>
              <a:rPr lang="hu-HU" sz="2900" dirty="0">
                <a:latin typeface="Baskerville Old Face" panose="02020602080505020303" pitchFamily="18" charset="0"/>
              </a:rPr>
              <a:t>le a folyamatos világításról. Mindig csak abban a helyiségben kapcsoljuk fel a villanyt, ahol éppen tartózkodunk. </a:t>
            </a:r>
            <a:r>
              <a:rPr lang="hu-HU" sz="2900" dirty="0" smtClean="0">
                <a:latin typeface="Baskerville Old Face" panose="02020602080505020303" pitchFamily="18" charset="0"/>
              </a:rPr>
              <a:t>Használjunk energiatakarékos izzókat,így még több áramot takaríthatunk meg!!! </a:t>
            </a:r>
            <a:r>
              <a:rPr lang="hu-HU" sz="2900" dirty="0" smtClean="0">
                <a:latin typeface="Baskerville Old Face" panose="02020602080505020303" pitchFamily="18" charset="0"/>
                <a:sym typeface="Wingdings" panose="05000000000000000000" pitchFamily="2" charset="2"/>
              </a:rPr>
              <a:t></a:t>
            </a:r>
            <a:endParaRPr lang="hu-HU" sz="2900" dirty="0" smtClean="0">
              <a:latin typeface="Baskerville Old Face" panose="02020602080505020303" pitchFamily="18" charset="0"/>
            </a:endParaRPr>
          </a:p>
          <a:p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715247" y="2349649"/>
            <a:ext cx="4038600" cy="3028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2213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718" y="2038536"/>
            <a:ext cx="4091946" cy="3068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73016"/>
            <a:ext cx="3569002" cy="31949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zövegdoboz 4"/>
          <p:cNvSpPr txBox="1"/>
          <p:nvPr/>
        </p:nvSpPr>
        <p:spPr>
          <a:xfrm>
            <a:off x="323528" y="1438371"/>
            <a:ext cx="46631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Baskerville Old Face" panose="02020602080505020303" pitchFamily="18" charset="0"/>
              </a:rPr>
              <a:t>Amikor feltöltöttük a telefont  vagy bármilyen elektronikai eszközt,  midig húzzuk ki a töltőt! </a:t>
            </a:r>
            <a:br>
              <a:rPr lang="hu-HU" sz="2400" dirty="0" smtClean="0">
                <a:latin typeface="Baskerville Old Face" panose="02020602080505020303" pitchFamily="18" charset="0"/>
              </a:rPr>
            </a:br>
            <a:r>
              <a:rPr lang="hu-HU" sz="2400" dirty="0" smtClean="0">
                <a:latin typeface="Baskerville Old Face" panose="02020602080505020303" pitchFamily="18" charset="0"/>
              </a:rPr>
              <a:t>Ha bedugva hagyjuk akkor akár több ezer wattnyi áramot is fogyaszthat!</a:t>
            </a:r>
            <a:endParaRPr lang="hu-HU" sz="2400" dirty="0">
              <a:latin typeface="Baskerville Old Face" panose="02020602080505020303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339752" y="476672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dirty="0" smtClean="0">
                <a:latin typeface="Baskerville Old Face" panose="02020602080505020303" pitchFamily="18" charset="0"/>
              </a:rPr>
              <a:t>Az </a:t>
            </a:r>
            <a:r>
              <a:rPr lang="hu-HU" sz="4800" dirty="0" err="1" smtClean="0">
                <a:latin typeface="Baskerville Old Face" panose="02020602080505020303" pitchFamily="18" charset="0"/>
              </a:rPr>
              <a:t>áramfogysztás</a:t>
            </a:r>
            <a:r>
              <a:rPr lang="hu-HU" sz="4800" dirty="0" smtClean="0">
                <a:latin typeface="Baskerville Old Face" panose="02020602080505020303" pitchFamily="18" charset="0"/>
              </a:rPr>
              <a:t> !</a:t>
            </a:r>
            <a:endParaRPr lang="hu-HU" sz="48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43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Energiatakarékos elektronikai eszközök!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639" y="1772817"/>
            <a:ext cx="4243817" cy="3969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artalom helye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u-HU" sz="2400" dirty="0">
                <a:latin typeface="Baskerville Old Face" panose="02020602080505020303" pitchFamily="18" charset="0"/>
              </a:rPr>
              <a:t>Új </a:t>
            </a:r>
            <a:r>
              <a:rPr lang="hu-HU" sz="2400" dirty="0" smtClean="0">
                <a:latin typeface="Baskerville Old Face" panose="02020602080505020303" pitchFamily="18" charset="0"/>
              </a:rPr>
              <a:t>számítógép, telefon vagy laptop </a:t>
            </a:r>
            <a:r>
              <a:rPr lang="hu-HU" sz="2400" dirty="0">
                <a:latin typeface="Baskerville Old Face" panose="02020602080505020303" pitchFamily="18" charset="0"/>
              </a:rPr>
              <a:t>vásárlásakor figyeljünk arra, hogy energiagazdálkodási rendszerrel ellátott készüléket válasszunk! </a:t>
            </a:r>
            <a:r>
              <a:rPr lang="hu-HU" sz="2400" dirty="0" smtClean="0">
                <a:latin typeface="Baskerville Old Face" panose="02020602080505020303" pitchFamily="18" charset="0"/>
              </a:rPr>
              <a:t/>
            </a:r>
            <a:br>
              <a:rPr lang="hu-HU" sz="2400" dirty="0" smtClean="0">
                <a:latin typeface="Baskerville Old Face" panose="02020602080505020303" pitchFamily="18" charset="0"/>
              </a:rPr>
            </a:br>
            <a:r>
              <a:rPr lang="hu-HU" sz="2400" dirty="0" smtClean="0">
                <a:latin typeface="Baskerville Old Face" panose="02020602080505020303" pitchFamily="18" charset="0"/>
              </a:rPr>
              <a:t>Az </a:t>
            </a:r>
            <a:r>
              <a:rPr lang="hu-HU" sz="2400" dirty="0">
                <a:latin typeface="Baskerville Old Face" panose="02020602080505020303" pitchFamily="18" charset="0"/>
              </a:rPr>
              <a:t>ilyen berendezéseknél csak azok a részek kapnak áramot, amelyek aktuálisan épp használatban vannak. </a:t>
            </a:r>
            <a:r>
              <a:rPr lang="hu-HU" sz="2400" dirty="0" smtClean="0">
                <a:latin typeface="Baskerville Old Face" panose="02020602080505020303" pitchFamily="18" charset="0"/>
              </a:rPr>
              <a:t/>
            </a:r>
            <a:br>
              <a:rPr lang="hu-HU" sz="2400" dirty="0" smtClean="0">
                <a:latin typeface="Baskerville Old Face" panose="02020602080505020303" pitchFamily="18" charset="0"/>
              </a:rPr>
            </a:br>
            <a:r>
              <a:rPr lang="hu-HU" sz="2400" dirty="0" smtClean="0">
                <a:latin typeface="Baskerville Old Face" panose="02020602080505020303" pitchFamily="18" charset="0"/>
              </a:rPr>
              <a:t>A </a:t>
            </a:r>
            <a:r>
              <a:rPr lang="hu-HU" sz="2400" dirty="0">
                <a:latin typeface="Baskerville Old Face" panose="02020602080505020303" pitchFamily="18" charset="0"/>
              </a:rPr>
              <a:t>modern számítógépeken </a:t>
            </a:r>
            <a:r>
              <a:rPr lang="hu-HU" sz="2400" dirty="0" smtClean="0">
                <a:latin typeface="Baskerville Old Face" panose="02020602080505020303" pitchFamily="18" charset="0"/>
              </a:rPr>
              <a:t>és laptopokon, telefonokon </a:t>
            </a:r>
            <a:r>
              <a:rPr lang="hu-HU" sz="2400" dirty="0">
                <a:latin typeface="Baskerville Old Face" panose="02020602080505020303" pitchFamily="18" charset="0"/>
              </a:rPr>
              <a:t>már van energiatakarékos üzemmód! </a:t>
            </a:r>
          </a:p>
        </p:txBody>
      </p:sp>
    </p:spTree>
    <p:extLst>
      <p:ext uri="{BB962C8B-B14F-4D97-AF65-F5344CB8AC3E}">
        <p14:creationId xmlns:p14="http://schemas.microsoft.com/office/powerpoint/2010/main" val="2027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Minek a mikrohullámú sütő?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/>
              <a:t>A mirelit élelmiszerek kiolvasztására használhatjuk a mikrohullámú sütőt, de ez </a:t>
            </a:r>
            <a:r>
              <a:rPr lang="hu-HU" dirty="0" smtClean="0"/>
              <a:t>nem </a:t>
            </a:r>
            <a:r>
              <a:rPr lang="hu-HU" dirty="0"/>
              <a:t>energiatakarékos eljárás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smtClean="0"/>
              <a:t>Ehelyett </a:t>
            </a:r>
            <a:r>
              <a:rPr lang="hu-HU" dirty="0"/>
              <a:t>sokkal okosabb, ha már előző nap kivesszük a </a:t>
            </a:r>
            <a:r>
              <a:rPr lang="hu-HU" dirty="0" smtClean="0"/>
              <a:t>fagyasztóból és a </a:t>
            </a:r>
            <a:r>
              <a:rPr lang="hu-HU" dirty="0"/>
              <a:t>hűtőszekrényben hagyjuk kiolvadni az ételt, amire főzéskor majd szükségünk lesz.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7" y="2390295"/>
            <a:ext cx="4354101" cy="2239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7806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Újratölthető elemek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Az </a:t>
            </a:r>
            <a:r>
              <a:rPr lang="hu-HU" dirty="0"/>
              <a:t>ú</a:t>
            </a:r>
            <a:r>
              <a:rPr lang="hu-HU" dirty="0" smtClean="0"/>
              <a:t>jratölthető elemek szinte olyanok mint a többi, de ezeket nem kell eldobni. Ha kimerül pár elem, fogjuk a töltőt és beletesszük. Másnapra már olyanok lesznek mint az új elemek.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Pl</a:t>
            </a:r>
            <a:r>
              <a:rPr lang="hu-HU" dirty="0" smtClean="0"/>
              <a:t>. az </a:t>
            </a:r>
            <a:r>
              <a:rPr lang="hu-HU" dirty="0" err="1" smtClean="0"/>
              <a:t>Energizer</a:t>
            </a:r>
            <a:r>
              <a:rPr lang="hu-HU" dirty="0" smtClean="0"/>
              <a:t> elemek.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420888"/>
            <a:ext cx="3572909" cy="2390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1976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Mosás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9720" y="1268760"/>
            <a:ext cx="4495800" cy="26208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Ha mosógéppel mosunk akkor még takarékosabb, mintha kézzel mosnánk a </a:t>
            </a:r>
            <a:r>
              <a:rPr lang="hu-HU" dirty="0" smtClean="0"/>
              <a:t>ruhákat. </a:t>
            </a:r>
            <a:r>
              <a:rPr lang="hu-HU" dirty="0" smtClean="0"/>
              <a:t>Mivel ha kézzel mossuk, sokkal több víz fogy, mintha a mosógép mosná ki.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124744"/>
            <a:ext cx="2664296" cy="3462232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857" y="3645024"/>
            <a:ext cx="2693327" cy="307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00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347864" y="19348"/>
            <a:ext cx="31018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all" spc="0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Kérdések</a:t>
            </a:r>
            <a:endParaRPr lang="hu-HU" sz="5400" b="1" cap="all" spc="0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79512" y="1290578"/>
            <a:ext cx="7776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Baskerville Old Face" panose="02020602080505020303" pitchFamily="18" charset="0"/>
              </a:rPr>
              <a:t>1. Hogy spóroljunk a villanyszámlánkon?</a:t>
            </a:r>
            <a:endParaRPr lang="hu-HU" sz="3200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>
            <a:hlinkClick r:id="rId2" action="ppaction://hlinksldjump"/>
          </p:cNvPr>
          <p:cNvSpPr txBox="1"/>
          <p:nvPr/>
        </p:nvSpPr>
        <p:spPr>
          <a:xfrm>
            <a:off x="253728" y="2058412"/>
            <a:ext cx="7272808" cy="83099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hlinkClick r:id="" action="ppaction://noaction"/>
              </a:rPr>
              <a:t>A, </a:t>
            </a:r>
            <a:r>
              <a:rPr lang="hu-HU" sz="2400" dirty="0" smtClean="0">
                <a:latin typeface="Baskerville Old Face" panose="02020602080505020303" pitchFamily="18" charset="0"/>
                <a:hlinkClick r:id="" action="ppaction://noaction"/>
              </a:rPr>
              <a:t>Csak abban a helységben kapcsolunk villanyt ahol éppen  tartózkodunk</a:t>
            </a:r>
            <a:r>
              <a:rPr lang="hu-HU" sz="2400" dirty="0" smtClean="0">
                <a:hlinkClick r:id="" action="ppaction://noaction"/>
              </a:rPr>
              <a:t>!</a:t>
            </a:r>
            <a:endParaRPr lang="hu-HU" sz="2400" dirty="0"/>
          </a:p>
        </p:txBody>
      </p:sp>
      <p:sp>
        <p:nvSpPr>
          <p:cNvPr id="6" name="Szövegdoboz 5">
            <a:hlinkClick r:id="rId3" action="ppaction://hlinksldjump"/>
          </p:cNvPr>
          <p:cNvSpPr txBox="1"/>
          <p:nvPr/>
        </p:nvSpPr>
        <p:spPr>
          <a:xfrm>
            <a:off x="251520" y="3140968"/>
            <a:ext cx="7416824" cy="120032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hlinkClick r:id="" action="ppaction://noaction"/>
              </a:rPr>
              <a:t>B, </a:t>
            </a:r>
            <a:r>
              <a:rPr lang="hu-HU" sz="2400" dirty="0" smtClean="0">
                <a:latin typeface="Baskerville Old Face" panose="02020602080505020303" pitchFamily="18" charset="0"/>
                <a:hlinkClick r:id="" action="ppaction://noaction"/>
              </a:rPr>
              <a:t> Amikor bemegyünk a szobába felkapcsoljuk a villanyt utána elmegyünk </a:t>
            </a:r>
            <a:r>
              <a:rPr lang="hu-HU" sz="2400" dirty="0" err="1" smtClean="0">
                <a:latin typeface="Baskerville Old Face" panose="02020602080505020303" pitchFamily="18" charset="0"/>
                <a:hlinkClick r:id="" action="ppaction://noaction"/>
              </a:rPr>
              <a:t>Pl</a:t>
            </a:r>
            <a:r>
              <a:rPr lang="hu-HU" sz="2400" dirty="0" smtClean="0">
                <a:latin typeface="Baskerville Old Face" panose="02020602080505020303" pitchFamily="18" charset="0"/>
                <a:hlinkClick r:id="" action="ppaction://noaction"/>
              </a:rPr>
              <a:t>: fürdeni és úgy hagyjuk majd lekapcsoljuk később</a:t>
            </a:r>
            <a:r>
              <a:rPr lang="hu-HU" sz="2400" dirty="0" smtClean="0">
                <a:hlinkClick r:id="" action="ppaction://noaction"/>
              </a:rPr>
              <a:t>! </a:t>
            </a:r>
            <a:endParaRPr lang="hu-HU" sz="2400" dirty="0"/>
          </a:p>
        </p:txBody>
      </p:sp>
      <p:sp>
        <p:nvSpPr>
          <p:cNvPr id="7" name="Szövegdoboz 6">
            <a:hlinkClick r:id="rId3" action="ppaction://hlinksldjump"/>
          </p:cNvPr>
          <p:cNvSpPr txBox="1"/>
          <p:nvPr/>
        </p:nvSpPr>
        <p:spPr>
          <a:xfrm>
            <a:off x="323528" y="4691750"/>
            <a:ext cx="7128792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400" dirty="0" smtClean="0">
                <a:hlinkClick r:id="" action="ppaction://noaction"/>
              </a:rPr>
              <a:t>C,  </a:t>
            </a:r>
            <a:r>
              <a:rPr lang="hu-HU" sz="2400" dirty="0" smtClean="0">
                <a:latin typeface="Baskerville Old Face" panose="02020602080505020303" pitchFamily="18" charset="0"/>
                <a:hlinkClick r:id="" action="ppaction://noaction"/>
              </a:rPr>
              <a:t>Leülünk tanulni és minden villanyt felkapcsolunk</a:t>
            </a:r>
            <a:r>
              <a:rPr lang="hu-HU" dirty="0" smtClean="0">
                <a:latin typeface="Baskerville Old Face" panose="02020602080505020303" pitchFamily="18" charset="0"/>
                <a:hlinkClick r:id="" action="ppaction://noaction"/>
              </a:rPr>
              <a:t>!</a:t>
            </a:r>
            <a:endParaRPr lang="hu-HU" dirty="0">
              <a:latin typeface="Baskerville Old Face" panose="02020602080505020303" pitchFamily="18" charset="0"/>
            </a:endParaRPr>
          </a:p>
        </p:txBody>
      </p:sp>
      <p:sp>
        <p:nvSpPr>
          <p:cNvPr id="3" name="Akciógomb: Tovább vagy Következő 2">
            <a:hlinkClick r:id="rId4" action="ppaction://hlinksldjump" highlightClick="1"/>
          </p:cNvPr>
          <p:cNvSpPr/>
          <p:nvPr/>
        </p:nvSpPr>
        <p:spPr>
          <a:xfrm>
            <a:off x="6588224" y="5589240"/>
            <a:ext cx="2160240" cy="10081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4211960" y="5733256"/>
            <a:ext cx="2237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Tovább a következő kérdésre: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980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at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435</Words>
  <Application>Microsoft Office PowerPoint</Application>
  <PresentationFormat>Diavetítés a képernyőre (4:3 oldalarány)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PowerPoint bemutató</vt:lpstr>
      <vt:lpstr>PowerPoint bemutató</vt:lpstr>
      <vt:lpstr>Fényár a lakásban!</vt:lpstr>
      <vt:lpstr>PowerPoint bemutató</vt:lpstr>
      <vt:lpstr>Energiatakarékos elektronikai eszközök! </vt:lpstr>
      <vt:lpstr>Minek a mikrohullámú sütő?</vt:lpstr>
      <vt:lpstr>Újratölthető elemek</vt:lpstr>
      <vt:lpstr>Mosás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Móni</dc:creator>
  <cp:lastModifiedBy>felhasznalo</cp:lastModifiedBy>
  <cp:revision>45</cp:revision>
  <dcterms:created xsi:type="dcterms:W3CDTF">2015-12-18T15:50:00Z</dcterms:created>
  <dcterms:modified xsi:type="dcterms:W3CDTF">2016-01-27T09:59:05Z</dcterms:modified>
</cp:coreProperties>
</file>