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0AE0"/>
    <a:srgbClr val="00FF00"/>
    <a:srgbClr val="EB34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01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9456292"/>
      </p:ext>
    </p:extLst>
  </p:cSld>
  <p:clrMapOvr>
    <a:masterClrMapping/>
  </p:clrMapOvr>
  <p:transition spd="slow" advClick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5249091"/>
      </p:ext>
    </p:extLst>
  </p:cSld>
  <p:clrMapOvr>
    <a:masterClrMapping/>
  </p:clrMapOvr>
  <p:transition spd="slow" advClick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5160094"/>
      </p:ext>
    </p:extLst>
  </p:cSld>
  <p:clrMapOvr>
    <a:masterClrMapping/>
  </p:clrMapOvr>
  <p:transition spd="slow" advClick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1692533"/>
      </p:ext>
    </p:extLst>
  </p:cSld>
  <p:clrMapOvr>
    <a:masterClrMapping/>
  </p:clrMapOvr>
  <p:transition spd="slow" advClick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915786"/>
      </p:ext>
    </p:extLst>
  </p:cSld>
  <p:clrMapOvr>
    <a:masterClrMapping/>
  </p:clrMapOvr>
  <p:transition spd="slow" advClick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30877538"/>
      </p:ext>
    </p:extLst>
  </p:cSld>
  <p:clrMapOvr>
    <a:masterClrMapping/>
  </p:clrMapOvr>
  <p:transition spd="slow" advClick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7312822"/>
      </p:ext>
    </p:extLst>
  </p:cSld>
  <p:clrMapOvr>
    <a:masterClrMapping/>
  </p:clrMapOvr>
  <p:transition spd="slow" advClick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2623829"/>
      </p:ext>
    </p:extLst>
  </p:cSld>
  <p:clrMapOvr>
    <a:masterClrMapping/>
  </p:clrMapOvr>
  <p:transition spd="slow" advClick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3914786"/>
      </p:ext>
    </p:extLst>
  </p:cSld>
  <p:clrMapOvr>
    <a:masterClrMapping/>
  </p:clrMapOvr>
  <p:transition spd="slow" advClick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38861718"/>
      </p:ext>
    </p:extLst>
  </p:cSld>
  <p:clrMapOvr>
    <a:masterClrMapping/>
  </p:clrMapOvr>
  <p:transition spd="slow" advClick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2737711"/>
      </p:ext>
    </p:extLst>
  </p:cSld>
  <p:clrMapOvr>
    <a:masterClrMapping/>
  </p:clrMapOvr>
  <p:transition spd="slow" advClick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8B183-CEB4-4E94-BA4B-FA41E62038ED}" type="datetimeFigureOut">
              <a:rPr lang="hu-HU" smtClean="0"/>
              <a:t>2015.03.07.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F82D-3AB6-4655-9275-127B435865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723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" Target="slide2.xml"/><Relationship Id="rId7" Type="http://schemas.openxmlformats.org/officeDocument/2006/relationships/image" Target="../media/image3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" Target="slide2.xml"/><Relationship Id="rId7" Type="http://schemas.openxmlformats.org/officeDocument/2006/relationships/image" Target="../media/image3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9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slide" Target="slide18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slide" Target="slide20.xml"/><Relationship Id="rId10" Type="http://schemas.openxmlformats.org/officeDocument/2006/relationships/slide" Target="slide16.xml"/><Relationship Id="rId4" Type="http://schemas.openxmlformats.org/officeDocument/2006/relationships/slide" Target="slide4.xml"/><Relationship Id="rId9" Type="http://schemas.openxmlformats.org/officeDocument/2006/relationships/image" Target="../media/image9.png"/><Relationship Id="rId1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6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8.xml"/><Relationship Id="rId4" Type="http://schemas.openxmlformats.org/officeDocument/2006/relationships/image" Target="../media/image17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" Target="slide2.xml"/><Relationship Id="rId7" Type="http://schemas.openxmlformats.org/officeDocument/2006/relationships/slide" Target="slide7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9.xml"/><Relationship Id="rId4" Type="http://schemas.openxmlformats.org/officeDocument/2006/relationships/image" Target="../media/image17.pn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0.xml"/><Relationship Id="rId4" Type="http://schemas.openxmlformats.org/officeDocument/2006/relationships/image" Target="../media/image17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402125" y="116632"/>
            <a:ext cx="6012160" cy="672075"/>
          </a:xfrm>
        </p:spPr>
        <p:txBody>
          <a:bodyPr>
            <a:noAutofit/>
          </a:bodyPr>
          <a:lstStyle/>
          <a:p>
            <a:r>
              <a:rPr lang="hu-HU" sz="4000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Operációs rendszerek</a:t>
            </a:r>
            <a:endParaRPr lang="hu-HU" sz="4000" u="sng" dirty="0">
              <a:solidFill>
                <a:srgbClr val="EB3415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491" y="3704217"/>
            <a:ext cx="1017184" cy="1356244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587637"/>
            <a:ext cx="1152128" cy="1406235"/>
          </a:xfrm>
          <a:prstGeom prst="rect">
            <a:avLst/>
          </a:prstGeom>
        </p:spPr>
      </p:pic>
      <p:sp>
        <p:nvSpPr>
          <p:cNvPr id="14" name="Téglalap 13"/>
          <p:cNvSpPr/>
          <p:nvPr/>
        </p:nvSpPr>
        <p:spPr>
          <a:xfrm>
            <a:off x="-1" y="4196365"/>
            <a:ext cx="3805168" cy="48005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u-HU" dirty="0" smtClean="0">
                <a:latin typeface="Comic Sans MS" pitchFamily="66" charset="0"/>
              </a:rPr>
              <a:t>Készítette: Lengyel Sándor</a:t>
            </a:r>
            <a:endParaRPr lang="hu-HU" dirty="0">
              <a:latin typeface="Comic Sans MS" pitchFamily="66" charset="0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-1" y="5060461"/>
            <a:ext cx="4509797" cy="4800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Felkészítő tanár: Kókai Anasztázia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-25259" y="5780541"/>
            <a:ext cx="5677375" cy="7200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u-H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Jovan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hu-H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Jovanovi</a:t>
            </a:r>
            <a:r>
              <a:rPr lang="sr-Latn-R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ć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hu-H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Zmaj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Általános Iskola</a:t>
            </a:r>
          </a:p>
          <a:p>
            <a:pPr algn="r"/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v-S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Iskola tér 1.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v-S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Magyarkanizsa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v-S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24420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v-S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Szerbia</a:t>
            </a:r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24" name="Szövegdoboz 23"/>
          <p:cNvSpPr txBox="1"/>
          <p:nvPr/>
        </p:nvSpPr>
        <p:spPr>
          <a:xfrm>
            <a:off x="2105720" y="1987802"/>
            <a:ext cx="6138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Az operációs rendszer szó bizonyára ismerős lehet. De vajon mi is az? Mik a feladatai és hogyan valósítják meg ezeket? Miként csoportosíthatjuk őket? Melyik a jobb, a Windows 8.1 vagy az Apple? Melyik a közkedveltebb? Ezekre a kérdésekre megtalálod a választ ebben a prezentációban.</a:t>
            </a:r>
          </a:p>
        </p:txBody>
      </p:sp>
      <p:pic>
        <p:nvPicPr>
          <p:cNvPr id="25" name="Kép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2" y="1749557"/>
            <a:ext cx="1799931" cy="1799931"/>
          </a:xfrm>
          <a:prstGeom prst="rect">
            <a:avLst/>
          </a:prstGeom>
        </p:spPr>
      </p:pic>
      <p:sp>
        <p:nvSpPr>
          <p:cNvPr id="26" name="Cím 1"/>
          <p:cNvSpPr txBox="1">
            <a:spLocks/>
          </p:cNvSpPr>
          <p:nvPr/>
        </p:nvSpPr>
        <p:spPr>
          <a:xfrm>
            <a:off x="5220072" y="4100352"/>
            <a:ext cx="2557499" cy="672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200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vagy</a:t>
            </a:r>
            <a:endParaRPr lang="hu-HU" sz="3200" dirty="0">
              <a:solidFill>
                <a:srgbClr val="EB3415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7" name="Kép 2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07433"/>
            <a:ext cx="2304260" cy="1309397"/>
          </a:xfrm>
          <a:prstGeom prst="rect">
            <a:avLst/>
          </a:prstGeom>
        </p:spPr>
      </p:pic>
      <p:sp>
        <p:nvSpPr>
          <p:cNvPr id="29" name="Szövegdoboz 28">
            <a:hlinkClick r:id="rId7" action="ppaction://hlinksldjump"/>
          </p:cNvPr>
          <p:cNvSpPr txBox="1"/>
          <p:nvPr/>
        </p:nvSpPr>
        <p:spPr>
          <a:xfrm>
            <a:off x="5652116" y="1124744"/>
            <a:ext cx="1440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Belépés</a:t>
            </a:r>
            <a:endParaRPr lang="hu-H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6790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sz="4300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Állománykezelés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78973" y="1556792"/>
            <a:ext cx="8707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>
                <a:latin typeface="Comic Sans MS" pitchFamily="66" charset="0"/>
              </a:rPr>
              <a:t>Az adatokat és a programokat rendszerbe kell foglalni, elérhetőnek kell tenni. Ez az állománykezelési feladat.</a:t>
            </a:r>
            <a:endParaRPr lang="hu-HU" dirty="0" smtClean="0">
              <a:latin typeface="Comic Sans MS" pitchFamily="66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929925"/>
              </p:ext>
            </p:extLst>
          </p:nvPr>
        </p:nvGraphicFramePr>
        <p:xfrm>
          <a:off x="528491" y="2780928"/>
          <a:ext cx="6696000" cy="2468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2000"/>
                <a:gridCol w="2232000"/>
                <a:gridCol w="2232000"/>
              </a:tblGrid>
              <a:tr h="365760">
                <a:tc>
                  <a:txBody>
                    <a:bodyPr/>
                    <a:lstStyle/>
                    <a:p>
                      <a:pPr algn="ctr"/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Windows 8.1</a:t>
                      </a:r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Mac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OS X</a:t>
                      </a:r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Eszközök:</a:t>
                      </a:r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sajátgép, intéző, parancssor, segédprogramok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>
                          <a:latin typeface="Comic Sans MS" pitchFamily="66" charset="0"/>
                        </a:rPr>
                        <a:t>finder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, parancssor, segédprogramok</a:t>
                      </a:r>
                    </a:p>
                    <a:p>
                      <a:pPr algn="ctr"/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Műveletek:</a:t>
                      </a:r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létrehozás,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k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ijelölés,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t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örlés, megosztás</a:t>
                      </a:r>
                    </a:p>
                    <a:p>
                      <a:pPr algn="ctr"/>
                      <a:r>
                        <a:rPr lang="hu-HU" dirty="0" smtClean="0">
                          <a:latin typeface="Comic Sans MS" pitchFamily="66" charset="0"/>
                        </a:rPr>
                        <a:t>jellemzők, megváltoztatása: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á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tnevezés,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mozgatás,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m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ásolás,</a:t>
                      </a:r>
                      <a:r>
                        <a:rPr lang="hu-HU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hu-HU" dirty="0" smtClean="0">
                          <a:latin typeface="Comic Sans MS" pitchFamily="66" charset="0"/>
                        </a:rPr>
                        <a:t>tulajdonságok</a:t>
                      </a:r>
                    </a:p>
                    <a:p>
                      <a:pPr algn="ctr"/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hu-HU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77192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Csoportosítása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78973" y="1340768"/>
            <a:ext cx="8707894" cy="685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Az operációs rendszereket többféleképpen csoportosíthatjuk, de én most 3 kategóriát mutatok be</a:t>
            </a:r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Calibri"/>
                <a:cs typeface="Times New Roman"/>
              </a:rPr>
              <a:t>.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Calibri"/>
              <a:cs typeface="Times New Roman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42220" y="2174991"/>
            <a:ext cx="6619662" cy="364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/>
              <a:buChar char=""/>
            </a:pPr>
            <a:r>
              <a:rPr lang="hu-HU" dirty="0">
                <a:solidFill>
                  <a:prstClr val="black"/>
                </a:solidFill>
                <a:latin typeface="Comic Sans MS" pitchFamily="66" charset="0"/>
                <a:ea typeface="Calibri"/>
                <a:cs typeface="Times New Roman"/>
              </a:rPr>
              <a:t>Felhasználók száma szerint</a:t>
            </a:r>
          </a:p>
          <a:p>
            <a:pPr marL="800100" lvl="1" indent="-342900">
              <a:lnSpc>
                <a:spcPct val="107000"/>
              </a:lnSpc>
              <a:buFont typeface="Wingdings"/>
              <a:buChar char=""/>
            </a:pPr>
            <a:r>
              <a:rPr lang="hu-HU" dirty="0">
                <a:solidFill>
                  <a:prstClr val="black"/>
                </a:solidFill>
                <a:latin typeface="Comic Sans MS" pitchFamily="66" charset="0"/>
                <a:ea typeface="Calibri"/>
                <a:cs typeface="Times New Roman"/>
              </a:rPr>
              <a:t>Egy felhasználós: Ezek az operációs rendszerek nem voltak felkészítve több felhasználói adatainak, beállításainak kezelésére. Többen is dolgozhattak (persze nem egyszerre) egy gépen, de akkor mindenki látta a másik által lementett, beállított dolgokat.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Wingdings"/>
              <a:buChar char=""/>
            </a:pPr>
            <a:r>
              <a:rPr lang="hu-HU" dirty="0" smtClean="0">
                <a:solidFill>
                  <a:prstClr val="black"/>
                </a:solidFill>
                <a:latin typeface="Comic Sans MS" pitchFamily="66" charset="0"/>
                <a:ea typeface="Calibri"/>
                <a:cs typeface="Times New Roman"/>
              </a:rPr>
              <a:t>Több </a:t>
            </a:r>
            <a:r>
              <a:rPr lang="hu-HU" dirty="0">
                <a:solidFill>
                  <a:prstClr val="black"/>
                </a:solidFill>
                <a:latin typeface="Comic Sans MS" pitchFamily="66" charset="0"/>
                <a:ea typeface="Calibri"/>
                <a:cs typeface="Times New Roman"/>
              </a:rPr>
              <a:t>felhasználós: Az ilyen operációs rendszerek képesek elkülöníteni egymástól több felhasználó beállításait, adatait. Beállítható például, hogy az egyes felhasználók egymás állományait ne lássák. A Windows </a:t>
            </a:r>
            <a:r>
              <a:rPr lang="hu-HU" dirty="0" smtClean="0">
                <a:solidFill>
                  <a:prstClr val="black"/>
                </a:solidFill>
                <a:latin typeface="Comic Sans MS" pitchFamily="66" charset="0"/>
                <a:ea typeface="Calibri"/>
                <a:cs typeface="Times New Roman"/>
              </a:rPr>
              <a:t>8.1 és </a:t>
            </a:r>
            <a:r>
              <a:rPr lang="hu-HU" dirty="0">
                <a:solidFill>
                  <a:prstClr val="black"/>
                </a:solidFill>
                <a:latin typeface="Comic Sans MS" pitchFamily="66" charset="0"/>
                <a:ea typeface="Calibri"/>
                <a:cs typeface="Times New Roman"/>
              </a:rPr>
              <a:t>a MAC OS X is ide tartoznak.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852936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70316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Csoportosítása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84586" y="1844824"/>
            <a:ext cx="48914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Feladatok (futtatható programok) száma szerint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Egyfeladatos: Egyszerre csak egy program futtatható. Ha egy másikat is szerettünk volna elindítani, akkor az aktuálisan futó programot előtte be kellett zárni.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Többfeladatos: Több program futtatható egyszerre. Tudunk egyidejűleg zenét hallgatni, internetezni, és CD-t írni is. A Windows </a:t>
            </a:r>
            <a:r>
              <a:rPr lang="hu-HU" dirty="0" smtClean="0">
                <a:latin typeface="Comic Sans MS" pitchFamily="66" charset="0"/>
              </a:rPr>
              <a:t>8.1 és </a:t>
            </a:r>
            <a:r>
              <a:rPr lang="hu-HU" dirty="0">
                <a:latin typeface="Comic Sans MS" pitchFamily="66" charset="0"/>
              </a:rPr>
              <a:t>a MAC OS X is ide tartoznak.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" r="2479" b="4598"/>
          <a:stretch/>
        </p:blipFill>
        <p:spPr>
          <a:xfrm>
            <a:off x="5087618" y="2266102"/>
            <a:ext cx="3406516" cy="28507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262821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Csoportosítása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71266" y="1703445"/>
            <a:ext cx="48914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Felhasználói felület alapján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Karakteres: A felhasználónak parancsokat kell(</a:t>
            </a:r>
            <a:r>
              <a:rPr lang="hu-HU" dirty="0" err="1">
                <a:latin typeface="Comic Sans MS" pitchFamily="66" charset="0"/>
              </a:rPr>
              <a:t>ett</a:t>
            </a:r>
            <a:r>
              <a:rPr lang="hu-HU" dirty="0">
                <a:latin typeface="Comic Sans MS" pitchFamily="66" charset="0"/>
              </a:rPr>
              <a:t>) gépelni a számítógép használatához. Egyszerű felhasználó számára nehéz a használata.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Grafikus: A felhasználó egy könnyen használható ikonokat, és más grafikus elemeket tartalmazó felületen keresztül adhat utasításokat a számítógépnek. A Windows </a:t>
            </a:r>
            <a:r>
              <a:rPr lang="hu-HU" dirty="0" smtClean="0">
                <a:latin typeface="Comic Sans MS" pitchFamily="66" charset="0"/>
              </a:rPr>
              <a:t>8.1 és </a:t>
            </a:r>
            <a:r>
              <a:rPr lang="hu-HU" dirty="0">
                <a:latin typeface="Comic Sans MS" pitchFamily="66" charset="0"/>
              </a:rPr>
              <a:t>a MAC OS X is ide tartoznak.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3491880" cy="2618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701106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pt-BR" sz="3200" u="sng" dirty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Windows 8.1 kontra Mac OS X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79512" y="1268760"/>
            <a:ext cx="48317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Mindkét rendszernek vannak különbségei. Szerintem ezek a legfontosabbak</a:t>
            </a:r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:</a:t>
            </a:r>
          </a:p>
          <a:p>
            <a:pPr lvl="0"/>
            <a:endParaRPr lang="hu-HU" dirty="0" smtClean="0"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Biztonság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 smtClean="0">
                <a:latin typeface="Comic Sans MS" pitchFamily="66" charset="0"/>
              </a:rPr>
              <a:t>Windows 8.1: </a:t>
            </a:r>
            <a:r>
              <a:rPr lang="hu-HU" dirty="0">
                <a:latin typeface="Comic Sans MS" pitchFamily="66" charset="0"/>
              </a:rPr>
              <a:t>A legtöbb ember Windowst használ, így a támadóknak sokkal jobb célpont.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Mac OS X: Sokkal biztonságosabb és kevésbé érzékeny a vírusokra és más rosszindulatú programokra.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Ár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 smtClean="0">
                <a:latin typeface="Comic Sans MS" pitchFamily="66" charset="0"/>
              </a:rPr>
              <a:t>Windows 8.1: </a:t>
            </a:r>
            <a:r>
              <a:rPr lang="hu-HU" dirty="0">
                <a:latin typeface="Comic Sans MS" pitchFamily="66" charset="0"/>
              </a:rPr>
              <a:t>Mivel PC számítógépeken fut a Windows, így sokkal olcsóbb.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Mac OS X: Az Apple gyártó gépein fut, így sokkal drágább.</a:t>
            </a:r>
          </a:p>
          <a:p>
            <a:pPr lvl="0"/>
            <a:endParaRPr lang="hu-HU" dirty="0">
              <a:latin typeface="Comic Sans MS" pitchFamily="66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1412776"/>
            <a:ext cx="2488615" cy="26148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2409">
            <a:off x="5404641" y="3685576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95529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pt-BR" sz="3200" u="sng" dirty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Windows 8.1 kontra Mac OS X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79512" y="1268760"/>
            <a:ext cx="4968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Szoftver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 smtClean="0">
                <a:latin typeface="Comic Sans MS" pitchFamily="66" charset="0"/>
              </a:rPr>
              <a:t>Windows 8.1:  </a:t>
            </a:r>
            <a:r>
              <a:rPr lang="hu-HU" dirty="0">
                <a:latin typeface="Comic Sans MS" pitchFamily="66" charset="0"/>
              </a:rPr>
              <a:t>A Windows áruházából 50 000 alkalmazást is letölthetünk, és a legtöbb program ingyenesen telepíthető.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Mac OS X: Az itt található áruházban 14 000 alkalmazás közt válogathatunk, de ebben a rendszerben nem minden program fut, mind egy Windows rendszeren.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Beállítások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A Windows </a:t>
            </a:r>
            <a:r>
              <a:rPr lang="hu-HU" dirty="0" smtClean="0">
                <a:latin typeface="Comic Sans MS" pitchFamily="66" charset="0"/>
              </a:rPr>
              <a:t>8.1 jobban </a:t>
            </a:r>
            <a:r>
              <a:rPr lang="hu-HU" dirty="0">
                <a:latin typeface="Comic Sans MS" pitchFamily="66" charset="0"/>
              </a:rPr>
              <a:t>személyre szabható mint a Mac OS X.</a:t>
            </a:r>
          </a:p>
          <a:p>
            <a:endParaRPr lang="hu-HU" dirty="0">
              <a:latin typeface="Comic Sans MS" pitchFamily="66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939" y="1335552"/>
            <a:ext cx="1839421" cy="1918367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810" y="3253919"/>
            <a:ext cx="1905677" cy="1905677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179512" y="5013176"/>
            <a:ext cx="6600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latin typeface="Comic Sans MS" pitchFamily="66" charset="0"/>
              </a:rPr>
              <a:t>Amiben nincs különbség: Mindkét operációs rendszer könnyen tanulható és jó választás a </a:t>
            </a:r>
            <a:r>
              <a:rPr lang="hu-HU" dirty="0" err="1">
                <a:latin typeface="Comic Sans MS" pitchFamily="66" charset="0"/>
              </a:rPr>
              <a:t>designereknek</a:t>
            </a:r>
            <a:r>
              <a:rPr lang="hu-HU" dirty="0" smtClean="0">
                <a:latin typeface="Comic Sans MS" pitchFamily="66" charset="0"/>
              </a:rPr>
              <a:t>.</a:t>
            </a:r>
            <a:endParaRPr lang="hu-H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95612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717290" y="0"/>
            <a:ext cx="6923112" cy="1143000"/>
          </a:xfrm>
        </p:spPr>
        <p:txBody>
          <a:bodyPr>
            <a:normAutofit/>
          </a:bodyPr>
          <a:lstStyle/>
          <a:p>
            <a:r>
              <a:rPr lang="hu-HU" sz="4000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Melyiket válasszam?</a:t>
            </a:r>
            <a:endParaRPr lang="pt-BR" sz="4000" u="sng" dirty="0">
              <a:solidFill>
                <a:srgbClr val="EB3415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323528" y="2370418"/>
            <a:ext cx="53594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Mac OS </a:t>
            </a:r>
            <a:r>
              <a:rPr lang="hu-HU" dirty="0" smtClean="0">
                <a:latin typeface="Comic Sans MS" pitchFamily="66" charset="0"/>
              </a:rPr>
              <a:t>X</a:t>
            </a:r>
            <a:endParaRPr lang="hu-HU" dirty="0">
              <a:latin typeface="Comic Sans MS" pitchFamily="66" charset="0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Kevesebb karbantartást igényel.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A felhasználóknak kevésbé kell aggódniuk a vírusok és biztonsági rések miatt.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A </a:t>
            </a:r>
            <a:r>
              <a:rPr lang="hu-HU" dirty="0" err="1">
                <a:latin typeface="Comic Sans MS" pitchFamily="66" charset="0"/>
              </a:rPr>
              <a:t>Macek</a:t>
            </a:r>
            <a:r>
              <a:rPr lang="hu-HU" dirty="0">
                <a:latin typeface="Comic Sans MS" pitchFamily="66" charset="0"/>
              </a:rPr>
              <a:t> szoftvere jobban fókuszál a felhasználói felületre, és ezzel élvezhetőbb felhasználói élményt nyújtanak </a:t>
            </a:r>
            <a:r>
              <a:rPr lang="hu-HU" dirty="0" err="1">
                <a:latin typeface="Comic Sans MS" pitchFamily="66" charset="0"/>
              </a:rPr>
              <a:t>Windows-os</a:t>
            </a:r>
            <a:r>
              <a:rPr lang="hu-HU" dirty="0">
                <a:latin typeface="Comic Sans MS" pitchFamily="66" charset="0"/>
              </a:rPr>
              <a:t> társaiknál.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Más Apple eszközök az Apple gépeivel működnek együtt a legtökéletesebben.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hu-HU" dirty="0">
              <a:latin typeface="Comic Sans MS" pitchFamily="66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139384" y="1196752"/>
            <a:ext cx="8787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Feltehetjük a kérdést, hogy melyik operációs rendszert mikor és miért érdemes használni. Mindenki saját maga dönti el, hogy melyiket szeretné használni, de aki nem tud dönteni, annak itt egy kis segítség: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56" y="1772816"/>
            <a:ext cx="3613129" cy="36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2473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717290" y="0"/>
            <a:ext cx="6923112" cy="1143000"/>
          </a:xfrm>
        </p:spPr>
        <p:txBody>
          <a:bodyPr>
            <a:normAutofit/>
          </a:bodyPr>
          <a:lstStyle/>
          <a:p>
            <a:r>
              <a:rPr lang="hu-HU" sz="4000" u="sng" dirty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Melyiket válasszam?</a:t>
            </a:r>
            <a:endParaRPr lang="pt-BR" u="sng" dirty="0">
              <a:solidFill>
                <a:srgbClr val="EB3415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24721" y="1556792"/>
            <a:ext cx="40635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Windows</a:t>
            </a:r>
            <a:r>
              <a:rPr lang="hu-HU" dirty="0">
                <a:latin typeface="Comic Sans MS" pitchFamily="66" charset="0"/>
              </a:rPr>
              <a:t> </a:t>
            </a:r>
            <a:r>
              <a:rPr lang="hu-HU" dirty="0" smtClean="0">
                <a:latin typeface="Comic Sans MS" pitchFamily="66" charset="0"/>
              </a:rPr>
              <a:t>8.1</a:t>
            </a:r>
            <a:endParaRPr lang="hu-HU" dirty="0">
              <a:latin typeface="Comic Sans MS" pitchFamily="66" charset="0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Rugalmasság, testreszabhatóság.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Több szoftver érhető el, mint bármelyik másik platformra.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A játékélmény jobb, köszönhetően a több elérhető játéknak.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Zeneszerkesztésre jobb választás.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hu-HU" dirty="0">
                <a:latin typeface="Comic Sans MS" pitchFamily="66" charset="0"/>
              </a:rPr>
              <a:t>Ha Windows-t használsz, akkor ugyanazt a platformot használod, mint a világ legnagyobb része.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10267"/>
            <a:ext cx="3212976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9202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717290" y="0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Gyakorlás</a:t>
            </a:r>
            <a:endParaRPr lang="pt-BR" sz="4800" u="sng" dirty="0">
              <a:solidFill>
                <a:srgbClr val="EB3415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90575" y="1231138"/>
            <a:ext cx="8667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Készítettem neked néhány feladatot, amivel tesztelheted a tudásod. </a:t>
            </a:r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sym typeface="Wingdings" pitchFamily="2" charset="2"/>
              </a:rPr>
              <a:t>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323528" y="1844824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7030A0"/>
                </a:solidFill>
                <a:latin typeface="Comic Sans MS" pitchFamily="66" charset="0"/>
              </a:rPr>
              <a:t>1. </a:t>
            </a:r>
            <a:r>
              <a:rPr lang="hu-HU" dirty="0">
                <a:solidFill>
                  <a:srgbClr val="7030A0"/>
                </a:solidFill>
                <a:latin typeface="Comic Sans MS" pitchFamily="66" charset="0"/>
              </a:rPr>
              <a:t>Feladat</a:t>
            </a:r>
            <a:r>
              <a:rPr lang="hu-HU" dirty="0">
                <a:latin typeface="Comic Sans MS" pitchFamily="66" charset="0"/>
              </a:rPr>
              <a:t>: </a:t>
            </a:r>
            <a:r>
              <a:rPr lang="hu-HU" dirty="0" smtClean="0">
                <a:latin typeface="Comic Sans MS" pitchFamily="66" charset="0"/>
              </a:rPr>
              <a:t>Írtam néhány </a:t>
            </a:r>
            <a:r>
              <a:rPr lang="hu-HU" dirty="0">
                <a:latin typeface="Comic Sans MS" pitchFamily="66" charset="0"/>
              </a:rPr>
              <a:t>állítást. Ha úgy gondolod, hogy igaz amit írtam, akkor az igaz gombra, ha hamis akkor a hamis gombra kattints. A jó válasz megváltozik </a:t>
            </a:r>
            <a:r>
              <a:rPr lang="hu-HU" dirty="0">
                <a:solidFill>
                  <a:srgbClr val="00FF00"/>
                </a:solidFill>
                <a:latin typeface="Comic Sans MS" pitchFamily="66" charset="0"/>
              </a:rPr>
              <a:t>zöld</a:t>
            </a:r>
            <a:r>
              <a:rPr lang="hu-HU" dirty="0">
                <a:latin typeface="Comic Sans MS" pitchFamily="66" charset="0"/>
              </a:rPr>
              <a:t> színűre, a rossz válasz pedig </a:t>
            </a:r>
            <a:r>
              <a:rPr lang="hu-HU" dirty="0">
                <a:solidFill>
                  <a:srgbClr val="FF0000"/>
                </a:solidFill>
                <a:latin typeface="Comic Sans MS" pitchFamily="66" charset="0"/>
              </a:rPr>
              <a:t>piros</a:t>
            </a:r>
            <a:r>
              <a:rPr lang="hu-HU" dirty="0">
                <a:latin typeface="Comic Sans MS" pitchFamily="66" charset="0"/>
              </a:rPr>
              <a:t>ra. </a:t>
            </a:r>
          </a:p>
          <a:p>
            <a:r>
              <a:rPr lang="hu-HU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hu-H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136563" y="3045153"/>
            <a:ext cx="87757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Comic Sans MS" pitchFamily="66" charset="0"/>
              </a:rPr>
              <a:t>A Windows 8.1 és a Linux lett bemutatva.</a:t>
            </a:r>
          </a:p>
          <a:p>
            <a:endParaRPr lang="hu-HU" dirty="0" smtClean="0">
              <a:latin typeface="Comic Sans MS" pitchFamily="66" charset="0"/>
            </a:endParaRPr>
          </a:p>
          <a:p>
            <a:r>
              <a:rPr lang="hu-HU" dirty="0" smtClean="0">
                <a:latin typeface="Comic Sans MS" pitchFamily="66" charset="0"/>
              </a:rPr>
              <a:t>A </a:t>
            </a:r>
            <a:r>
              <a:rPr lang="hu-HU" dirty="0">
                <a:latin typeface="Comic Sans MS" pitchFamily="66" charset="0"/>
              </a:rPr>
              <a:t>bemutatott rendszerek grafikus </a:t>
            </a:r>
            <a:endParaRPr lang="hu-HU" dirty="0" smtClean="0">
              <a:latin typeface="Comic Sans MS" pitchFamily="66" charset="0"/>
            </a:endParaRPr>
          </a:p>
          <a:p>
            <a:r>
              <a:rPr lang="hu-HU" dirty="0" smtClean="0">
                <a:latin typeface="Comic Sans MS" pitchFamily="66" charset="0"/>
              </a:rPr>
              <a:t>operációs rendszerek.</a:t>
            </a:r>
          </a:p>
          <a:p>
            <a:endParaRPr lang="hu-HU" dirty="0" smtClean="0">
              <a:latin typeface="Comic Sans MS" pitchFamily="66" charset="0"/>
            </a:endParaRPr>
          </a:p>
          <a:p>
            <a:r>
              <a:rPr lang="hu-HU" dirty="0" smtClean="0">
                <a:latin typeface="Comic Sans MS" pitchFamily="66" charset="0"/>
              </a:rPr>
              <a:t>Legfontosabb a memóriakezelés.</a:t>
            </a:r>
          </a:p>
          <a:p>
            <a:endParaRPr lang="hu-HU" dirty="0" smtClean="0">
              <a:latin typeface="Comic Sans MS" pitchFamily="66" charset="0"/>
            </a:endParaRPr>
          </a:p>
          <a:p>
            <a:r>
              <a:rPr lang="hu-HU" dirty="0" smtClean="0">
                <a:latin typeface="Comic Sans MS" pitchFamily="66" charset="0"/>
              </a:rPr>
              <a:t>Az operációs rendszer internetes szerver.</a:t>
            </a:r>
          </a:p>
          <a:p>
            <a:endParaRPr lang="hu-HU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 </a:t>
            </a:r>
            <a:r>
              <a:rPr lang="en-US" dirty="0" err="1">
                <a:latin typeface="Comic Sans MS" pitchFamily="66" charset="0"/>
              </a:rPr>
              <a:t>legtöbb</a:t>
            </a:r>
            <a:r>
              <a:rPr lang="en-US" dirty="0">
                <a:latin typeface="Comic Sans MS" pitchFamily="66" charset="0"/>
              </a:rPr>
              <a:t> ember </a:t>
            </a:r>
            <a:r>
              <a:rPr lang="en-US" dirty="0" err="1">
                <a:latin typeface="Comic Sans MS" pitchFamily="66" charset="0"/>
              </a:rPr>
              <a:t>Windowst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használ</a:t>
            </a:r>
            <a:r>
              <a:rPr lang="hu-HU" dirty="0" smtClean="0">
                <a:latin typeface="Comic Sans MS" pitchFamily="66" charset="0"/>
              </a:rPr>
              <a:t>.</a:t>
            </a:r>
            <a:endParaRPr lang="hu-HU" dirty="0">
              <a:latin typeface="Comic Sans MS" pitchFamily="66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4997565" y="3091873"/>
            <a:ext cx="1584177" cy="2880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igaz</a:t>
            </a:r>
            <a:endParaRPr lang="hu-H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Téglalap 11"/>
          <p:cNvSpPr/>
          <p:nvPr/>
        </p:nvSpPr>
        <p:spPr>
          <a:xfrm>
            <a:off x="4997564" y="3671377"/>
            <a:ext cx="1584177" cy="2880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igaz</a:t>
            </a:r>
            <a:endParaRPr lang="hu-H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4997563" y="4334452"/>
            <a:ext cx="1584177" cy="2880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igaz</a:t>
            </a:r>
            <a:endParaRPr lang="hu-H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4997562" y="4910516"/>
            <a:ext cx="1584177" cy="2880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igaz</a:t>
            </a:r>
            <a:endParaRPr lang="hu-H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5006068" y="5489142"/>
            <a:ext cx="1584177" cy="2880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igaz</a:t>
            </a:r>
            <a:endParaRPr lang="hu-HU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7304117" y="3091873"/>
            <a:ext cx="1584177" cy="288032"/>
          </a:xfrm>
          <a:prstGeom prst="rect">
            <a:avLst/>
          </a:prstGeom>
          <a:solidFill>
            <a:srgbClr val="F90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hamis</a:t>
            </a:r>
            <a:endParaRPr lang="hu-HU" sz="16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églalap 17"/>
          <p:cNvSpPr/>
          <p:nvPr/>
        </p:nvSpPr>
        <p:spPr>
          <a:xfrm>
            <a:off x="7304118" y="3671377"/>
            <a:ext cx="1584177" cy="288032"/>
          </a:xfrm>
          <a:prstGeom prst="rect">
            <a:avLst/>
          </a:prstGeom>
          <a:solidFill>
            <a:srgbClr val="F90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hamis</a:t>
            </a:r>
            <a:endParaRPr lang="hu-HU" sz="16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Téglalap 18"/>
          <p:cNvSpPr/>
          <p:nvPr/>
        </p:nvSpPr>
        <p:spPr>
          <a:xfrm>
            <a:off x="7307951" y="4334452"/>
            <a:ext cx="1584177" cy="288032"/>
          </a:xfrm>
          <a:prstGeom prst="rect">
            <a:avLst/>
          </a:prstGeom>
          <a:solidFill>
            <a:srgbClr val="F90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hamis</a:t>
            </a:r>
            <a:endParaRPr lang="hu-HU" sz="16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3" name="Téglalap 22"/>
          <p:cNvSpPr/>
          <p:nvPr/>
        </p:nvSpPr>
        <p:spPr>
          <a:xfrm>
            <a:off x="7307951" y="4904634"/>
            <a:ext cx="1584177" cy="288032"/>
          </a:xfrm>
          <a:prstGeom prst="rect">
            <a:avLst/>
          </a:prstGeom>
          <a:solidFill>
            <a:srgbClr val="F90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hamis</a:t>
            </a:r>
            <a:endParaRPr lang="hu-HU" sz="16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Téglalap 23"/>
          <p:cNvSpPr/>
          <p:nvPr/>
        </p:nvSpPr>
        <p:spPr>
          <a:xfrm>
            <a:off x="7307951" y="5489142"/>
            <a:ext cx="1584177" cy="288032"/>
          </a:xfrm>
          <a:prstGeom prst="rect">
            <a:avLst/>
          </a:prstGeom>
          <a:solidFill>
            <a:srgbClr val="F90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6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hamis</a:t>
            </a:r>
            <a:endParaRPr lang="hu-HU" sz="16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63216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717290" y="0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Gyakorlás</a:t>
            </a:r>
            <a:endParaRPr lang="pt-BR" sz="4800" u="sng" dirty="0">
              <a:solidFill>
                <a:srgbClr val="EB3415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23528" y="155679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hu-HU" dirty="0" smtClean="0">
                <a:solidFill>
                  <a:srgbClr val="7030A0"/>
                </a:solidFill>
                <a:latin typeface="Comic Sans MS" pitchFamily="66" charset="0"/>
              </a:rPr>
              <a:t>. </a:t>
            </a:r>
            <a:r>
              <a:rPr lang="hu-HU" dirty="0">
                <a:solidFill>
                  <a:srgbClr val="7030A0"/>
                </a:solidFill>
                <a:latin typeface="Comic Sans MS" pitchFamily="66" charset="0"/>
              </a:rPr>
              <a:t>Feladat</a:t>
            </a:r>
            <a:r>
              <a:rPr lang="hu-HU" dirty="0">
                <a:latin typeface="Comic Sans MS" pitchFamily="66" charset="0"/>
              </a:rPr>
              <a:t>: </a:t>
            </a:r>
            <a:r>
              <a:rPr lang="hu-HU" dirty="0" smtClean="0">
                <a:latin typeface="Comic Sans MS" pitchFamily="66" charset="0"/>
              </a:rPr>
              <a:t>A szavakból hiányzik néhány betű. Találd ki hogy melyikek, ellenőrzésképpen pedig kattints a fekete kis kockákra a betűk megjelenítésére. </a:t>
            </a:r>
            <a:endParaRPr lang="hu-HU" dirty="0">
              <a:latin typeface="Comic Sans MS" pitchFamily="66" charset="0"/>
            </a:endParaRPr>
          </a:p>
          <a:p>
            <a:r>
              <a:rPr lang="hu-HU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hu-H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674118" y="3076746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pc="600" dirty="0" smtClean="0">
                <a:latin typeface="Comic Sans MS" pitchFamily="66" charset="0"/>
              </a:rPr>
              <a:t>o e </a:t>
            </a:r>
            <a:r>
              <a:rPr lang="hu-HU" sz="2000" spc="600" dirty="0" err="1" smtClean="0">
                <a:latin typeface="Comic Sans MS" pitchFamily="66" charset="0"/>
              </a:rPr>
              <a:t>ác</a:t>
            </a:r>
            <a:r>
              <a:rPr lang="hu-HU" sz="2000" spc="600" dirty="0" smtClean="0">
                <a:latin typeface="Comic Sans MS" pitchFamily="66" charset="0"/>
              </a:rPr>
              <a:t> ó  r n s  e</a:t>
            </a:r>
            <a:endParaRPr lang="hu-HU" sz="2000" spc="600" dirty="0">
              <a:latin typeface="Comic Sans MS" pitchFamily="66" charset="0"/>
            </a:endParaRPr>
          </a:p>
        </p:txBody>
      </p:sp>
      <p:sp>
        <p:nvSpPr>
          <p:cNvPr id="25" name="Téglalap 24"/>
          <p:cNvSpPr/>
          <p:nvPr/>
        </p:nvSpPr>
        <p:spPr>
          <a:xfrm>
            <a:off x="924373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p</a:t>
            </a:r>
          </a:p>
        </p:txBody>
      </p:sp>
      <p:sp>
        <p:nvSpPr>
          <p:cNvPr id="26" name="Téglalap 25"/>
          <p:cNvSpPr/>
          <p:nvPr/>
        </p:nvSpPr>
        <p:spPr>
          <a:xfrm>
            <a:off x="1303661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r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7" name="Téglalap 26"/>
          <p:cNvSpPr/>
          <p:nvPr/>
        </p:nvSpPr>
        <p:spPr>
          <a:xfrm>
            <a:off x="1867507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i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8" name="Téglalap 27"/>
          <p:cNvSpPr/>
          <p:nvPr/>
        </p:nvSpPr>
        <p:spPr>
          <a:xfrm>
            <a:off x="2217467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s</a:t>
            </a:r>
          </a:p>
        </p:txBody>
      </p:sp>
      <p:sp>
        <p:nvSpPr>
          <p:cNvPr id="29" name="Téglalap 28"/>
          <p:cNvSpPr/>
          <p:nvPr/>
        </p:nvSpPr>
        <p:spPr>
          <a:xfrm>
            <a:off x="2724572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e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0" name="Téglalap 29"/>
          <p:cNvSpPr/>
          <p:nvPr/>
        </p:nvSpPr>
        <p:spPr>
          <a:xfrm>
            <a:off x="3103861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1" name="Téglalap 30"/>
          <p:cNvSpPr/>
          <p:nvPr/>
        </p:nvSpPr>
        <p:spPr>
          <a:xfrm>
            <a:off x="3492592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z</a:t>
            </a:r>
          </a:p>
        </p:txBody>
      </p:sp>
      <p:sp>
        <p:nvSpPr>
          <p:cNvPr id="32" name="Téglalap 31"/>
          <p:cNvSpPr/>
          <p:nvPr/>
        </p:nvSpPr>
        <p:spPr>
          <a:xfrm>
            <a:off x="4002243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r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5557884" y="3076746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pc="600" dirty="0" smtClean="0">
                <a:latin typeface="Comic Sans MS" pitchFamily="66" charset="0"/>
              </a:rPr>
              <a:t> </a:t>
            </a:r>
            <a:r>
              <a:rPr lang="hu-HU" sz="2000" spc="600" dirty="0" err="1" smtClean="0">
                <a:latin typeface="Comic Sans MS" pitchFamily="66" charset="0"/>
              </a:rPr>
              <a:t>in</a:t>
            </a:r>
            <a:r>
              <a:rPr lang="hu-HU" sz="2000" spc="600" dirty="0" smtClean="0">
                <a:latin typeface="Comic Sans MS" pitchFamily="66" charset="0"/>
              </a:rPr>
              <a:t> o  s</a:t>
            </a:r>
            <a:endParaRPr lang="hu-HU" sz="2000" spc="600" dirty="0">
              <a:latin typeface="Comic Sans MS" pitchFamily="66" charset="0"/>
            </a:endParaRPr>
          </a:p>
        </p:txBody>
      </p:sp>
      <p:sp>
        <p:nvSpPr>
          <p:cNvPr id="34" name="Téglalap 33"/>
          <p:cNvSpPr/>
          <p:nvPr/>
        </p:nvSpPr>
        <p:spPr>
          <a:xfrm>
            <a:off x="5413868" y="3132785"/>
            <a:ext cx="309529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W</a:t>
            </a:r>
          </a:p>
        </p:txBody>
      </p:sp>
      <p:sp>
        <p:nvSpPr>
          <p:cNvPr id="35" name="Téglalap 34"/>
          <p:cNvSpPr/>
          <p:nvPr/>
        </p:nvSpPr>
        <p:spPr>
          <a:xfrm>
            <a:off x="6108309" y="3132785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</p:txBody>
      </p:sp>
      <p:sp>
        <p:nvSpPr>
          <p:cNvPr id="36" name="Téglalap 35"/>
          <p:cNvSpPr/>
          <p:nvPr/>
        </p:nvSpPr>
        <p:spPr>
          <a:xfrm>
            <a:off x="6457984" y="3132785"/>
            <a:ext cx="237520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w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7" name="Szövegdoboz 36"/>
          <p:cNvSpPr txBox="1"/>
          <p:nvPr/>
        </p:nvSpPr>
        <p:spPr>
          <a:xfrm>
            <a:off x="1203241" y="3989095"/>
            <a:ext cx="2203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pc="600" dirty="0" smtClean="0">
                <a:latin typeface="Comic Sans MS" pitchFamily="66" charset="0"/>
              </a:rPr>
              <a:t>M C     X</a:t>
            </a:r>
            <a:endParaRPr lang="hu-HU" sz="2000" spc="600" dirty="0">
              <a:latin typeface="Comic Sans MS" pitchFamily="66" charset="0"/>
            </a:endParaRPr>
          </a:p>
        </p:txBody>
      </p:sp>
      <p:sp>
        <p:nvSpPr>
          <p:cNvPr id="38" name="Téglalap 37"/>
          <p:cNvSpPr/>
          <p:nvPr/>
        </p:nvSpPr>
        <p:spPr>
          <a:xfrm>
            <a:off x="1508355" y="4045134"/>
            <a:ext cx="237520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A</a:t>
            </a:r>
          </a:p>
        </p:txBody>
      </p:sp>
      <p:sp>
        <p:nvSpPr>
          <p:cNvPr id="39" name="Téglalap 38"/>
          <p:cNvSpPr/>
          <p:nvPr/>
        </p:nvSpPr>
        <p:spPr>
          <a:xfrm>
            <a:off x="2009031" y="4045134"/>
            <a:ext cx="237520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O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0" name="Téglalap 39"/>
          <p:cNvSpPr/>
          <p:nvPr/>
        </p:nvSpPr>
        <p:spPr>
          <a:xfrm>
            <a:off x="2305024" y="4045134"/>
            <a:ext cx="237520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S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1" name="Szövegdoboz 40"/>
          <p:cNvSpPr txBox="1"/>
          <p:nvPr/>
        </p:nvSpPr>
        <p:spPr>
          <a:xfrm>
            <a:off x="5279889" y="3989015"/>
            <a:ext cx="2798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pc="600" dirty="0" smtClean="0">
                <a:latin typeface="Comic Sans MS" pitchFamily="66" charset="0"/>
              </a:rPr>
              <a:t>F  le  ül *</a:t>
            </a:r>
            <a:endParaRPr lang="hu-HU" sz="2000" spc="600" dirty="0">
              <a:latin typeface="Comic Sans MS" pitchFamily="66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300980" y="5301208"/>
            <a:ext cx="6922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latin typeface="Comic Sans MS" pitchFamily="66" charset="0"/>
              </a:rPr>
              <a:t>* </a:t>
            </a:r>
            <a:r>
              <a:rPr lang="hu-HU" sz="1600" dirty="0" smtClean="0">
                <a:latin typeface="Comic Sans MS" pitchFamily="66" charset="0"/>
              </a:rPr>
              <a:t>…..... Országos </a:t>
            </a:r>
            <a:r>
              <a:rPr lang="hu-HU" sz="1600" dirty="0">
                <a:latin typeface="Comic Sans MS" pitchFamily="66" charset="0"/>
              </a:rPr>
              <a:t>Informatika Verseny 2015. </a:t>
            </a:r>
          </a:p>
        </p:txBody>
      </p:sp>
      <p:sp>
        <p:nvSpPr>
          <p:cNvPr id="42" name="Téglalap 41"/>
          <p:cNvSpPr/>
          <p:nvPr/>
        </p:nvSpPr>
        <p:spPr>
          <a:xfrm>
            <a:off x="5604637" y="4045054"/>
            <a:ext cx="237520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ü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3" name="Téglalap 42"/>
          <p:cNvSpPr/>
          <p:nvPr/>
        </p:nvSpPr>
        <p:spPr>
          <a:xfrm>
            <a:off x="6252185" y="4045134"/>
            <a:ext cx="237520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>
                <a:solidFill>
                  <a:schemeClr val="tx1"/>
                </a:solidFill>
                <a:latin typeface="Comic Sans MS" pitchFamily="66" charset="0"/>
              </a:rPr>
              <a:t>m</a:t>
            </a:r>
          </a:p>
        </p:txBody>
      </p:sp>
      <p:sp>
        <p:nvSpPr>
          <p:cNvPr id="44" name="Téglalap 43"/>
          <p:cNvSpPr/>
          <p:nvPr/>
        </p:nvSpPr>
        <p:spPr>
          <a:xfrm>
            <a:off x="6878505" y="4057643"/>
            <a:ext cx="175115" cy="2880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pc="600" dirty="0" smtClean="0">
                <a:solidFill>
                  <a:schemeClr val="tx1"/>
                </a:solidFill>
                <a:latin typeface="Comic Sans MS" pitchFamily="66" charset="0"/>
              </a:rPr>
              <a:t>e</a:t>
            </a:r>
            <a:endParaRPr lang="hu-HU" spc="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43216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39752" y="0"/>
            <a:ext cx="8229600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Tartalom</a:t>
            </a:r>
            <a:endParaRPr lang="hu-HU" dirty="0"/>
          </a:p>
        </p:txBody>
      </p:sp>
      <p:pic>
        <p:nvPicPr>
          <p:cNvPr id="5" name="Kép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990" y="3034797"/>
            <a:ext cx="1008112" cy="1344148"/>
          </a:xfrm>
          <a:prstGeom prst="rect">
            <a:avLst/>
          </a:prstGeom>
        </p:spPr>
      </p:pic>
      <p:pic>
        <p:nvPicPr>
          <p:cNvPr id="6" name="Kép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96" y="1163571"/>
            <a:ext cx="1139487" cy="1390806"/>
          </a:xfrm>
          <a:prstGeom prst="rect">
            <a:avLst/>
          </a:prstGeom>
        </p:spPr>
      </p:pic>
      <p:sp>
        <p:nvSpPr>
          <p:cNvPr id="7" name="Szövegdoboz 6">
            <a:hlinkClick r:id="rId4" action="ppaction://hlinksldjump"/>
          </p:cNvPr>
          <p:cNvSpPr txBox="1"/>
          <p:nvPr/>
        </p:nvSpPr>
        <p:spPr>
          <a:xfrm>
            <a:off x="367109" y="1819198"/>
            <a:ext cx="302433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Mi az operációs rendszer?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Kép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978" y="1173578"/>
            <a:ext cx="1476164" cy="1476164"/>
          </a:xfrm>
          <a:prstGeom prst="rect">
            <a:avLst/>
          </a:prstGeom>
        </p:spPr>
      </p:pic>
      <p:sp>
        <p:nvSpPr>
          <p:cNvPr id="17" name="Szövegdoboz 16">
            <a:hlinkClick r:id="rId6" action="ppaction://hlinksldjump"/>
          </p:cNvPr>
          <p:cNvSpPr txBox="1"/>
          <p:nvPr/>
        </p:nvSpPr>
        <p:spPr>
          <a:xfrm>
            <a:off x="4229962" y="1819198"/>
            <a:ext cx="151216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Feladatai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8" name="Kép 1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06" y="2910118"/>
            <a:ext cx="1691141" cy="1691141"/>
          </a:xfrm>
          <a:prstGeom prst="rect">
            <a:avLst/>
          </a:prstGeom>
        </p:spPr>
      </p:pic>
      <p:sp>
        <p:nvSpPr>
          <p:cNvPr id="19" name="Szövegdoboz 18">
            <a:hlinkClick r:id="rId8" action="ppaction://hlinksldjump"/>
          </p:cNvPr>
          <p:cNvSpPr txBox="1"/>
          <p:nvPr/>
        </p:nvSpPr>
        <p:spPr>
          <a:xfrm>
            <a:off x="683606" y="3571022"/>
            <a:ext cx="220666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Csoportosítása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Szövegdoboz 19">
            <a:hlinkClick r:id="rId2" action="ppaction://hlinksldjump"/>
          </p:cNvPr>
          <p:cNvSpPr txBox="1"/>
          <p:nvPr/>
        </p:nvSpPr>
        <p:spPr>
          <a:xfrm>
            <a:off x="3293858" y="3571022"/>
            <a:ext cx="363640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Windows 8.1 kontra Mac OS X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2" name="Kép 2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560" y="4920972"/>
            <a:ext cx="1540758" cy="1476000"/>
          </a:xfrm>
          <a:prstGeom prst="rect">
            <a:avLst/>
          </a:prstGeom>
        </p:spPr>
      </p:pic>
      <p:sp>
        <p:nvSpPr>
          <p:cNvPr id="23" name="Szövegdoboz 22">
            <a:hlinkClick r:id="rId10" action="ppaction://hlinksldjump"/>
          </p:cNvPr>
          <p:cNvSpPr txBox="1"/>
          <p:nvPr/>
        </p:nvSpPr>
        <p:spPr>
          <a:xfrm>
            <a:off x="611560" y="5474306"/>
            <a:ext cx="268229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Melyiket válasszam?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4" name="Kép 23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204" y="4920972"/>
            <a:ext cx="1553684" cy="1476000"/>
          </a:xfrm>
          <a:prstGeom prst="rect">
            <a:avLst/>
          </a:prstGeom>
        </p:spPr>
      </p:pic>
      <p:sp>
        <p:nvSpPr>
          <p:cNvPr id="25" name="Szövegdoboz 24">
            <a:hlinkClick r:id="rId12" action="ppaction://hlinksldjump"/>
          </p:cNvPr>
          <p:cNvSpPr txBox="1"/>
          <p:nvPr/>
        </p:nvSpPr>
        <p:spPr>
          <a:xfrm>
            <a:off x="3882711" y="5474306"/>
            <a:ext cx="220666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Gyakorlás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" name="Téglalap 32">
            <a:hlinkClick r:id="rId14" action="ppaction://hlinksldjump"/>
          </p:cNvPr>
          <p:cNvSpPr/>
          <p:nvPr/>
        </p:nvSpPr>
        <p:spPr>
          <a:xfrm>
            <a:off x="6732240" y="1353170"/>
            <a:ext cx="2428190" cy="4176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Használati utasítás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églalap 15">
            <a:hlinkClick r:id="rId15" action="ppaction://hlinksldjump"/>
          </p:cNvPr>
          <p:cNvSpPr/>
          <p:nvPr/>
        </p:nvSpPr>
        <p:spPr>
          <a:xfrm>
            <a:off x="7020272" y="1901667"/>
            <a:ext cx="2123728" cy="417680"/>
          </a:xfrm>
          <a:prstGeom prst="rect">
            <a:avLst/>
          </a:prstGeom>
          <a:solidFill>
            <a:srgbClr val="E00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Források</a:t>
            </a:r>
            <a:endParaRPr lang="hu-H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99753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Források</a:t>
            </a:r>
          </a:p>
        </p:txBody>
      </p:sp>
      <p:pic>
        <p:nvPicPr>
          <p:cNvPr id="12" name="Kép 11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894" y="5781748"/>
            <a:ext cx="606645" cy="871873"/>
          </a:xfrm>
          <a:prstGeom prst="rect">
            <a:avLst/>
          </a:prstGeom>
        </p:spPr>
      </p:pic>
      <p:sp>
        <p:nvSpPr>
          <p:cNvPr id="15" name="Szövegdoboz 14"/>
          <p:cNvSpPr txBox="1"/>
          <p:nvPr/>
        </p:nvSpPr>
        <p:spPr>
          <a:xfrm>
            <a:off x="0" y="1342593"/>
            <a:ext cx="850826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sz="1600" dirty="0">
                <a:latin typeface="Comic Sans MS" pitchFamily="66" charset="0"/>
              </a:rPr>
              <a:t>Mac vs. </a:t>
            </a:r>
            <a:r>
              <a:rPr lang="hu-HU" sz="1600" dirty="0" smtClean="0">
                <a:latin typeface="Comic Sans MS" pitchFamily="66" charset="0"/>
              </a:rPr>
              <a:t>PC (Computer </a:t>
            </a:r>
            <a:r>
              <a:rPr lang="hu-HU" sz="1600" dirty="0" err="1" smtClean="0">
                <a:latin typeface="Comic Sans MS" pitchFamily="66" charset="0"/>
              </a:rPr>
              <a:t>Hope</a:t>
            </a:r>
            <a:r>
              <a:rPr lang="hu-HU" sz="1600" dirty="0" smtClean="0">
                <a:latin typeface="Comic Sans MS" pitchFamily="66" charset="0"/>
              </a:rPr>
              <a:t>) http</a:t>
            </a:r>
            <a:r>
              <a:rPr lang="hu-HU" sz="1600" dirty="0">
                <a:latin typeface="Comic Sans MS" pitchFamily="66" charset="0"/>
              </a:rPr>
              <a:t>://</a:t>
            </a:r>
            <a:r>
              <a:rPr lang="hu-HU" sz="1600" dirty="0" smtClean="0">
                <a:latin typeface="Comic Sans MS" pitchFamily="66" charset="0"/>
              </a:rPr>
              <a:t>www.computerhope.com/issues/ch001238.htm (Letöltve: 2015.02.21.)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1600" dirty="0" err="1" smtClean="0">
                <a:latin typeface="Comic Sans MS" pitchFamily="66" charset="0"/>
              </a:rPr>
              <a:t>Beszmac</a:t>
            </a:r>
            <a:r>
              <a:rPr lang="hu-HU" sz="1600" dirty="0">
                <a:latin typeface="Comic Sans MS" pitchFamily="66" charset="0"/>
              </a:rPr>
              <a:t>: Windows kontra Mac – 2013 </a:t>
            </a:r>
            <a:r>
              <a:rPr lang="hu-HU" sz="1600" dirty="0" smtClean="0">
                <a:latin typeface="Comic Sans MS" pitchFamily="66" charset="0"/>
              </a:rPr>
              <a:t>(</a:t>
            </a:r>
            <a:r>
              <a:rPr lang="hu-HU" sz="1600" dirty="0" err="1" smtClean="0">
                <a:latin typeface="Comic Sans MS" pitchFamily="66" charset="0"/>
              </a:rPr>
              <a:t>Beszeljukmac</a:t>
            </a:r>
            <a:r>
              <a:rPr lang="hu-HU" sz="1600" dirty="0">
                <a:latin typeface="Comic Sans MS" pitchFamily="66" charset="0"/>
              </a:rPr>
              <a:t>: </a:t>
            </a:r>
            <a:r>
              <a:rPr lang="hu-HU" sz="1600" dirty="0" err="1">
                <a:latin typeface="Comic Sans MS" pitchFamily="66" charset="0"/>
              </a:rPr>
              <a:t>2013</a:t>
            </a:r>
            <a:r>
              <a:rPr lang="hu-HU" sz="1600" dirty="0">
                <a:latin typeface="Comic Sans MS" pitchFamily="66" charset="0"/>
              </a:rPr>
              <a:t>. május 12.) http://beszeljukmac.com/index.php/weblog/comments/windows_kontra_mac_8211_2013</a:t>
            </a:r>
            <a:r>
              <a:rPr lang="hu-HU" sz="1600" dirty="0" smtClean="0">
                <a:latin typeface="Comic Sans MS" pitchFamily="66" charset="0"/>
              </a:rPr>
              <a:t>/ (Letöltve: 2015.02.21.)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hu-HU" sz="1600" dirty="0">
                <a:latin typeface="Comic Sans MS" pitchFamily="66" charset="0"/>
              </a:rPr>
              <a:t>Az operációs rendszerek feladatai </a:t>
            </a:r>
            <a:r>
              <a:rPr lang="hu-HU" sz="1600" dirty="0" smtClean="0">
                <a:latin typeface="Comic Sans MS" pitchFamily="66" charset="0"/>
              </a:rPr>
              <a:t>(http</a:t>
            </a:r>
            <a:r>
              <a:rPr lang="hu-HU" sz="1600" dirty="0">
                <a:latin typeface="Comic Sans MS" pitchFamily="66" charset="0"/>
              </a:rPr>
              <a:t>://</a:t>
            </a:r>
            <a:r>
              <a:rPr lang="hu-HU" sz="1600" dirty="0" smtClean="0">
                <a:latin typeface="Comic Sans MS" pitchFamily="66" charset="0"/>
              </a:rPr>
              <a:t>informatika.gtportal.eu/index.php?f0=os_alap_102 (Letöltve: 2015.03.02.)</a:t>
            </a:r>
            <a:endParaRPr lang="hu-HU" sz="16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hu-HU" sz="1600" dirty="0" smtClean="0">
                <a:latin typeface="Comic Sans MS" pitchFamily="66" charset="0"/>
              </a:rPr>
              <a:t>Az </a:t>
            </a:r>
            <a:r>
              <a:rPr lang="hu-HU" sz="1600" dirty="0">
                <a:latin typeface="Comic Sans MS" pitchFamily="66" charset="0"/>
              </a:rPr>
              <a:t>operációs rendszer </a:t>
            </a:r>
            <a:r>
              <a:rPr lang="hu-HU" sz="1600" dirty="0" smtClean="0">
                <a:latin typeface="Comic Sans MS" pitchFamily="66" charset="0"/>
              </a:rPr>
              <a:t>(Karinthy </a:t>
            </a:r>
            <a:r>
              <a:rPr lang="hu-HU" sz="1600" dirty="0">
                <a:latin typeface="Comic Sans MS" pitchFamily="66" charset="0"/>
              </a:rPr>
              <a:t>Frigyes Gimnázium </a:t>
            </a:r>
            <a:r>
              <a:rPr lang="hu-HU" sz="1600" dirty="0" smtClean="0">
                <a:latin typeface="Comic Sans MS" pitchFamily="66" charset="0"/>
              </a:rPr>
              <a:t>Honlapja</a:t>
            </a:r>
            <a:r>
              <a:rPr lang="hu-HU" sz="1600" dirty="0">
                <a:latin typeface="Comic Sans MS" pitchFamily="66" charset="0"/>
              </a:rPr>
              <a:t>) http://</a:t>
            </a:r>
            <a:r>
              <a:rPr lang="hu-HU" sz="1600" dirty="0" smtClean="0">
                <a:latin typeface="Comic Sans MS" pitchFamily="66" charset="0"/>
              </a:rPr>
              <a:t>www.karinthy.hu/home/informatika/szoftver/szoftver/oprendszer.html (Letöltve: 2015.03. 05.)</a:t>
            </a:r>
            <a:endParaRPr lang="hu-HU" sz="16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hu-HU" sz="1600" dirty="0" smtClean="0">
                <a:latin typeface="Comic Sans MS" pitchFamily="66" charset="0"/>
              </a:rPr>
              <a:t>Képek: https</a:t>
            </a:r>
            <a:r>
              <a:rPr lang="hu-HU" sz="1600" dirty="0">
                <a:latin typeface="Comic Sans MS" pitchFamily="66" charset="0"/>
              </a:rPr>
              <a:t>://images.google.com/</a:t>
            </a:r>
            <a:endParaRPr lang="hu-HU" sz="1600" dirty="0" smtClean="0">
              <a:latin typeface="Comic Sans MS" pitchFamily="66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251519" y="4365104"/>
            <a:ext cx="8652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dirty="0" smtClean="0">
                <a:solidFill>
                  <a:srgbClr val="00B050"/>
                </a:solidFill>
                <a:latin typeface="Comic Sans MS" pitchFamily="66" charset="0"/>
              </a:rPr>
              <a:t>Köszönöm, hogy megtekintetted a prezentációm! </a:t>
            </a:r>
            <a:r>
              <a:rPr lang="hu-HU" sz="3200" dirty="0" smtClean="0">
                <a:solidFill>
                  <a:srgbClr val="00B050"/>
                </a:solidFill>
                <a:latin typeface="Comic Sans MS" pitchFamily="66" charset="0"/>
                <a:sym typeface="Wingdings" pitchFamily="2" charset="2"/>
              </a:rPr>
              <a:t></a:t>
            </a:r>
          </a:p>
        </p:txBody>
      </p:sp>
      <p:pic>
        <p:nvPicPr>
          <p:cNvPr id="17" name="Kép 1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694" y="5805262"/>
            <a:ext cx="791595" cy="82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6283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43808" y="0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Használati utasítás</a:t>
            </a:r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93" y="3877017"/>
            <a:ext cx="747957" cy="756000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98" y="4957137"/>
            <a:ext cx="792000" cy="792000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7" y="1385700"/>
            <a:ext cx="531208" cy="801115"/>
          </a:xfrm>
          <a:prstGeom prst="rect">
            <a:avLst/>
          </a:prstGeom>
        </p:spPr>
      </p:pic>
      <p:sp>
        <p:nvSpPr>
          <p:cNvPr id="15" name="Szövegdoboz 14"/>
          <p:cNvSpPr txBox="1"/>
          <p:nvPr/>
        </p:nvSpPr>
        <p:spPr>
          <a:xfrm>
            <a:off x="1213476" y="160159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Comic Sans MS" pitchFamily="66" charset="0"/>
              </a:rPr>
              <a:t>Erre az ikonra kattintva kiléphetsz a prezentációból. </a:t>
            </a:r>
            <a:endParaRPr lang="hu-HU" dirty="0">
              <a:latin typeface="Comic Sans MS" pitchFamily="66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1213476" y="2783644"/>
            <a:ext cx="696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Comic Sans MS" pitchFamily="66" charset="0"/>
              </a:rPr>
              <a:t>A tartalomba vezető ikon, melyen kiválaszthatsz más témákat.</a:t>
            </a:r>
            <a:endParaRPr lang="hu-HU" dirty="0">
              <a:latin typeface="Comic Sans MS" pitchFamily="66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1233692" y="4049073"/>
            <a:ext cx="3904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Comic Sans MS" pitchFamily="66" charset="0"/>
              </a:rPr>
              <a:t>Rákattintva az előző diára jutunk.</a:t>
            </a:r>
            <a:endParaRPr lang="hu-HU" dirty="0">
              <a:latin typeface="Comic Sans MS" pitchFamily="66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1310235" y="5153082"/>
            <a:ext cx="3498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>
                <a:latin typeface="Comic Sans MS" pitchFamily="66" charset="0"/>
              </a:rPr>
              <a:t>A</a:t>
            </a:r>
            <a:r>
              <a:rPr lang="hu-HU" sz="2000" dirty="0" smtClean="0">
                <a:latin typeface="Comic Sans MS" pitchFamily="66" charset="0"/>
              </a:rPr>
              <a:t> következő diára jutunk.</a:t>
            </a:r>
            <a:endParaRPr lang="hu-HU" sz="2000" dirty="0">
              <a:latin typeface="Comic Sans MS" pitchFamily="66" charset="0"/>
            </a:endParaRPr>
          </a:p>
        </p:txBody>
      </p:sp>
      <p:pic>
        <p:nvPicPr>
          <p:cNvPr id="19" name="Kép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98" y="2580873"/>
            <a:ext cx="708679" cy="774874"/>
          </a:xfrm>
          <a:prstGeom prst="rect">
            <a:avLst/>
          </a:prstGeom>
        </p:spPr>
      </p:pic>
      <p:sp>
        <p:nvSpPr>
          <p:cNvPr id="23" name="Téglalap 22">
            <a:hlinkClick r:id="rId6" action="ppaction://hlinksldjump"/>
          </p:cNvPr>
          <p:cNvSpPr/>
          <p:nvPr/>
        </p:nvSpPr>
        <p:spPr>
          <a:xfrm>
            <a:off x="-23159" y="6165304"/>
            <a:ext cx="6516216" cy="43726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Kattints ide, ha vissza szeretnél jutni a tartalomhoz!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96866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sz="3600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Mi az operációs rendszer?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246012" y="1772816"/>
            <a:ext cx="42100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Comic Sans MS" pitchFamily="66" charset="0"/>
              </a:rPr>
              <a:t>A számítógép használhatatlan lenne, ha nem lehetne rajta programokat </a:t>
            </a:r>
            <a:r>
              <a:rPr lang="hu-HU" dirty="0" smtClean="0">
                <a:latin typeface="Comic Sans MS" pitchFamily="66" charset="0"/>
              </a:rPr>
              <a:t>futtatni, ezért muszáj </a:t>
            </a:r>
            <a:r>
              <a:rPr lang="hu-HU" dirty="0">
                <a:latin typeface="Comic Sans MS" pitchFamily="66" charset="0"/>
              </a:rPr>
              <a:t>hogy legyen egy egységes felületet biztosító </a:t>
            </a:r>
            <a:r>
              <a:rPr lang="hu-HU" dirty="0" smtClean="0">
                <a:latin typeface="Comic Sans MS" pitchFamily="66" charset="0"/>
              </a:rPr>
              <a:t>alapprogram. Ha operációs rendszer nélkül kellene programot írni, az a programozónak több feladatot jelentene, mert az összes hardver eszközt nem egy egységes felületen</a:t>
            </a:r>
            <a:endParaRPr lang="hu-HU" dirty="0">
              <a:latin typeface="Comic Sans MS" pitchFamily="66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026" y="1850571"/>
            <a:ext cx="3464362" cy="21652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Szövegdoboz 6"/>
          <p:cNvSpPr txBox="1"/>
          <p:nvPr/>
        </p:nvSpPr>
        <p:spPr>
          <a:xfrm>
            <a:off x="246012" y="4226835"/>
            <a:ext cx="73783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latin typeface="Comic Sans MS" pitchFamily="66" charset="0"/>
              </a:rPr>
              <a:t>keresztül, hanem külön-külön nehéz módszerekkel kellene elérnie. Az operációs rendszer a programozóknak jelent nagy segítséget és a felhasználóknak is könnyebb eligazodni a programok között és egyszerűbbé teszi a számítógép használatát.</a:t>
            </a:r>
            <a:endParaRPr lang="hu-H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7730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Feladatai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227251" y="1268760"/>
            <a:ext cx="80171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dirty="0">
                <a:latin typeface="Comic Sans MS" pitchFamily="66" charset="0"/>
              </a:rPr>
              <a:t>Egy operációs rendszernek felületet kell biztosítania a felhasználóknak és a futó programoknak (folyamatoknak</a:t>
            </a:r>
            <a:r>
              <a:rPr lang="hu-HU" dirty="0" smtClean="0">
                <a:latin typeface="Comic Sans MS" pitchFamily="66" charset="0"/>
              </a:rPr>
              <a:t>). A Windows 8.1 </a:t>
            </a:r>
            <a:r>
              <a:rPr lang="hu-HU" dirty="0">
                <a:latin typeface="Comic Sans MS" pitchFamily="66" charset="0"/>
              </a:rPr>
              <a:t>és a MAC OS X grafikus operációs </a:t>
            </a:r>
            <a:r>
              <a:rPr lang="hu-HU" dirty="0" smtClean="0">
                <a:latin typeface="Comic Sans MS" pitchFamily="66" charset="0"/>
              </a:rPr>
              <a:t>rendszerek.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A képernyőn bárhol és bármit elhelyezhetünk, így a programok futtatása kényelmesebbé válik.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Könnyű </a:t>
            </a:r>
            <a:r>
              <a:rPr lang="hu-HU" dirty="0">
                <a:latin typeface="Comic Sans MS" pitchFamily="66" charset="0"/>
              </a:rPr>
              <a:t>a programok közötti adatátvitel.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Többféle betűtípust alkalmazatunk.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Egyszerűen érthető grafikus ábrákkal kommunikál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Egér használat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691" y="3717032"/>
            <a:ext cx="3876491" cy="2179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595442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Feladatai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88254" y="2276872"/>
            <a:ext cx="58326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A </a:t>
            </a:r>
            <a:r>
              <a:rPr lang="hu-HU" dirty="0">
                <a:latin typeface="Comic Sans MS" pitchFamily="66" charset="0"/>
              </a:rPr>
              <a:t>Windows </a:t>
            </a:r>
            <a:r>
              <a:rPr lang="hu-HU" dirty="0" smtClean="0">
                <a:latin typeface="Comic Sans MS" pitchFamily="66" charset="0"/>
              </a:rPr>
              <a:t>8.1 képes </a:t>
            </a:r>
            <a:r>
              <a:rPr lang="hu-HU" dirty="0">
                <a:latin typeface="Comic Sans MS" pitchFamily="66" charset="0"/>
              </a:rPr>
              <a:t>a különböző programok által lefoglalt, de tartalmában azonos memória-területek kezelésére és összefűzésére, vagyis az adathalmaz csak egyszer lesz a memóriában eltárolva. Ha egy alkalmazás módosítani akarja az „egyesített területet”, az operációs rendszer egy másolatot fog létrehozni az adott alkalmazás számára, így a módosítás nem fogja megzavarni a többi programot. </a:t>
            </a:r>
            <a:endParaRPr lang="hu-HU" dirty="0" smtClean="0"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A </a:t>
            </a:r>
            <a:r>
              <a:rPr lang="hu-HU" dirty="0">
                <a:latin typeface="Comic Sans MS" pitchFamily="66" charset="0"/>
              </a:rPr>
              <a:t>MAC OS X az inaktív memóriarészeket tömöríti, hogy felszabaduljon a hely az újonnan érkezőknek. Így kevesebb memória is elég lehet ugyanazokhoz a feladatokhoz.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51520" y="1196752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>
                <a:solidFill>
                  <a:prstClr val="black"/>
                </a:solidFill>
                <a:latin typeface="Comic Sans MS" pitchFamily="66" charset="0"/>
              </a:rPr>
              <a:t>A memóriakezelés a legfontosabb rész, mert egyszerre több programot szeretnénk futtatni. Memóriakezelés nélkül a programok egymás memóriaterületeire írhatnak.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106" y="2276872"/>
            <a:ext cx="2960374" cy="32668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816689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Feladatai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07504" y="1412776"/>
            <a:ext cx="4425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solidFill>
                  <a:prstClr val="black"/>
                </a:solidFill>
                <a:latin typeface="Comic Sans MS" pitchFamily="66" charset="0"/>
              </a:rPr>
              <a:t>A </a:t>
            </a:r>
            <a:r>
              <a:rPr lang="hu-HU" dirty="0">
                <a:solidFill>
                  <a:prstClr val="black"/>
                </a:solidFill>
                <a:latin typeface="Comic Sans MS" pitchFamily="66" charset="0"/>
              </a:rPr>
              <a:t>futtatandó programok általában a merevlemezen találhatóak. Ha elindítjuk (a memóriába töltjük)  akkor futó programnak vagy folyamatnak nevezzük</a:t>
            </a:r>
            <a:r>
              <a:rPr lang="hu-HU" dirty="0" smtClean="0">
                <a:solidFill>
                  <a:prstClr val="black"/>
                </a:solidFill>
                <a:latin typeface="Comic Sans MS" pitchFamily="66" charset="0"/>
              </a:rPr>
              <a:t>. Mindkét operációs rendszer feladata, hogy a folyamatokat úgy vezérelje, hogy megszakítás nélkül dolgozhassunk számítógépünkön.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hu-HU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hu-HU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>
                <a:latin typeface="Comic Sans MS" pitchFamily="66" charset="0"/>
              </a:rPr>
              <a:t>A számítógéphez csatlakozhat be vagy kiviteli eszköz (periféria). Ezekről a hardverekről adatokat kell átadni és átvenni. </a:t>
            </a:r>
            <a:endParaRPr lang="hu-HU" dirty="0" smtClean="0">
              <a:latin typeface="Comic Sans MS" pitchFamily="66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124" y="1340768"/>
            <a:ext cx="2861523" cy="26013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349" y="4149080"/>
            <a:ext cx="2839075" cy="1734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474401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Feladatai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60154" y="1484783"/>
            <a:ext cx="41764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Valamelyik </a:t>
            </a:r>
            <a:r>
              <a:rPr lang="hu-HU" dirty="0">
                <a:latin typeface="Comic Sans MS" pitchFamily="66" charset="0"/>
              </a:rPr>
              <a:t>hardver </a:t>
            </a:r>
            <a:r>
              <a:rPr lang="hu-HU" dirty="0" smtClean="0">
                <a:latin typeface="Comic Sans MS" pitchFamily="66" charset="0"/>
              </a:rPr>
              <a:t>vagy szoftver szokatlan működéskor az operációs rendszer feladata az adott helyzet kezelése a rendszer leállása nélkül. Ez a hibakezelés.</a:t>
            </a:r>
            <a:endParaRPr lang="hu-HU" dirty="0"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hu-HU" dirty="0" smtClean="0"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hu-HU" dirty="0" smtClean="0">
              <a:latin typeface="Comic Sans MS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Naplózás: Belépések, folyamatok indítása, leállítása, újraindítása egy számítógépen, egy hálózaton mind fontos információ lehet hibakövetés vagy betörés védelem során. Az ilyen eseményeket az operációs rendszer ezért feljegyzi, naplózza.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98" y="1290464"/>
            <a:ext cx="3104074" cy="17515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98" y="3422368"/>
            <a:ext cx="3104074" cy="2328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522893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99792" y="116632"/>
            <a:ext cx="6923112" cy="1143000"/>
          </a:xfrm>
        </p:spPr>
        <p:txBody>
          <a:bodyPr>
            <a:normAutofit/>
          </a:bodyPr>
          <a:lstStyle/>
          <a:p>
            <a:r>
              <a:rPr lang="hu-HU" sz="4300" u="sng" dirty="0" smtClean="0">
                <a:solidFill>
                  <a:srgbClr val="EB3415"/>
                </a:solidFill>
                <a:latin typeface="Comic Sans MS" pitchFamily="66" charset="0"/>
                <a:cs typeface="Arial" pitchFamily="34" charset="0"/>
              </a:rPr>
              <a:t>Feladatai - biztonság</a:t>
            </a:r>
          </a:p>
        </p:txBody>
      </p:sp>
      <p:pic>
        <p:nvPicPr>
          <p:cNvPr id="14" name="Kép 1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978" y="6086251"/>
            <a:ext cx="475924" cy="684000"/>
          </a:xfrm>
          <a:prstGeom prst="rect">
            <a:avLst/>
          </a:prstGeom>
        </p:spPr>
      </p:pic>
      <p:pic>
        <p:nvPicPr>
          <p:cNvPr id="20" name="Kép 1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491" y="6083537"/>
            <a:ext cx="656429" cy="684000"/>
          </a:xfrm>
          <a:prstGeom prst="rect">
            <a:avLst/>
          </a:prstGeom>
        </p:spPr>
      </p:pic>
      <p:pic>
        <p:nvPicPr>
          <p:cNvPr id="21" name="Kép 20" descr="jobbranyi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325" y="6066720"/>
            <a:ext cx="758733" cy="723063"/>
          </a:xfrm>
          <a:prstGeom prst="rect">
            <a:avLst/>
          </a:prstGeom>
        </p:spPr>
      </p:pic>
      <p:pic>
        <p:nvPicPr>
          <p:cNvPr id="22" name="Kép 21" descr="jobbranyil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907752" y="6063737"/>
            <a:ext cx="759297" cy="7236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184586" y="1467337"/>
            <a:ext cx="80402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u-HU" dirty="0" smtClean="0">
                <a:latin typeface="Comic Sans MS" pitchFamily="66" charset="0"/>
              </a:rPr>
              <a:t>Egy működő számítógépen meg kell védjük az adatainkat, a programjainkat, folyamatainkat, eszközeinket más rosszindulatú vagy óvatlan felhasználóktól.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A legtöbb ember Windowst használ a számítógépén, így sokkal jobb célpont a támadóknak ez az operációs rendszer.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hu-HU" dirty="0" smtClean="0">
                <a:latin typeface="Comic Sans MS" pitchFamily="66" charset="0"/>
              </a:rPr>
              <a:t>Mac OS X sokkal biztonságosabb és kevésbé érzékeny a vírusokra és más rosszindulatú programokra.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52" y="3717032"/>
            <a:ext cx="3332176" cy="2180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206" y="3716156"/>
            <a:ext cx="3206994" cy="218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088312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</TotalTime>
  <Words>1302</Words>
  <Application>Microsoft Office PowerPoint</Application>
  <PresentationFormat>Diavetítés a képernyőre (4:3 oldalarány)</PresentationFormat>
  <Paragraphs>160</Paragraphs>
  <Slides>20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Office-téma</vt:lpstr>
      <vt:lpstr>Operációs rendszerek</vt:lpstr>
      <vt:lpstr>Tartalom</vt:lpstr>
      <vt:lpstr>Használati utasítás</vt:lpstr>
      <vt:lpstr>Mi az operációs rendszer?</vt:lpstr>
      <vt:lpstr>Feladatai</vt:lpstr>
      <vt:lpstr>Feladatai</vt:lpstr>
      <vt:lpstr>Feladatai</vt:lpstr>
      <vt:lpstr>Feladatai</vt:lpstr>
      <vt:lpstr>Feladatai - biztonság</vt:lpstr>
      <vt:lpstr>Állománykezelés</vt:lpstr>
      <vt:lpstr>Csoportosítása</vt:lpstr>
      <vt:lpstr>Csoportosítása</vt:lpstr>
      <vt:lpstr>Csoportosítása</vt:lpstr>
      <vt:lpstr>Windows 8.1 kontra Mac OS X</vt:lpstr>
      <vt:lpstr>Windows 8.1 kontra Mac OS X</vt:lpstr>
      <vt:lpstr>Melyiket válasszam?</vt:lpstr>
      <vt:lpstr>Melyiket válasszam?</vt:lpstr>
      <vt:lpstr>Gyakorlás</vt:lpstr>
      <vt:lpstr>Gyakorlás</vt:lpstr>
      <vt:lpstr>Források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Lengyel Sándor</dc:creator>
  <cp:lastModifiedBy>Kókai Anasztázia</cp:lastModifiedBy>
  <cp:revision>117</cp:revision>
  <dcterms:created xsi:type="dcterms:W3CDTF">2015-03-06T12:44:23Z</dcterms:created>
  <dcterms:modified xsi:type="dcterms:W3CDTF">2015-03-07T11:47:58Z</dcterms:modified>
</cp:coreProperties>
</file>