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86" r:id="rId13"/>
    <p:sldId id="266" r:id="rId14"/>
    <p:sldId id="271" r:id="rId15"/>
    <p:sldId id="270" r:id="rId16"/>
    <p:sldId id="287" r:id="rId17"/>
    <p:sldId id="274" r:id="rId18"/>
    <p:sldId id="265" r:id="rId19"/>
    <p:sldId id="272" r:id="rId20"/>
    <p:sldId id="273" r:id="rId21"/>
    <p:sldId id="275" r:id="rId22"/>
    <p:sldId id="276" r:id="rId23"/>
    <p:sldId id="277" r:id="rId24"/>
    <p:sldId id="283" r:id="rId25"/>
    <p:sldId id="281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C0AAF7-7103-4520-81FC-411C3FA60906}" type="datetimeFigureOut">
              <a:rPr lang="sk-SK" smtClean="0"/>
              <a:pPr/>
              <a:t>7. 3. 2015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3D10EA-D049-488F-9E0A-ABCF7D06119A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207684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prstTxWarp prst="textCurveUp">
              <a:avLst>
                <a:gd name="adj" fmla="val 52073"/>
              </a:avLst>
            </a:prstTxWarp>
            <a:noAutofit/>
          </a:bodyPr>
          <a:lstStyle/>
          <a:p>
            <a:pPr algn="ctr"/>
            <a:r>
              <a:rPr lang="sk-SK" sz="10000" b="1" dirty="0" smtClean="0">
                <a:solidFill>
                  <a:srgbClr val="0070C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HTML</a:t>
            </a:r>
            <a:r>
              <a:rPr lang="sk-SK" sz="10000" b="1" dirty="0" smtClean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5</a:t>
            </a:r>
            <a:endParaRPr lang="sk-SK" sz="10000" b="1" dirty="0"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16224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</a:rPr>
              <a:t>    </a:t>
            </a:r>
            <a:r>
              <a:rPr lang="sk-SK" dirty="0" err="1" smtClean="0">
                <a:solidFill>
                  <a:srgbClr val="0070C0"/>
                </a:solidFill>
              </a:rPr>
              <a:t>Készítette</a:t>
            </a:r>
            <a:r>
              <a:rPr lang="sk-SK" dirty="0" smtClean="0">
                <a:solidFill>
                  <a:srgbClr val="0070C0"/>
                </a:solidFill>
              </a:rPr>
              <a:t>:            </a:t>
            </a:r>
            <a:r>
              <a:rPr lang="sk-SK" dirty="0" err="1" smtClean="0">
                <a:solidFill>
                  <a:srgbClr val="0070C0"/>
                </a:solidFill>
              </a:rPr>
              <a:t>Barczi</a:t>
            </a:r>
            <a:r>
              <a:rPr lang="sk-SK" dirty="0" smtClean="0">
                <a:solidFill>
                  <a:srgbClr val="0070C0"/>
                </a:solidFill>
              </a:rPr>
              <a:t> Renáta</a:t>
            </a:r>
            <a:br>
              <a:rPr lang="sk-SK" dirty="0" smtClean="0">
                <a:solidFill>
                  <a:srgbClr val="0070C0"/>
                </a:solidFill>
              </a:rPr>
            </a:br>
            <a:r>
              <a:rPr lang="sk-SK" dirty="0" err="1" smtClean="0">
                <a:solidFill>
                  <a:srgbClr val="0070C0"/>
                </a:solidFill>
              </a:rPr>
              <a:t>Felkészítő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tanár</a:t>
            </a:r>
            <a:r>
              <a:rPr lang="sk-SK" dirty="0" smtClean="0">
                <a:solidFill>
                  <a:srgbClr val="0070C0"/>
                </a:solidFill>
              </a:rPr>
              <a:t>:  </a:t>
            </a:r>
            <a:r>
              <a:rPr lang="sk-SK" dirty="0" err="1" smtClean="0">
                <a:solidFill>
                  <a:srgbClr val="0070C0"/>
                </a:solidFill>
              </a:rPr>
              <a:t>PeadDr</a:t>
            </a:r>
            <a:r>
              <a:rPr lang="sk-SK" dirty="0" smtClean="0">
                <a:solidFill>
                  <a:srgbClr val="0070C0"/>
                </a:solidFill>
              </a:rPr>
              <a:t>. </a:t>
            </a:r>
            <a:r>
              <a:rPr lang="sk-SK" dirty="0" err="1" smtClean="0">
                <a:solidFill>
                  <a:srgbClr val="0070C0"/>
                </a:solidFill>
              </a:rPr>
              <a:t>Spek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Krisztina</a:t>
            </a:r>
            <a:r>
              <a:rPr lang="sk-SK" dirty="0" smtClean="0">
                <a:solidFill>
                  <a:srgbClr val="0070C0"/>
                </a:solidFill>
              </a:rPr>
              <a:t/>
            </a:r>
            <a:br>
              <a:rPr lang="sk-SK" dirty="0" smtClean="0">
                <a:solidFill>
                  <a:srgbClr val="0070C0"/>
                </a:solidFill>
              </a:rPr>
            </a:br>
            <a:r>
              <a:rPr lang="sk-SK" dirty="0" err="1" smtClean="0">
                <a:solidFill>
                  <a:srgbClr val="0070C0"/>
                </a:solidFill>
              </a:rPr>
              <a:t>Iskola</a:t>
            </a:r>
            <a:r>
              <a:rPr lang="sk-SK" dirty="0" smtClean="0">
                <a:solidFill>
                  <a:srgbClr val="0070C0"/>
                </a:solidFill>
              </a:rPr>
              <a:t>:                   </a:t>
            </a:r>
            <a:r>
              <a:rPr lang="sk-SK" dirty="0" err="1" smtClean="0">
                <a:solidFill>
                  <a:srgbClr val="0070C0"/>
                </a:solidFill>
              </a:rPr>
              <a:t>Gútai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Magyar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Tanítási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Nyelvű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Magán</a:t>
            </a:r>
            <a:r>
              <a:rPr lang="sk-SK" dirty="0" smtClean="0">
                <a:solidFill>
                  <a:srgbClr val="0070C0"/>
                </a:solidFill>
              </a:rPr>
              <a:t/>
            </a:r>
            <a:br>
              <a:rPr lang="sk-SK" dirty="0" smtClean="0">
                <a:solidFill>
                  <a:srgbClr val="0070C0"/>
                </a:solidFill>
              </a:rPr>
            </a:br>
            <a:r>
              <a:rPr lang="sk-SK" dirty="0" smtClean="0">
                <a:solidFill>
                  <a:srgbClr val="0070C0"/>
                </a:solidFill>
              </a:rPr>
              <a:t>                              </a:t>
            </a:r>
            <a:r>
              <a:rPr lang="sk-SK" dirty="0" err="1" smtClean="0">
                <a:solidFill>
                  <a:srgbClr val="0070C0"/>
                </a:solidFill>
              </a:rPr>
              <a:t>Szakközépiskola</a:t>
            </a:r>
            <a:r>
              <a:rPr lang="sk-SK" dirty="0" smtClean="0">
                <a:solidFill>
                  <a:srgbClr val="0070C0"/>
                </a:solidFill>
              </a:rPr>
              <a:t>, </a:t>
            </a:r>
            <a:r>
              <a:rPr lang="sk-SK" dirty="0" err="1" smtClean="0">
                <a:solidFill>
                  <a:srgbClr val="0070C0"/>
                </a:solidFill>
              </a:rPr>
              <a:t>Slovánská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smtClean="0">
                <a:solidFill>
                  <a:srgbClr val="0070C0"/>
                </a:solidFill>
                <a:latin typeface="+mj-lt"/>
              </a:rPr>
              <a:t>52</a:t>
            </a:r>
            <a:endParaRPr lang="sk-SK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sk-SK" sz="3500" dirty="0" smtClean="0"/>
              <a:t>Forráskód a jellemzésre:</a:t>
            </a:r>
            <a:endParaRPr lang="sk-SK" sz="3500" dirty="0"/>
          </a:p>
        </p:txBody>
      </p:sp>
      <p:pic>
        <p:nvPicPr>
          <p:cNvPr id="9" name="Zástupný symbol obsahu 8" descr="Számozatlan 1. tábláz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063777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sk-SK" sz="3500" dirty="0" smtClean="0"/>
              <a:t>Forráskód a táblázatra:</a:t>
            </a:r>
            <a:endParaRPr lang="sk-SK" sz="3500" dirty="0"/>
          </a:p>
        </p:txBody>
      </p:sp>
      <p:pic>
        <p:nvPicPr>
          <p:cNvPr id="5" name="Zástupný symbol obsahu 4" descr="Számozatlan list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632848" cy="3432589"/>
          </a:xfrm>
        </p:spPr>
      </p:pic>
      <p:pic>
        <p:nvPicPr>
          <p:cNvPr id="6" name="Obrázok 5" descr="Számozatlan (web)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509120"/>
            <a:ext cx="2448272" cy="2238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zámozatlan list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53627" cy="2952328"/>
          </a:xfrm>
        </p:spPr>
      </p:pic>
      <p:pic>
        <p:nvPicPr>
          <p:cNvPr id="5" name="Obrázok 4" descr="Számozatlan (web)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221088"/>
            <a:ext cx="4608512" cy="249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hu-HU" sz="3000" dirty="0" smtClean="0"/>
              <a:t>Számozott lista: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+mj-lt"/>
              </a:rPr>
              <a:t>  A lista elemei sorszámokkal kerülnek megjeleníttésre.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  Stíluslap segítségével formázhatók.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/>
            </a:r>
            <a:br>
              <a:rPr lang="hu-HU" sz="2400" dirty="0" smtClean="0">
                <a:latin typeface="+mj-lt"/>
              </a:rPr>
            </a:br>
            <a:endParaRPr lang="sk-SK" sz="2400" dirty="0" smtClean="0">
              <a:latin typeface="+mj-lt"/>
            </a:endParaRPr>
          </a:p>
          <a:p>
            <a:pPr>
              <a:buNone/>
            </a:pPr>
            <a:r>
              <a:rPr lang="sk-SK" dirty="0" smtClean="0">
                <a:latin typeface="+mj-lt"/>
              </a:rPr>
              <a:t/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/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/>
            </a:r>
            <a:br>
              <a:rPr lang="sk-SK" dirty="0" smtClean="0">
                <a:latin typeface="+mj-lt"/>
              </a:rPr>
            </a:br>
            <a:endParaRPr lang="sk-SK" dirty="0" smtClean="0">
              <a:latin typeface="+mj-lt"/>
            </a:endParaRPr>
          </a:p>
          <a:p>
            <a:r>
              <a:rPr lang="sk-SK" sz="2400" dirty="0" smtClean="0">
                <a:latin typeface="+mj-lt"/>
              </a:rPr>
              <a:t>A sorszámok megadhatók arab számokkal, az abc kis és nagy betűivel valamint kis és nagy római számokkal.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>Ezeket a Start, Type és Reversed TAG jellemzőkkel adhatjuk meg.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</p:txBody>
      </p:sp>
      <p:pic>
        <p:nvPicPr>
          <p:cNvPr id="5" name="Obrázok 4" descr="Számozott lista ké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680" y="0"/>
            <a:ext cx="2880320" cy="1885301"/>
          </a:xfrm>
          <a:prstGeom prst="rect">
            <a:avLst/>
          </a:prstGeom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683568" y="3212976"/>
          <a:ext cx="7200800" cy="1107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33049"/>
                <a:gridCol w="3852366"/>
                <a:gridCol w="22153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Név: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Leírás: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Angol </a:t>
                      </a:r>
                      <a:r>
                        <a:rPr lang="sk-SK" dirty="0" err="1" smtClean="0"/>
                        <a:t>eredete</a:t>
                      </a:r>
                      <a:r>
                        <a:rPr lang="sk-SK" dirty="0" smtClean="0"/>
                        <a:t>: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&lt;ol&gt;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Számozatlan listák páros TAG-je.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Unordered</a:t>
                      </a:r>
                      <a:r>
                        <a:rPr lang="sk-SK" dirty="0" smtClean="0"/>
                        <a:t> list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&lt;li&gt;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A listaelemek páros TAG-je.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List </a:t>
                      </a:r>
                      <a:r>
                        <a:rPr lang="sk-SK" dirty="0" err="1" smtClean="0"/>
                        <a:t>item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sk-SK" sz="3500" dirty="0" smtClean="0"/>
              <a:t>Forráskód a számozott lista jellemzőire:</a:t>
            </a:r>
            <a:endParaRPr lang="sk-SK" sz="3500" dirty="0"/>
          </a:p>
        </p:txBody>
      </p:sp>
      <p:pic>
        <p:nvPicPr>
          <p:cNvPr id="11" name="Zástupný symbol obsahu 10" descr="kép x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772816"/>
            <a:ext cx="8429129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sk-SK" sz="3500" dirty="0" smtClean="0"/>
              <a:t>Forráskód a táblázatra:</a:t>
            </a:r>
            <a:endParaRPr lang="sk-SK" sz="3500" dirty="0"/>
          </a:p>
        </p:txBody>
      </p:sp>
      <p:pic>
        <p:nvPicPr>
          <p:cNvPr id="5" name="Zástupný symbol obsahu 4" descr="Számozott list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200800" cy="2980426"/>
          </a:xfrm>
        </p:spPr>
      </p:pic>
      <p:pic>
        <p:nvPicPr>
          <p:cNvPr id="7" name="Obrázok 6" descr="Számozott (web)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437112"/>
            <a:ext cx="220754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zámozott list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640960" cy="2952328"/>
          </a:xfrm>
        </p:spPr>
      </p:pic>
      <p:pic>
        <p:nvPicPr>
          <p:cNvPr id="5" name="Obrázok 4" descr="Számozott (web)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1336" y="4293096"/>
            <a:ext cx="476692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sk-SK" sz="4000" dirty="0" smtClean="0"/>
              <a:t>Fontos!!!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+mj-lt"/>
              </a:rPr>
              <a:t>A több szintű listák készítésénél ügyelnünk kell </a:t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a TAG-ek helyes lezárási sorrendjére. </a:t>
            </a:r>
            <a:endParaRPr lang="sk-SK" dirty="0">
              <a:latin typeface="+mj-lt"/>
            </a:endParaRPr>
          </a:p>
        </p:txBody>
      </p:sp>
      <p:pic>
        <p:nvPicPr>
          <p:cNvPr id="6" name="Obrázok 5" descr="több. szint. helyes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7685715" cy="214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ok 6" descr="x (rossz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5"/>
            <a:ext cx="3672408" cy="2160241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000" dirty="0" err="1" smtClean="0"/>
              <a:t>Meghatározáslista</a:t>
            </a:r>
            <a:r>
              <a:rPr lang="sk-SK" sz="3000" dirty="0" smtClean="0"/>
              <a:t>: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dirty="0" smtClean="0">
              <a:latin typeface="+mj-lt"/>
            </a:endParaRPr>
          </a:p>
          <a:p>
            <a:r>
              <a:rPr lang="sk-SK" sz="2400" dirty="0" smtClean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Az elemek rendezett formában, azonban sorszámok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    nélkül jelennek meg. Stíluslap segítségével formázhatók.</a:t>
            </a:r>
          </a:p>
          <a:p>
            <a:pPr>
              <a:buNone/>
            </a:pPr>
            <a:r>
              <a:rPr lang="hu-HU" sz="2400" dirty="0" smtClean="0">
                <a:latin typeface="+mj-lt"/>
              </a:rPr>
              <a:t>        A felsorolásjelek képekkel is helyettesíthetők.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endParaRPr lang="sk-SK" sz="2400" dirty="0"/>
          </a:p>
        </p:txBody>
      </p:sp>
      <p:pic>
        <p:nvPicPr>
          <p:cNvPr id="6" name="Obrázok 5" descr="Meghatározaslista ké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1752" y="0"/>
            <a:ext cx="2232248" cy="2418269"/>
          </a:xfrm>
          <a:prstGeom prst="rect">
            <a:avLst/>
          </a:prstGeom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51520" y="3933056"/>
          <a:ext cx="8604447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9509"/>
                <a:gridCol w="5007505"/>
                <a:gridCol w="2327433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Név: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Leírás: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Angol </a:t>
                      </a:r>
                      <a:r>
                        <a:rPr lang="sk-SK" dirty="0" err="1" smtClean="0"/>
                        <a:t>eredete</a:t>
                      </a:r>
                      <a:r>
                        <a:rPr lang="sk-SK" dirty="0" smtClean="0"/>
                        <a:t>: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&lt;dl&gt;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 smtClean="0"/>
                        <a:t>Szavakat, fogalmakat, kifejezéseket és azok meghatározását társítja egymáshoz. Páros TAG.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Definition</a:t>
                      </a:r>
                      <a:r>
                        <a:rPr lang="sk-SK" dirty="0" smtClean="0"/>
                        <a:t> list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&lt;dt&gt;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 smtClean="0"/>
                        <a:t>Definíciós kifejezés páros</a:t>
                      </a:r>
                      <a:r>
                        <a:rPr lang="sk-SK" baseline="0" dirty="0" smtClean="0"/>
                        <a:t> TAG-je. A meghatározandó kifejezést tartalmazza.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Definition</a:t>
                      </a:r>
                      <a:r>
                        <a:rPr lang="sk-SK" dirty="0" smtClean="0"/>
                        <a:t> term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&lt;dd&gt;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dirty="0" smtClean="0"/>
                        <a:t>A meghatározást, azaz a definíciót tartalmazza. Páros TAG.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Definition</a:t>
                      </a:r>
                      <a:r>
                        <a:rPr lang="sk-SK" dirty="0" smtClean="0"/>
                        <a:t> term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sk-SK" sz="3500" dirty="0" smtClean="0"/>
              <a:t>Forráskód a táblázatra:</a:t>
            </a:r>
            <a:endParaRPr lang="sk-SK" sz="3500" dirty="0"/>
          </a:p>
        </p:txBody>
      </p:sp>
      <p:pic>
        <p:nvPicPr>
          <p:cNvPr id="8" name="Zástupný symbol obsahu 7" descr="meghat. táb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7841464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ok 3" descr="meghat. list. ké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752" y="0"/>
            <a:ext cx="2232248" cy="234888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500" dirty="0" smtClean="0">
                <a:solidFill>
                  <a:srgbClr val="00B050"/>
                </a:solidFill>
              </a:rPr>
              <a:t>Mi is az a HTML?</a:t>
            </a:r>
            <a:endParaRPr lang="sk-SK" sz="3500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021907"/>
          </a:xfrm>
        </p:spPr>
        <p:txBody>
          <a:bodyPr>
            <a:normAutofit fontScale="92500"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HTML (Hypertext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Markup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Language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hiperszöveges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jelölőnyelv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A HTML egy leíró nyelv, melyet weboldalak készítéséhez fejlesztettek ki, mára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már internetes szabvánnyá vált a W3C támogatásával.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Tervek szerint a HTML5 vette átt a helyét.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HTML5-ben be tudunk illeszteni audio illetve videó fájlokat, erre a célra külön TAG-ek (ejtsd: teg) vannak: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(&lt;audio&gt;, &lt;video&gt;).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Fontos megemlíteni, hogy a HTML5-ből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kivették az elrendezést megadó tulajdonságokat.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Ezeket CSS-ben kell megadni.</a:t>
            </a:r>
          </a:p>
          <a:p>
            <a:endParaRPr lang="hu-HU" sz="2800" dirty="0" smtClean="0"/>
          </a:p>
        </p:txBody>
      </p:sp>
      <p:pic>
        <p:nvPicPr>
          <p:cNvPr id="5" name="Obrázok 4" descr="html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770792"/>
            <a:ext cx="1480546" cy="2087208"/>
          </a:xfrm>
          <a:prstGeom prst="rect">
            <a:avLst/>
          </a:prstGeom>
        </p:spPr>
      </p:pic>
      <p:pic>
        <p:nvPicPr>
          <p:cNvPr id="6" name="Obrázok 5" descr="html5 gomb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"/>
            <a:ext cx="3059832" cy="216100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sk-SK" sz="4000" i="1" dirty="0" smtClean="0">
                <a:latin typeface="Algerian" pitchFamily="82" charset="0"/>
              </a:rPr>
              <a:t>Kérdések:</a:t>
            </a:r>
            <a:endParaRPr lang="sk-SK" sz="4000" i="1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sk-SK" sz="2400" dirty="0" smtClean="0">
                <a:latin typeface="+mj-lt"/>
              </a:rPr>
              <a:t>Mit jelent a HTML megnevézés?</a:t>
            </a:r>
            <a:endParaRPr lang="sk-SK" sz="2400" dirty="0">
              <a:latin typeface="+mj-lt"/>
            </a:endParaRP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- (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Hypertext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Markup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Language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hiperszöveges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jelölőnyelv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).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sk-SK" sz="2400" dirty="0" smtClean="0">
                <a:latin typeface="+mj-lt"/>
                <a:cs typeface="Calibri" pitchFamily="34" charset="0"/>
              </a:rPr>
              <a:t>A HTML egy leíró nyelv, melyet weboldalak készítéséhez</a:t>
            </a:r>
            <a:br>
              <a:rPr lang="sk-SK" sz="2400" dirty="0" smtClean="0">
                <a:latin typeface="+mj-lt"/>
                <a:cs typeface="Calibri" pitchFamily="34" charset="0"/>
              </a:rPr>
            </a:br>
            <a:r>
              <a:rPr lang="sk-SK" sz="2400" dirty="0" smtClean="0">
                <a:latin typeface="+mj-lt"/>
                <a:cs typeface="Calibri" pitchFamily="34" charset="0"/>
              </a:rPr>
              <a:t>   </a:t>
            </a:r>
            <a:r>
              <a:rPr lang="sk-SK" sz="2400" dirty="0" err="1" smtClean="0">
                <a:latin typeface="+mj-lt"/>
                <a:cs typeface="Calibri" pitchFamily="34" charset="0"/>
              </a:rPr>
              <a:t>fejlesztettek</a:t>
            </a:r>
            <a:r>
              <a:rPr lang="sk-SK" sz="2400" dirty="0" smtClean="0">
                <a:latin typeface="+mj-lt"/>
                <a:cs typeface="Calibri" pitchFamily="34" charset="0"/>
              </a:rPr>
              <a:t> ki, mára már internetes szabvánnyá vált a</a:t>
            </a:r>
            <a:br>
              <a:rPr lang="sk-SK" sz="2400" dirty="0" smtClean="0">
                <a:latin typeface="+mj-lt"/>
                <a:cs typeface="Calibri" pitchFamily="34" charset="0"/>
              </a:rPr>
            </a:br>
            <a:r>
              <a:rPr lang="sk-SK" sz="2400" dirty="0" smtClean="0">
                <a:latin typeface="+mj-lt"/>
                <a:cs typeface="Calibri" pitchFamily="34" charset="0"/>
              </a:rPr>
              <a:t>   W3C támogatásával.</a:t>
            </a:r>
            <a:br>
              <a:rPr lang="sk-SK" sz="2400" dirty="0" smtClean="0">
                <a:latin typeface="+mj-lt"/>
                <a:cs typeface="Calibri" pitchFamily="34" charset="0"/>
              </a:rPr>
            </a:br>
            <a:endParaRPr lang="sk-SK" sz="2400" dirty="0" smtClean="0">
              <a:latin typeface="+mj-lt"/>
              <a:cs typeface="Calibri" pitchFamily="34" charset="0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sk-SK" sz="2400" dirty="0" smtClean="0">
                <a:latin typeface="+mj-lt"/>
              </a:rPr>
              <a:t>Milyen 2 jel közé helyezzük el a TAG-eket?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 &lt;  és  &gt;.</a:t>
            </a:r>
          </a:p>
          <a:p>
            <a:pPr marL="514350" indent="-514350">
              <a:buNone/>
            </a:pPr>
            <a:endParaRPr lang="sk-SK" sz="2400" dirty="0" smtClean="0">
              <a:latin typeface="+mj-lt"/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sk-SK" sz="2400" dirty="0" err="1" smtClean="0">
                <a:latin typeface="+mj-lt"/>
              </a:rPr>
              <a:t>Milyen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TAG-ek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segítségével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tudunk</a:t>
            </a:r>
            <a:r>
              <a:rPr lang="sk-SK" sz="2400" dirty="0" smtClean="0">
                <a:latin typeface="+mj-lt"/>
              </a:rPr>
              <a:t> audio </a:t>
            </a:r>
            <a:r>
              <a:rPr lang="sk-SK" sz="2400" dirty="0" err="1" smtClean="0">
                <a:latin typeface="+mj-lt"/>
              </a:rPr>
              <a:t>és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zenefájlokat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beilleszteni</a:t>
            </a:r>
            <a:r>
              <a:rPr lang="sk-SK" sz="2400" dirty="0" smtClean="0">
                <a:latin typeface="+mj-lt"/>
              </a:rPr>
              <a:t> a HTML5-be?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audio:       &lt;audio&gt;  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>   </a:t>
            </a:r>
            <a:r>
              <a:rPr lang="sk-SK" sz="2400" dirty="0" err="1" smtClean="0">
                <a:latin typeface="+mj-lt"/>
              </a:rPr>
              <a:t>zenefajl</a:t>
            </a:r>
            <a:r>
              <a:rPr lang="sk-SK" sz="2400" dirty="0" smtClean="0">
                <a:latin typeface="+mj-lt"/>
              </a:rPr>
              <a:t>:   &lt;video&gt; 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sk-SK" sz="2400" dirty="0" err="1" smtClean="0">
                <a:latin typeface="+mj-lt"/>
              </a:rPr>
              <a:t>Milyen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TAG-ek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léteznek</a:t>
            </a:r>
            <a:r>
              <a:rPr lang="sk-SK" sz="2400" dirty="0" smtClean="0">
                <a:latin typeface="+mj-lt"/>
              </a:rPr>
              <a:t>? </a:t>
            </a:r>
            <a:r>
              <a:rPr lang="sk-SK" sz="2400" dirty="0" err="1" smtClean="0">
                <a:latin typeface="+mj-lt"/>
              </a:rPr>
              <a:t>Mondjatok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rá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példákat</a:t>
            </a:r>
            <a:r>
              <a:rPr lang="sk-SK" sz="2400" dirty="0" smtClean="0">
                <a:latin typeface="+mj-lt"/>
              </a:rPr>
              <a:t>.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 - </a:t>
            </a:r>
            <a:r>
              <a:rPr lang="sk-SK" sz="2400" dirty="0" err="1" smtClean="0">
                <a:latin typeface="+mj-lt"/>
              </a:rPr>
              <a:t>páros</a:t>
            </a:r>
            <a:r>
              <a:rPr lang="sk-SK" sz="2400" dirty="0" smtClean="0">
                <a:latin typeface="+mj-lt"/>
              </a:rPr>
              <a:t>: &lt;dl&gt;  &lt;</a:t>
            </a:r>
            <a:r>
              <a:rPr lang="sk-SK" sz="2400" dirty="0" err="1" smtClean="0">
                <a:latin typeface="+mj-lt"/>
              </a:rPr>
              <a:t>ol</a:t>
            </a:r>
            <a:r>
              <a:rPr lang="sk-SK" sz="2400" dirty="0" smtClean="0">
                <a:latin typeface="+mj-lt"/>
              </a:rPr>
              <a:t>&gt;  &lt;</a:t>
            </a:r>
            <a:r>
              <a:rPr lang="sk-SK" sz="2400" dirty="0" err="1" smtClean="0">
                <a:latin typeface="+mj-lt"/>
              </a:rPr>
              <a:t>li</a:t>
            </a:r>
            <a:r>
              <a:rPr lang="sk-SK" sz="2400" dirty="0" smtClean="0">
                <a:latin typeface="+mj-lt"/>
              </a:rPr>
              <a:t>&gt; &lt;a&gt;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>     </a:t>
            </a:r>
            <a:r>
              <a:rPr lang="sk-SK" sz="2400" dirty="0" err="1" smtClean="0">
                <a:latin typeface="+mj-lt"/>
              </a:rPr>
              <a:t>páratlan</a:t>
            </a:r>
            <a:r>
              <a:rPr lang="sk-SK" sz="2400" dirty="0" smtClean="0">
                <a:latin typeface="+mj-lt"/>
              </a:rPr>
              <a:t>: &lt;br&gt;  </a:t>
            </a:r>
            <a:br>
              <a:rPr lang="sk-SK" sz="2400" dirty="0" smtClean="0">
                <a:latin typeface="+mj-lt"/>
              </a:rPr>
            </a:br>
            <a:endParaRPr lang="sk-SK" sz="2400" dirty="0" smtClean="0">
              <a:latin typeface="+mj-lt"/>
            </a:endParaRPr>
          </a:p>
          <a:p>
            <a:pPr marL="514350" indent="-514350">
              <a:buFont typeface="+mj-lt"/>
              <a:buAutoNum type="arabicParenR" startAt="5"/>
            </a:pPr>
            <a:r>
              <a:rPr lang="sk-SK" sz="2400" dirty="0" err="1" smtClean="0">
                <a:latin typeface="+mj-lt"/>
              </a:rPr>
              <a:t>Soroljátok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fel</a:t>
            </a:r>
            <a:r>
              <a:rPr lang="sk-SK" sz="2400" dirty="0" smtClean="0">
                <a:latin typeface="+mj-lt"/>
              </a:rPr>
              <a:t> a  </a:t>
            </a:r>
            <a:r>
              <a:rPr lang="sk-SK" sz="2400" dirty="0" err="1" smtClean="0">
                <a:latin typeface="+mj-lt"/>
              </a:rPr>
              <a:t>weboldal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készítésének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felépítését</a:t>
            </a:r>
            <a:r>
              <a:rPr lang="sk-SK" sz="2400" dirty="0" smtClean="0">
                <a:latin typeface="+mj-lt"/>
              </a:rPr>
              <a:t>!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&lt;html&gt;  &lt;</a:t>
            </a:r>
            <a:r>
              <a:rPr lang="sk-SK" sz="2400" dirty="0" err="1" smtClean="0">
                <a:latin typeface="+mj-lt"/>
              </a:rPr>
              <a:t>head</a:t>
            </a:r>
            <a:r>
              <a:rPr lang="sk-SK" sz="2400" dirty="0" smtClean="0">
                <a:latin typeface="+mj-lt"/>
              </a:rPr>
              <a:t>&gt;  &lt;/</a:t>
            </a:r>
            <a:r>
              <a:rPr lang="sk-SK" sz="2400" dirty="0" err="1" smtClean="0">
                <a:latin typeface="+mj-lt"/>
              </a:rPr>
              <a:t>head</a:t>
            </a:r>
            <a:r>
              <a:rPr lang="sk-SK" sz="2400" dirty="0" smtClean="0">
                <a:latin typeface="+mj-lt"/>
              </a:rPr>
              <a:t> &gt;  &lt;body&gt;  &lt;/body&gt;  &lt;/html&gt; </a:t>
            </a:r>
          </a:p>
          <a:p>
            <a:pPr marL="514350" indent="-514350">
              <a:buNone/>
            </a:pPr>
            <a:endParaRPr lang="sk-SK" sz="2400" dirty="0" smtClean="0">
              <a:latin typeface="+mj-lt"/>
            </a:endParaRPr>
          </a:p>
          <a:p>
            <a:pPr marL="514350" indent="-514350">
              <a:buFont typeface="+mj-lt"/>
              <a:buAutoNum type="arabicParenR" startAt="6"/>
            </a:pPr>
            <a:r>
              <a:rPr lang="sk-SK" sz="2400" dirty="0" smtClean="0">
                <a:latin typeface="+mj-lt"/>
              </a:rPr>
              <a:t>A &lt;b&gt; </a:t>
            </a:r>
            <a:r>
              <a:rPr lang="sk-SK" sz="2400" dirty="0" err="1" smtClean="0">
                <a:latin typeface="+mj-lt"/>
              </a:rPr>
              <a:t>és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az</a:t>
            </a:r>
            <a:r>
              <a:rPr lang="sk-SK" sz="2400" dirty="0" smtClean="0">
                <a:latin typeface="+mj-lt"/>
              </a:rPr>
              <a:t> &lt;i&gt; </a:t>
            </a:r>
            <a:r>
              <a:rPr lang="sk-SK" sz="2400" dirty="0" err="1" smtClean="0">
                <a:latin typeface="+mj-lt"/>
              </a:rPr>
              <a:t>TAG-ek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helyes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bezárási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sorrendje</a:t>
            </a:r>
            <a:r>
              <a:rPr lang="sk-SK" sz="2400" dirty="0" smtClean="0">
                <a:latin typeface="+mj-lt"/>
              </a:rPr>
              <a:t>: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 &lt;b&gt; &lt;i&gt; ... &lt;/i&gt; &lt;/b&gt;</a:t>
            </a:r>
          </a:p>
          <a:p>
            <a:pPr marL="514350" indent="-514350">
              <a:buNone/>
            </a:pPr>
            <a:endParaRPr lang="sk-SK" sz="2400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Font typeface="+mj-lt"/>
              <a:buAutoNum type="arabicParenR" startAt="7"/>
            </a:pPr>
            <a:r>
              <a:rPr lang="sk-SK" sz="2400" dirty="0" smtClean="0">
                <a:latin typeface="+mj-lt"/>
              </a:rPr>
              <a:t>Mi a link forráskódja?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 &lt;a href=“</a:t>
            </a:r>
            <a:r>
              <a:rPr lang="en-US" sz="2400" dirty="0" smtClean="0">
                <a:latin typeface="+mj-lt"/>
              </a:rPr>
              <a:t>#</a:t>
            </a:r>
            <a:r>
              <a:rPr lang="sk-SK" sz="2400" dirty="0" smtClean="0">
                <a:latin typeface="+mj-lt"/>
              </a:rPr>
              <a:t>link“&gt;  link felirata amit látni fogunk  &lt;/a&gt;</a:t>
            </a:r>
          </a:p>
          <a:p>
            <a:pPr marL="514350" indent="-514350">
              <a:buNone/>
            </a:pPr>
            <a:endParaRPr lang="sk-SK" sz="2400" dirty="0" smtClean="0">
              <a:latin typeface="+mj-lt"/>
            </a:endParaRPr>
          </a:p>
          <a:p>
            <a:pPr marL="514350" indent="-514350">
              <a:buFont typeface="+mj-lt"/>
              <a:buAutoNum type="arabicParenR" startAt="8"/>
            </a:pPr>
            <a:r>
              <a:rPr lang="sk-SK" sz="2400" dirty="0" smtClean="0">
                <a:latin typeface="+mj-lt"/>
              </a:rPr>
              <a:t>Milyen konbinációval tudjuk felírni a TAG &lt; és &gt; jelét, hogy azt a program ne hajtsa végre, csak megjelenítse a weboldalunkon?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&amp;lt; ol &amp;gt;</a:t>
            </a:r>
          </a:p>
          <a:p>
            <a:pPr marL="514350" indent="-514350">
              <a:buNone/>
            </a:pPr>
            <a:endParaRPr lang="sk-SK" sz="2400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9"/>
            </a:pPr>
            <a:r>
              <a:rPr lang="sk-SK" sz="2400" dirty="0" smtClean="0">
                <a:latin typeface="+mj-lt"/>
              </a:rPr>
              <a:t>Milyen TAG jellemzőkkel adhatóak meg a </a:t>
            </a:r>
            <a:r>
              <a:rPr lang="sk-SK" sz="2400" dirty="0" err="1" smtClean="0">
                <a:latin typeface="+mj-lt"/>
              </a:rPr>
              <a:t>sorszámfajták</a:t>
            </a:r>
            <a:r>
              <a:rPr lang="sk-SK" sz="2400" dirty="0" smtClean="0">
                <a:latin typeface="+mj-lt"/>
              </a:rPr>
              <a:t>?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Start (kezdő sorszám), 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>    Type (sorszám tipusa), 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>    </a:t>
            </a:r>
            <a:r>
              <a:rPr lang="sk-SK" sz="2400" dirty="0" err="1" smtClean="0">
                <a:latin typeface="+mj-lt"/>
              </a:rPr>
              <a:t>Reversed</a:t>
            </a:r>
            <a:r>
              <a:rPr lang="sk-SK" sz="2400" dirty="0" smtClean="0">
                <a:latin typeface="+mj-lt"/>
              </a:rPr>
              <a:t> (csökkenő sorrend).</a:t>
            </a:r>
          </a:p>
          <a:p>
            <a:pPr marL="514350" indent="-514350">
              <a:buFont typeface="+mj-lt"/>
              <a:buAutoNum type="arabicParenR" startAt="9"/>
            </a:pPr>
            <a:endParaRPr lang="sk-SK" sz="2400" dirty="0" smtClean="0">
              <a:latin typeface="+mj-lt"/>
            </a:endParaRPr>
          </a:p>
          <a:p>
            <a:pPr marL="514350" indent="-514350">
              <a:buFont typeface="+mj-lt"/>
              <a:buAutoNum type="arabicParenR" startAt="10"/>
            </a:pPr>
            <a:r>
              <a:rPr lang="sk-SK" sz="2400" dirty="0" smtClean="0">
                <a:latin typeface="+mj-lt"/>
              </a:rPr>
              <a:t>Mire kell ügyelnünk a többszintű lista készítésénél?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A TAG-ek helyes lezárási sorrendjére.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/>
            </a:r>
            <a:br>
              <a:rPr lang="sk-SK" sz="2400" dirty="0" smtClean="0">
                <a:latin typeface="+mj-lt"/>
              </a:rPr>
            </a:br>
            <a:endParaRPr lang="sk-SK" sz="2400" dirty="0" smtClean="0">
              <a:latin typeface="+mj-lt"/>
            </a:endParaRPr>
          </a:p>
          <a:p>
            <a:pPr marL="514350" indent="-514350">
              <a:buFont typeface="+mj-lt"/>
              <a:buAutoNum type="arabicParenR" startAt="11"/>
            </a:pPr>
            <a:r>
              <a:rPr lang="sk-SK" sz="2400" dirty="0" smtClean="0">
                <a:latin typeface="+mj-lt"/>
              </a:rPr>
              <a:t>Milyen TAG-ekkel tudunk meghatározáslistát készítteni?</a:t>
            </a:r>
          </a:p>
          <a:p>
            <a:pPr marL="514350" indent="-514350">
              <a:buNone/>
            </a:pPr>
            <a:r>
              <a:rPr lang="sk-SK" sz="2400" dirty="0" smtClean="0">
                <a:latin typeface="+mj-lt"/>
              </a:rPr>
              <a:t>         - &lt;dl&gt;  &lt;dt&gt;  &lt;dd&gt;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 numCol="1">
            <a:norm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Vivaldi" pitchFamily="66" charset="0"/>
              </a:rPr>
              <a:t>Köszönöm a figyelmet!  </a:t>
            </a:r>
            <a:r>
              <a:rPr lang="sk-SK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" name="Obrázok 5" descr="köszi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774534" cy="488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forrásnak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5362956" cy="51343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92471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tx1"/>
                </a:solidFill>
              </a:rPr>
              <a:t>Források: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latin typeface="+mj-lt"/>
              </a:rPr>
              <a:t/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 http://www.w3schools.com/html/html5_intro.asp</a:t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 http://hu.wikipedia.org/wiki/HTML  </a:t>
            </a:r>
            <a:br>
              <a:rPr lang="sk-SK" dirty="0" smtClean="0">
                <a:latin typeface="+mj-lt"/>
              </a:rPr>
            </a:br>
            <a:r>
              <a:rPr lang="sk-SK" dirty="0" smtClean="0">
                <a:latin typeface="+mj-lt"/>
              </a:rPr>
              <a:t> http://webfejlesztes.gtportal.eu/index.php?f0=1_listak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l"/>
            <a:r>
              <a:rPr lang="sk-SK" sz="3500" i="1" dirty="0" smtClean="0">
                <a:solidFill>
                  <a:srgbClr val="00B050"/>
                </a:solidFill>
              </a:rPr>
              <a:t>Felépítése:</a:t>
            </a:r>
            <a:endParaRPr lang="sk-SK" sz="3500" i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E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Dokumentum Típus Definíció-</a:t>
            </a:r>
          </a:p>
          <a:p>
            <a:pPr>
              <a:buNone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       HTML-nél: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sk-SK" sz="2400" b="1" i="1" dirty="0" smtClean="0">
                <a:latin typeface="Calibri" pitchFamily="34" charset="0"/>
                <a:cs typeface="Calibri" pitchFamily="34" charset="0"/>
              </a:rPr>
              <a:t>&lt;!DOCTYPE html PUBLIC "-//W3C//DTD HTML 4.01//EN„</a:t>
            </a:r>
            <a:br>
              <a:rPr lang="sk-SK" sz="2400" b="1" i="1" dirty="0" smtClean="0">
                <a:latin typeface="Calibri" pitchFamily="34" charset="0"/>
                <a:cs typeface="Calibri" pitchFamily="34" charset="0"/>
              </a:rPr>
            </a:br>
            <a:r>
              <a:rPr lang="sk-SK" sz="2400" b="1" i="1" dirty="0" smtClean="0">
                <a:latin typeface="Calibri" pitchFamily="34" charset="0"/>
                <a:cs typeface="Calibri" pitchFamily="34" charset="0"/>
              </a:rPr>
              <a:t>      "http://www.w3.org/TR/html4/strict.dtd"&gt;</a:t>
            </a:r>
            <a:br>
              <a:rPr lang="sk-SK" sz="2400" b="1" i="1" dirty="0" smtClean="0">
                <a:latin typeface="Calibri" pitchFamily="34" charset="0"/>
                <a:cs typeface="Calibri" pitchFamily="34" charset="0"/>
              </a:rPr>
            </a:br>
            <a:r>
              <a:rPr lang="sk-SK" sz="2400" b="1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HTML5-nél: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sk-SK" sz="2400" b="1" i="1" dirty="0" smtClean="0">
                <a:latin typeface="Calibri" pitchFamily="34" charset="0"/>
                <a:cs typeface="Calibri" pitchFamily="34" charset="0"/>
              </a:rPr>
              <a:t>&lt;!DOCTYPE html&gt;</a:t>
            </a:r>
          </a:p>
          <a:p>
            <a:pPr>
              <a:buFont typeface="Wingdings 2" pitchFamily="18" charset="2"/>
              <a:buChar char="E"/>
            </a:pP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Fejléc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- 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&lt;head&gt;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Ez az oldal fejrésze, ezen belül van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az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oldal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címe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&lt;/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head&gt;</a:t>
            </a:r>
          </a:p>
          <a:p>
            <a:pPr>
              <a:buFont typeface="Wingdings 2" pitchFamily="18" charset="2"/>
              <a:buChar char="E"/>
            </a:pP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Törzs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–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&lt;body&gt;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Ez az egész oldalnak a test része, ide írjuk az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   oldal tartalmát.  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&lt;/body&gt;</a:t>
            </a:r>
            <a:endParaRPr lang="hu-HU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 descr="html alap TAG-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064" y="0"/>
            <a:ext cx="4446936" cy="213285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A HTML oldal egyes elemeit címkékkel (tag-ekkel) jelöljük, amelyeket </a:t>
            </a:r>
            <a:r>
              <a:rPr lang="sk-SK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és</a:t>
            </a:r>
            <a:r>
              <a:rPr lang="sk-SK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&gt;</a:t>
            </a:r>
            <a:r>
              <a:rPr lang="sk-SK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között helyezünk el. 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A definiált elemektől függően tulajdonságok is megadhatók: </a:t>
            </a:r>
          </a:p>
          <a:p>
            <a:pPr>
              <a:buNone/>
            </a:pP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hu-HU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&lt;cimkenév tulajdonságnév="érték" &gt;</a:t>
            </a:r>
          </a:p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Tag-eknél megkülönböztetünk párosat és páratlant.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Páros TAG-nek nevezzük azokat a TAG-eket, amelyeknek van nyitó és zaró TAG-jük.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Ezzekkel ellentétben a páratlan TAG-enek csak  egy nyitó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err="1" smtClean="0">
                <a:latin typeface="Calibri" pitchFamily="34" charset="0"/>
                <a:cs typeface="Calibri" pitchFamily="34" charset="0"/>
              </a:rPr>
              <a:t>TAG-je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 van. Ilyen például a sortörést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jelző TAG: </a:t>
            </a:r>
            <a:r>
              <a:rPr lang="hu-HU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&lt;br/&gt;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hu-HU" sz="24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</p:txBody>
      </p:sp>
      <p:pic>
        <p:nvPicPr>
          <p:cNvPr id="4" name="Obrázok 3" descr="ta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725144"/>
            <a:ext cx="2088232" cy="208823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500" dirty="0" smtClean="0">
                <a:solidFill>
                  <a:srgbClr val="00B050"/>
                </a:solidFill>
              </a:rPr>
              <a:t>TAG-ek</a:t>
            </a:r>
            <a:r>
              <a:rPr lang="sk-SK" sz="3500" dirty="0" smtClean="0">
                <a:solidFill>
                  <a:srgbClr val="00B0F0"/>
                </a:solidFill>
              </a:rPr>
              <a:t> </a:t>
            </a:r>
            <a:r>
              <a:rPr lang="sk-SK" sz="3500" dirty="0" smtClean="0">
                <a:solidFill>
                  <a:srgbClr val="00B050"/>
                </a:solidFill>
              </a:rPr>
              <a:t>helyes sorrendje:</a:t>
            </a:r>
            <a:endParaRPr lang="sk-SK" sz="3500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Ügyelnünk kell a TAG-ek helyes sorrendjére, főleg a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páros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TAG-ek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záró TAG-jénél. 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Helyes sorrend:  &lt;b&gt; &lt;i&gt;  Tartalom &lt;/i&gt; &lt;/b&gt;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Helytelen sorrend:  &lt;b&gt; &lt;i&gt;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Tartalom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&lt;/b&gt; &lt;/i&gt;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egymásba ágyazás több szintű is lehet: </a:t>
            </a:r>
            <a:br>
              <a:rPr lang="hu-HU" sz="2400" dirty="0" smtClean="0">
                <a:latin typeface="Calibri" pitchFamily="34" charset="0"/>
                <a:cs typeface="Calibri" pitchFamily="34" charset="0"/>
              </a:rPr>
            </a:br>
            <a:r>
              <a:rPr lang="hu-HU" sz="2400" dirty="0" smtClean="0">
                <a:latin typeface="Calibri" pitchFamily="34" charset="0"/>
                <a:cs typeface="Calibri" pitchFamily="34" charset="0"/>
              </a:rPr>
              <a:t>               &lt;p&gt; &lt;b&gt; &lt;i&gt; Tartalom &lt;/i&gt; &lt;/b&gt; &lt;/p&gt;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 descr="HTML TAG-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284984"/>
            <a:ext cx="2411760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500" dirty="0" smtClean="0"/>
              <a:t>	FELEDAT:</a:t>
            </a: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Készítsünk egy weboldalt, melynek segítségével és tartalmával megkönyítjük a HTML megértését, készítését a kezdők számára.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ázok 3" descr="munk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645024"/>
            <a:ext cx="3024336" cy="244467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Kezdetben hozzunk létre 3 linket, melyek segítségével elérhetőek a listák jellemzői.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A listák a következőek legyenek: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1. Számozatlan lista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2. Számozott lista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     3. Meghatározáslista.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A listák leírása a linkekre kattintva legyenek elérhetők.</a:t>
            </a:r>
          </a:p>
          <a:p>
            <a:pPr>
              <a:buNone/>
            </a:pPr>
            <a:r>
              <a:rPr lang="sk-SK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r>
              <a:rPr lang="sk-SK" sz="2400" dirty="0" smtClean="0">
                <a:latin typeface="Calibri" pitchFamily="34" charset="0"/>
                <a:cs typeface="Calibri" pitchFamily="34" charset="0"/>
              </a:rPr>
              <a:t>+ az érthetőség kedvéért készítsünk midegyik leírás végére egy linket, melyre ha rákattintunk, visszaugrik az oldal elejére.</a:t>
            </a:r>
            <a:br>
              <a:rPr lang="sk-SK" sz="2400" dirty="0" smtClean="0">
                <a:latin typeface="Calibri" pitchFamily="34" charset="0"/>
                <a:cs typeface="Calibri" pitchFamily="34" charset="0"/>
              </a:rPr>
            </a:b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sk-SK" sz="3500" dirty="0" smtClean="0">
                <a:solidFill>
                  <a:srgbClr val="00B050"/>
                </a:solidFill>
              </a:rPr>
              <a:t>Linkek létrehozása:</a:t>
            </a:r>
            <a:endParaRPr lang="sk-SK" sz="3500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r>
              <a:rPr lang="sk-SK" sz="2400" dirty="0" smtClean="0">
                <a:latin typeface="+mj-lt"/>
              </a:rPr>
              <a:t>Forráskód: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>&lt;a href="#Számozatlan"&gt; Számozatlan lista &lt;/a&gt;</a:t>
            </a:r>
          </a:p>
          <a:p>
            <a:pPr>
              <a:buNone/>
            </a:pPr>
            <a:r>
              <a:rPr lang="sk-SK" sz="2400" dirty="0" smtClean="0">
                <a:latin typeface="+mj-lt"/>
              </a:rPr>
              <a:t> </a:t>
            </a:r>
            <a:br>
              <a:rPr lang="sk-SK" sz="2400" dirty="0" smtClean="0">
                <a:latin typeface="+mj-lt"/>
              </a:rPr>
            </a:br>
            <a:r>
              <a:rPr lang="sk-SK" sz="2400" dirty="0" smtClean="0">
                <a:latin typeface="+mj-lt"/>
              </a:rPr>
              <a:t>Jelentése: &lt;a </a:t>
            </a:r>
            <a:r>
              <a:rPr lang="sk-SK" sz="2400" dirty="0" err="1" smtClean="0">
                <a:latin typeface="+mj-lt"/>
              </a:rPr>
              <a:t>href</a:t>
            </a:r>
            <a:r>
              <a:rPr lang="sk-SK" sz="2400" dirty="0" smtClean="0">
                <a:latin typeface="+mj-lt"/>
              </a:rPr>
              <a:t>&gt; - </a:t>
            </a:r>
            <a:r>
              <a:rPr lang="sk-SK" sz="2400" dirty="0" err="1" smtClean="0">
                <a:latin typeface="+mj-lt"/>
              </a:rPr>
              <a:t>link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TAG-je</a:t>
            </a:r>
            <a:r>
              <a:rPr lang="sk-SK" sz="2400" dirty="0" smtClean="0">
                <a:latin typeface="+mj-lt"/>
              </a:rPr>
              <a:t>. </a:t>
            </a:r>
            <a:r>
              <a:rPr lang="sk-SK" sz="2400" dirty="0" err="1" smtClean="0">
                <a:latin typeface="+mj-lt"/>
              </a:rPr>
              <a:t>Ebbe</a:t>
            </a:r>
            <a:r>
              <a:rPr lang="sk-SK" sz="2400" dirty="0" smtClean="0">
                <a:latin typeface="+mj-lt"/>
              </a:rPr>
              <a:t> írjuk “ “-jel közé a linket, és a </a:t>
            </a:r>
            <a:r>
              <a:rPr lang="sk-SK" sz="2400" dirty="0" err="1" smtClean="0">
                <a:latin typeface="+mj-lt"/>
              </a:rPr>
              <a:t>záró</a:t>
            </a:r>
            <a:r>
              <a:rPr lang="sk-SK" sz="2400" dirty="0" smtClean="0">
                <a:latin typeface="+mj-lt"/>
              </a:rPr>
              <a:t> TAG elé a feliratot, amely megjelenik </a:t>
            </a:r>
            <a:r>
              <a:rPr lang="sk-SK" sz="2400" dirty="0" err="1" smtClean="0">
                <a:latin typeface="+mj-lt"/>
              </a:rPr>
              <a:t>az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oldalunkon</a:t>
            </a:r>
            <a:r>
              <a:rPr lang="sk-SK" sz="2400" dirty="0" smtClean="0">
                <a:latin typeface="+mj-lt"/>
              </a:rPr>
              <a:t>. Erre rákattintva tudjuk elérni </a:t>
            </a:r>
            <a:r>
              <a:rPr lang="sk-SK" sz="2400" dirty="0" err="1" smtClean="0">
                <a:latin typeface="+mj-lt"/>
              </a:rPr>
              <a:t>az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oldalunk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egy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megjelölt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részét</a:t>
            </a:r>
            <a:r>
              <a:rPr lang="sk-SK" sz="2400" dirty="0" smtClean="0">
                <a:latin typeface="+mj-lt"/>
              </a:rPr>
              <a:t>, </a:t>
            </a:r>
            <a:r>
              <a:rPr lang="sk-SK" sz="2400" dirty="0" err="1" smtClean="0">
                <a:latin typeface="+mj-lt"/>
              </a:rPr>
              <a:t>vagy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akár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egy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másik</a:t>
            </a:r>
            <a:r>
              <a:rPr lang="sk-SK" sz="2400" dirty="0" smtClean="0">
                <a:latin typeface="+mj-lt"/>
              </a:rPr>
              <a:t> </a:t>
            </a:r>
            <a:r>
              <a:rPr lang="sk-SK" sz="2400" dirty="0" err="1" smtClean="0">
                <a:latin typeface="+mj-lt"/>
              </a:rPr>
              <a:t>oldalt</a:t>
            </a:r>
            <a:r>
              <a:rPr lang="sk-SK" sz="2400" dirty="0" smtClean="0">
                <a:latin typeface="+mj-lt"/>
              </a:rPr>
              <a:t>.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</p:txBody>
      </p:sp>
      <p:pic>
        <p:nvPicPr>
          <p:cNvPr id="6" name="Obrázok 5" descr="l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25144"/>
            <a:ext cx="8543326" cy="72008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r>
              <a:rPr lang="hu-HU" sz="3000" dirty="0" smtClean="0"/>
              <a:t>Számozatlan lista: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407768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+mj-lt"/>
              </a:rPr>
              <a:t>  A lista elemei rendezett formában, de 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  sorszámok nélkül kerülnek megjelenítésre. 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  A számozatlan listák stíluslap segítségével formázhatók. 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  A felsorolásjelek képekre cserélhetők. 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/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/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/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/>
            </a:r>
            <a:br>
              <a:rPr lang="hu-HU" sz="2400" dirty="0" smtClean="0">
                <a:latin typeface="+mj-lt"/>
              </a:rPr>
            </a:br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 több szintű listák esetén, mindig a külső listában helyezkedik el a belső.</a:t>
            </a:r>
          </a:p>
        </p:txBody>
      </p:sp>
      <p:pic>
        <p:nvPicPr>
          <p:cNvPr id="7" name="Obrázok 6" descr="Számozatlan lista ké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1246" y="0"/>
            <a:ext cx="2482754" cy="2348880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827584" y="3717032"/>
          <a:ext cx="7344816" cy="1107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4585"/>
                <a:gridCol w="3863967"/>
                <a:gridCol w="2376264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Név</a:t>
                      </a:r>
                      <a:r>
                        <a:rPr lang="sk-SK" dirty="0" smtClean="0"/>
                        <a:t>: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Leírás</a:t>
                      </a:r>
                      <a:r>
                        <a:rPr lang="sk-SK" dirty="0" smtClean="0"/>
                        <a:t>: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Angol </a:t>
                      </a:r>
                      <a:r>
                        <a:rPr lang="sk-SK" dirty="0" err="1" smtClean="0"/>
                        <a:t>eredete</a:t>
                      </a:r>
                      <a:r>
                        <a:rPr lang="sk-SK" dirty="0" smtClean="0"/>
                        <a:t>: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&lt;</a:t>
                      </a:r>
                      <a:r>
                        <a:rPr lang="sk-SK" dirty="0" err="1" smtClean="0"/>
                        <a:t>ul</a:t>
                      </a:r>
                      <a:r>
                        <a:rPr lang="sk-SK" dirty="0" smtClean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A </a:t>
                      </a:r>
                      <a:r>
                        <a:rPr lang="sk-SK" dirty="0" err="1" smtClean="0"/>
                        <a:t>számozatlan</a:t>
                      </a:r>
                      <a:r>
                        <a:rPr lang="sk-SK" dirty="0" smtClean="0"/>
                        <a:t> lista </a:t>
                      </a:r>
                      <a:r>
                        <a:rPr lang="sk-SK" dirty="0" err="1" smtClean="0"/>
                        <a:t>páros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TAG-je</a:t>
                      </a:r>
                      <a:endParaRPr lang="sk-S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Unordered</a:t>
                      </a:r>
                      <a:r>
                        <a:rPr lang="sk-SK" baseline="0" dirty="0" smtClean="0"/>
                        <a:t> list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&lt;</a:t>
                      </a:r>
                      <a:r>
                        <a:rPr lang="sk-SK" dirty="0" err="1" smtClean="0"/>
                        <a:t>li</a:t>
                      </a:r>
                      <a:r>
                        <a:rPr lang="sk-SK" dirty="0" smtClean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A </a:t>
                      </a:r>
                      <a:r>
                        <a:rPr lang="sk-SK" dirty="0" err="1" smtClean="0"/>
                        <a:t>Listaelemek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páros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TAG-je</a:t>
                      </a:r>
                      <a:endParaRPr lang="sk-S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List </a:t>
                      </a:r>
                      <a:r>
                        <a:rPr lang="sk-SK" dirty="0" err="1" smtClean="0"/>
                        <a:t>item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720</TotalTime>
  <Words>446</Words>
  <Application>Microsoft Office PowerPoint</Application>
  <PresentationFormat>Prezentácia na obrazovke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Tok</vt:lpstr>
      <vt:lpstr>HTML 5</vt:lpstr>
      <vt:lpstr>Mi is az a HTML?</vt:lpstr>
      <vt:lpstr>Felépítése:</vt:lpstr>
      <vt:lpstr>Snímka 4</vt:lpstr>
      <vt:lpstr>TAG-ek helyes sorrendje:</vt:lpstr>
      <vt:lpstr> FELEDAT:</vt:lpstr>
      <vt:lpstr>Snímka 7</vt:lpstr>
      <vt:lpstr>Linkek létrehozása:</vt:lpstr>
      <vt:lpstr>Számozatlan lista:</vt:lpstr>
      <vt:lpstr>Forráskód a jellemzésre:</vt:lpstr>
      <vt:lpstr>Forráskód a táblázatra:</vt:lpstr>
      <vt:lpstr>Snímka 12</vt:lpstr>
      <vt:lpstr>Számozott lista:</vt:lpstr>
      <vt:lpstr>Forráskód a számozott lista jellemzőire:</vt:lpstr>
      <vt:lpstr>Forráskód a táblázatra:</vt:lpstr>
      <vt:lpstr>Snímka 16</vt:lpstr>
      <vt:lpstr>Fontos!!!</vt:lpstr>
      <vt:lpstr>Meghatározáslista:</vt:lpstr>
      <vt:lpstr>Forráskód a táblázatra:</vt:lpstr>
      <vt:lpstr>Kérdések:</vt:lpstr>
      <vt:lpstr>Snímka 21</vt:lpstr>
      <vt:lpstr>Snímka 22</vt:lpstr>
      <vt:lpstr>Snímka 23</vt:lpstr>
      <vt:lpstr>Köszönöm a figyelmet!  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</dc:title>
  <dc:creator>Reni</dc:creator>
  <cp:lastModifiedBy>Krisztina</cp:lastModifiedBy>
  <cp:revision>77</cp:revision>
  <dcterms:created xsi:type="dcterms:W3CDTF">2015-02-10T11:02:49Z</dcterms:created>
  <dcterms:modified xsi:type="dcterms:W3CDTF">2015-03-07T16:55:31Z</dcterms:modified>
</cp:coreProperties>
</file>