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67" r:id="rId3"/>
    <p:sldId id="256" r:id="rId4"/>
    <p:sldId id="257" r:id="rId5"/>
    <p:sldId id="270" r:id="rId6"/>
    <p:sldId id="258" r:id="rId7"/>
    <p:sldId id="271" r:id="rId8"/>
    <p:sldId id="259" r:id="rId9"/>
    <p:sldId id="260" r:id="rId10"/>
    <p:sldId id="261" r:id="rId11"/>
    <p:sldId id="272" r:id="rId12"/>
    <p:sldId id="262" r:id="rId13"/>
    <p:sldId id="263" r:id="rId14"/>
    <p:sldId id="273" r:id="rId15"/>
    <p:sldId id="264" r:id="rId16"/>
    <p:sldId id="265" r:id="rId17"/>
    <p:sldId id="275" r:id="rId18"/>
    <p:sldId id="274" r:id="rId19"/>
    <p:sldId id="269" r:id="rId20"/>
    <p:sldId id="266" r:id="rId21"/>
  </p:sldIdLst>
  <p:sldSz cx="9144000" cy="6858000" type="screen4x3"/>
  <p:notesSz cx="6858000" cy="9144000"/>
  <p:defaultTextStyle>
    <a:defPPr>
      <a:defRPr lang="hu-HU"/>
    </a:defPPr>
    <a:lvl1pPr marL="0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3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9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5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2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9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5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1" algn="l" defTabSz="9143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92" autoAdjust="0"/>
  </p:normalViewPr>
  <p:slideViewPr>
    <p:cSldViewPr>
      <p:cViewPr>
        <p:scale>
          <a:sx n="110" d="100"/>
          <a:sy n="110" d="100"/>
        </p:scale>
        <p:origin x="654" y="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5D6A416-725A-4E6F-894F-44A2011F0FBB}" type="datetimeFigureOut">
              <a:rPr lang="hu-HU" smtClean="0"/>
              <a:pPr/>
              <a:t>2015. 01. 09.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577A8AE-2B06-42A6-A143-BD20FA522C6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A416-725A-4E6F-894F-44A2011F0FBB}" type="datetimeFigureOut">
              <a:rPr lang="hu-HU" smtClean="0"/>
              <a:pPr/>
              <a:t>2015. 01. 09.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A8AE-2B06-42A6-A143-BD20FA522C6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A416-725A-4E6F-894F-44A2011F0FBB}" type="datetimeFigureOut">
              <a:rPr lang="hu-HU" smtClean="0"/>
              <a:pPr/>
              <a:t>2015. 01. 09.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A8AE-2B06-42A6-A143-BD20FA522C6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A416-725A-4E6F-894F-44A2011F0FBB}" type="datetimeFigureOut">
              <a:rPr lang="hu-HU" smtClean="0"/>
              <a:pPr/>
              <a:t>2015. 01. 09.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A8AE-2B06-42A6-A143-BD20FA522C6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A416-725A-4E6F-894F-44A2011F0FBB}" type="datetimeFigureOut">
              <a:rPr lang="hu-HU" smtClean="0"/>
              <a:pPr/>
              <a:t>2015. 01. 09.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A8AE-2B06-42A6-A143-BD20FA522C6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A416-725A-4E6F-894F-44A2011F0FBB}" type="datetimeFigureOut">
              <a:rPr lang="hu-HU" smtClean="0"/>
              <a:pPr/>
              <a:t>2015. 01. 09.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A8AE-2B06-42A6-A143-BD20FA522C6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A416-725A-4E6F-894F-44A2011F0FBB}" type="datetimeFigureOut">
              <a:rPr lang="hu-HU" smtClean="0"/>
              <a:pPr/>
              <a:t>2015. 01. 09.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A8AE-2B06-42A6-A143-BD20FA522C6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A416-725A-4E6F-894F-44A2011F0FBB}" type="datetimeFigureOut">
              <a:rPr lang="hu-HU" smtClean="0"/>
              <a:pPr/>
              <a:t>2015. 01. 09.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A8AE-2B06-42A6-A143-BD20FA522C6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A416-725A-4E6F-894F-44A2011F0FBB}" type="datetimeFigureOut">
              <a:rPr lang="hu-HU" smtClean="0"/>
              <a:pPr/>
              <a:t>2015. 01. 09.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A8AE-2B06-42A6-A143-BD20FA522C6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5D6A416-725A-4E6F-894F-44A2011F0FBB}" type="datetimeFigureOut">
              <a:rPr lang="hu-HU" smtClean="0"/>
              <a:pPr/>
              <a:t>2015. 01. 09.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577A8AE-2B06-42A6-A143-BD20FA522C6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5D6A416-725A-4E6F-894F-44A2011F0FBB}" type="datetimeFigureOut">
              <a:rPr lang="hu-HU" smtClean="0"/>
              <a:pPr/>
              <a:t>2015. 01. 09.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577A8AE-2B06-42A6-A143-BD20FA522C6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D6A416-725A-4E6F-894F-44A2011F0FBB}" type="datetimeFigureOut">
              <a:rPr lang="hu-HU" smtClean="0"/>
              <a:pPr/>
              <a:t>2015. 01. 09.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77A8AE-2B06-42A6-A143-BD20FA522C63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ghtScreen trans="41000"/>
                    </a14:imgEffect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707904" y="1268761"/>
            <a:ext cx="432048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Név: 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Varga Zsolt</a:t>
            </a:r>
          </a:p>
          <a:p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Felkészítő tanár neve: 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Hegyesi Judit</a:t>
            </a:r>
          </a:p>
          <a:p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Iskola neve: 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Érmihályfalvi 1. számú Mezőgazdasási Főgimnázium</a:t>
            </a:r>
          </a:p>
          <a:p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Iskola címe: 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Ermihalyfalva,Hunyadi Matyas utca,43,Bihar megye,Románia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Választott téma címe: 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Ilyen számítógépet szeretnék.</a:t>
            </a:r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2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videokártya: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videokártyát hívjuk még  grafikus kártyának és feladata,hogy a számítógép által küldött képi információkat feldolgozza  és analóg jelekké alakitsa.Lehetnek integrált videokártyák,amelyek az alaplapra vannak beépítve és bővítőkártyák</a:t>
            </a: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(integrált=beépített)</a:t>
            </a:r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nagy videokártya márka az </a:t>
            </a: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NVIDIA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az </a:t>
            </a:r>
            <a:r>
              <a:rPr lang="hu-H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</a:t>
            </a:r>
          </a:p>
          <a:p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számítógépemben volna legalább egy NVIDIA Geforce GTX 650 2GB 256 Bites videokártya,mert szerintem az NVIDIA-nak jobb az elsimítása az ATI-val szemben,viszont drágább.</a:t>
            </a:r>
          </a:p>
          <a:p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463" y="4005064"/>
            <a:ext cx="2304256" cy="172819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524463" y="5733707"/>
            <a:ext cx="1584176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videokártya</a:t>
            </a:r>
          </a:p>
        </p:txBody>
      </p:sp>
      <p:sp>
        <p:nvSpPr>
          <p:cNvPr id="6" name="Balra nyíl 5">
            <a:hlinkClick r:id="" action="ppaction://hlinkshowjump?jump=previousslide"/>
          </p:cNvPr>
          <p:cNvSpPr/>
          <p:nvPr/>
        </p:nvSpPr>
        <p:spPr>
          <a:xfrm>
            <a:off x="971600" y="836712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7" name="Jobbra nyíl 6">
            <a:hlinkClick r:id="" action="ppaction://hlinkshowjump?jump=nextslide"/>
          </p:cNvPr>
          <p:cNvSpPr/>
          <p:nvPr/>
        </p:nvSpPr>
        <p:spPr>
          <a:xfrm>
            <a:off x="7164288" y="839666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259632" y="1324298"/>
            <a:ext cx="690376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164288" y="1324298"/>
            <a:ext cx="792088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</a:p>
        </p:txBody>
      </p:sp>
    </p:spTree>
    <p:extLst>
      <p:ext uri="{BB962C8B-B14F-4D97-AF65-F5344CB8AC3E}">
        <p14:creationId xmlns:p14="http://schemas.microsoft.com/office/powerpoint/2010/main" xmlns="" val="13907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25000">
        <p14:prism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Videokártyák összehasonlítása:</a:t>
            </a:r>
          </a:p>
          <a:p>
            <a:pPr marL="0" indent="0">
              <a:buNone/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Három videokártya adatait összevetve( NVIDIA Geforce GTX 780-t egy AMD Radeon R9 270x-et és egy integrált videokártyát az Intel HD Graphics 4000-et)az NVIDIA összesítésben jobb.</a:t>
            </a:r>
          </a:p>
          <a:p>
            <a:pPr marL="0" indent="0">
              <a:buNone/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beépített videokártyának lényegében esélye sem volt a két erős videokártyával szemben mivel általában gyengébbek az új társaik mellett.</a:t>
            </a:r>
          </a:p>
          <a:p>
            <a:pPr marL="0" indent="0">
              <a:buNone/>
            </a:pP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alra nyíl 3">
            <a:hlinkClick r:id="" action="ppaction://hlinkshowjump?jump=previousslide"/>
          </p:cNvPr>
          <p:cNvSpPr/>
          <p:nvPr/>
        </p:nvSpPr>
        <p:spPr>
          <a:xfrm>
            <a:off x="1006185" y="836712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Jobbra nyíl 4">
            <a:hlinkClick r:id="" action="ppaction://hlinkshowjump?jump=nextslide"/>
          </p:cNvPr>
          <p:cNvSpPr/>
          <p:nvPr/>
        </p:nvSpPr>
        <p:spPr>
          <a:xfrm>
            <a:off x="7164288" y="836712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59632" y="1321344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Vissza</a:t>
            </a:r>
            <a:endParaRPr lang="hu-H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164288" y="1321344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  <a:endParaRPr lang="hu-H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7041722"/>
              </p:ext>
            </p:extLst>
          </p:nvPr>
        </p:nvGraphicFramePr>
        <p:xfrm>
          <a:off x="1495389" y="2780928"/>
          <a:ext cx="6096000" cy="3337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Geforce</a:t>
                      </a:r>
                      <a:r>
                        <a:rPr lang="hu-H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GTX 780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Radeon</a:t>
                      </a:r>
                      <a:r>
                        <a:rPr lang="hu-H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R9 270x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HD</a:t>
                      </a:r>
                      <a:r>
                        <a:rPr lang="hu-HU" sz="1200" baseline="0" dirty="0" smtClean="0"/>
                        <a:t> Graphics 4000</a:t>
                      </a:r>
                      <a:endParaRPr lang="hu-H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Memória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3072</a:t>
                      </a:r>
                      <a:r>
                        <a:rPr lang="hu-HU" sz="1200" baseline="0" dirty="0" smtClean="0"/>
                        <a:t> MB(3GB)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2048</a:t>
                      </a:r>
                      <a:r>
                        <a:rPr lang="hu-H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MB(2GB)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800" dirty="0" smtClean="0"/>
                        <a:t>Maximum</a:t>
                      </a:r>
                      <a:r>
                        <a:rPr lang="hu-HU" sz="800" baseline="0" dirty="0" smtClean="0"/>
                        <a:t> megosztott memória</a:t>
                      </a:r>
                    </a:p>
                    <a:p>
                      <a:r>
                        <a:rPr lang="hu-HU" sz="800" baseline="0" dirty="0" smtClean="0"/>
                        <a:t>1720 MB</a:t>
                      </a:r>
                      <a:endParaRPr lang="hu-HU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Busz memória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 Bit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 Bit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Bit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Memória típus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GDDR5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GDDR5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DDR3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Memória</a:t>
                      </a:r>
                      <a:r>
                        <a:rPr lang="hu-H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sebessége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1502 MHz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 MHz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MHz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Felbontás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4096x2160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4096x2160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2560x1600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</a:t>
                      </a:r>
                      <a:r>
                        <a:rPr lang="hu-H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Shader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 GL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491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25000">
        <p14:reveal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tápegység: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tápegység a számítógép működéséhez szükséges feszültségeket állítja elő</a:t>
            </a: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tápegység választásánál különös kikötésem nincs,de minimum legyen 600 wattos.</a:t>
            </a:r>
          </a:p>
          <a:p>
            <a:pPr marL="0" indent="0">
              <a:buNone/>
            </a:pP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 miért?Erős processzor és videokártya mellett kell.</a:t>
            </a:r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9" y="2780928"/>
            <a:ext cx="2963821" cy="222286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843809" y="5003795"/>
            <a:ext cx="2963821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számítógépbe már beszerelt tápegység</a:t>
            </a:r>
          </a:p>
        </p:txBody>
      </p:sp>
      <p:sp>
        <p:nvSpPr>
          <p:cNvPr id="6" name="Jobbra nyíl 5">
            <a:hlinkClick r:id="" action="ppaction://hlinkshowjump?jump=nextslide"/>
          </p:cNvPr>
          <p:cNvSpPr/>
          <p:nvPr/>
        </p:nvSpPr>
        <p:spPr>
          <a:xfrm>
            <a:off x="7154875" y="875056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7" name="Balra nyíl 6">
            <a:hlinkClick r:id="" action="ppaction://hlinkshowjump?jump=previousslide"/>
          </p:cNvPr>
          <p:cNvSpPr/>
          <p:nvPr/>
        </p:nvSpPr>
        <p:spPr>
          <a:xfrm>
            <a:off x="971600" y="882415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259632" y="1359689"/>
            <a:ext cx="690376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154874" y="1367047"/>
            <a:ext cx="801503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</a:p>
        </p:txBody>
      </p:sp>
    </p:spTree>
    <p:extLst>
      <p:ext uri="{BB962C8B-B14F-4D97-AF65-F5344CB8AC3E}">
        <p14:creationId xmlns:p14="http://schemas.microsoft.com/office/powerpoint/2010/main" xmlns="" val="129877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Hangkártya: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hangkártya egy számítógép bővítőkártya,ami hangot fogad és terjeszt a számítógépes programok utasítására</a:t>
            </a: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számítógépemben egy ASUS Xonar hangkártya volna.</a:t>
            </a:r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1" y="2780928"/>
            <a:ext cx="2571715" cy="230425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203848" y="5085185"/>
            <a:ext cx="2016225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Egy hangkártya</a:t>
            </a:r>
          </a:p>
        </p:txBody>
      </p:sp>
      <p:sp>
        <p:nvSpPr>
          <p:cNvPr id="6" name="Balra nyíl 5">
            <a:hlinkClick r:id="" action="ppaction://hlinkshowjump?jump=previousslide"/>
          </p:cNvPr>
          <p:cNvSpPr/>
          <p:nvPr/>
        </p:nvSpPr>
        <p:spPr>
          <a:xfrm>
            <a:off x="971600" y="899682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7" name="Jobbra nyíl 6">
            <a:hlinkClick r:id="" action="ppaction://hlinkshowjump?jump=nextslide"/>
          </p:cNvPr>
          <p:cNvSpPr/>
          <p:nvPr/>
        </p:nvSpPr>
        <p:spPr>
          <a:xfrm>
            <a:off x="7164288" y="899682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259632" y="1384316"/>
            <a:ext cx="690376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164288" y="1384316"/>
            <a:ext cx="978408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</a:p>
        </p:txBody>
      </p:sp>
    </p:spTree>
    <p:extLst>
      <p:ext uri="{BB962C8B-B14F-4D97-AF65-F5344CB8AC3E}">
        <p14:creationId xmlns:p14="http://schemas.microsoft.com/office/powerpoint/2010/main" xmlns="" val="368134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10000">
        <p14:switch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Optikai meghajtó:</a:t>
            </a:r>
            <a:endParaRPr lang="hu-H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optikai meghajtó feladata,hogy egyes optikai adattárolóról(CD és DVD) információkat és dokumentumokat olvasson be,illetve égessen a lemezekbe.Az égetés lézerrel történik.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501008"/>
            <a:ext cx="3096344" cy="2322258"/>
          </a:xfrm>
          <a:prstGeom prst="rect">
            <a:avLst/>
          </a:prstGeom>
        </p:spPr>
      </p:pic>
      <p:sp>
        <p:nvSpPr>
          <p:cNvPr id="5" name="Balra nyíl 4">
            <a:hlinkClick r:id="" action="ppaction://hlinkshowjump?jump=previousslide"/>
          </p:cNvPr>
          <p:cNvSpPr/>
          <p:nvPr/>
        </p:nvSpPr>
        <p:spPr>
          <a:xfrm>
            <a:off x="971600" y="908720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Jobbra nyíl 5">
            <a:hlinkClick r:id="" action="ppaction://hlinkshowjump?jump=nextslide"/>
          </p:cNvPr>
          <p:cNvSpPr/>
          <p:nvPr/>
        </p:nvSpPr>
        <p:spPr>
          <a:xfrm>
            <a:off x="7164288" y="908720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259632" y="1393352"/>
            <a:ext cx="690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Vissza</a:t>
            </a:r>
            <a:endParaRPr lang="hu-H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164288" y="1393352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  <a:endParaRPr lang="hu-H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91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10000">
        <p:split orient="vert"/>
      </p:transition>
    </mc:Choice>
    <mc:Fallback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portok: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Belső Portok:</a:t>
            </a:r>
          </a:p>
          <a:p>
            <a:r>
              <a:rPr lang="hu-H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AGP: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régebbi videokártya</a:t>
            </a:r>
          </a:p>
          <a:p>
            <a:r>
              <a:rPr lang="hu-H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PCI Express: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mai modern videokártya portja</a:t>
            </a:r>
          </a:p>
          <a:p>
            <a:r>
              <a:rPr lang="hu-H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PCI: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hangkártya</a:t>
            </a:r>
          </a:p>
          <a:p>
            <a:r>
              <a:rPr lang="hu-H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SATA: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merevlemez,CD,DVD olvasó,író és floppy</a:t>
            </a:r>
            <a:endParaRPr lang="hu-H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Jobbra nyíl 3">
            <a:hlinkClick r:id="" action="ppaction://hlinkshowjump?jump=nextslide"/>
          </p:cNvPr>
          <p:cNvSpPr/>
          <p:nvPr/>
        </p:nvSpPr>
        <p:spPr>
          <a:xfrm>
            <a:off x="7164288" y="836712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5" name="Balra nyíl 4">
            <a:hlinkClick r:id="" action="ppaction://hlinkshowjump?jump=previousslide"/>
          </p:cNvPr>
          <p:cNvSpPr/>
          <p:nvPr/>
        </p:nvSpPr>
        <p:spPr>
          <a:xfrm>
            <a:off x="971600" y="836712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59632" y="1321346"/>
            <a:ext cx="690376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164288" y="1321346"/>
            <a:ext cx="792088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</a:p>
        </p:txBody>
      </p:sp>
    </p:spTree>
    <p:extLst>
      <p:ext uri="{BB962C8B-B14F-4D97-AF65-F5344CB8AC3E}">
        <p14:creationId xmlns:p14="http://schemas.microsoft.com/office/powerpoint/2010/main" xmlns="" val="342081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10000">
        <p14:gallery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1" cy="3294856"/>
          </a:xfrm>
        </p:spPr>
        <p:txBody>
          <a:bodyPr>
            <a:normAutofit/>
          </a:bodyPr>
          <a:lstStyle/>
          <a:p>
            <a:r>
              <a:rPr lang="hu-H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Külső portok:</a:t>
            </a:r>
          </a:p>
          <a:p>
            <a:r>
              <a:rPr lang="hu-H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PS/2: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billentyűzet és egér csatlakozója</a:t>
            </a:r>
          </a:p>
          <a:p>
            <a:r>
              <a:rPr lang="hu-H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USB: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univerzális csatlakozó</a:t>
            </a:r>
          </a:p>
          <a:p>
            <a:r>
              <a:rPr lang="hu-H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 </a:t>
            </a:r>
            <a:r>
              <a:rPr lang="hu-H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port: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joystick,gamepad és egyéb játékvezérlő csatlakozója</a:t>
            </a:r>
          </a:p>
          <a:p>
            <a:r>
              <a:rPr lang="hu-H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VGA: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csatlakozója</a:t>
            </a:r>
          </a:p>
          <a:p>
            <a:r>
              <a:rPr lang="hu-H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DVI: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csatlakozója,modernebb</a:t>
            </a:r>
          </a:p>
          <a:p>
            <a:r>
              <a:rPr lang="hu-H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 Video: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televízió csatlakozója</a:t>
            </a:r>
          </a:p>
          <a:p>
            <a:r>
              <a:rPr lang="hu-H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HDMI: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kép és hangátvitelre tervezett port</a:t>
            </a:r>
          </a:p>
          <a:p>
            <a:r>
              <a:rPr lang="hu-H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Ethernet: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hálózati kábel portja</a:t>
            </a:r>
            <a:endParaRPr lang="hu-H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6293" y="2240240"/>
            <a:ext cx="2304256" cy="307234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940152" y="5312581"/>
            <a:ext cx="2088232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A külső portok</a:t>
            </a:r>
          </a:p>
        </p:txBody>
      </p:sp>
      <p:sp>
        <p:nvSpPr>
          <p:cNvPr id="10" name="Jobbra nyíl 9">
            <a:hlinkClick r:id="" action="ppaction://hlinkshowjump?jump=nextslide"/>
          </p:cNvPr>
          <p:cNvSpPr/>
          <p:nvPr/>
        </p:nvSpPr>
        <p:spPr>
          <a:xfrm>
            <a:off x="7152141" y="908720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11" name="Balra nyíl 10">
            <a:hlinkClick r:id="" action="ppaction://hlinkshowjump?jump=previousslide"/>
          </p:cNvPr>
          <p:cNvSpPr/>
          <p:nvPr/>
        </p:nvSpPr>
        <p:spPr>
          <a:xfrm>
            <a:off x="971600" y="908720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259632" y="1393353"/>
            <a:ext cx="690376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7125079" y="1421396"/>
            <a:ext cx="944023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</a:p>
        </p:txBody>
      </p:sp>
    </p:spTree>
    <p:extLst>
      <p:ext uri="{BB962C8B-B14F-4D97-AF65-F5344CB8AC3E}">
        <p14:creationId xmlns:p14="http://schemas.microsoft.com/office/powerpoint/2010/main" xmlns="" val="270215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 számítógépes eszközök:</a:t>
            </a:r>
            <a:endParaRPr lang="hu-H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1.)Billentyűzet és egér: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billentyűzet egy számítógépes beviteli eszköz,melynek feladata,hogy a karaktereket bevigye a számítógépbe. Kinézetre gombok halmazából áll,melyekre karakterek vannak nyomtatva.Az egér a billentyűzet mellett  az egyik legjelentősebb beviteli eszköz. Az egér egy kézi mutatóeszköz,melyen egy vagy több gomb található.</a:t>
            </a:r>
          </a:p>
          <a:p>
            <a:pPr marL="0" indent="0">
              <a:buNone/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Típusai:mechanikus,görgős,hanyattegér,infra,optikai és lézertechnikás.</a:t>
            </a:r>
          </a:p>
          <a:p>
            <a:pPr marL="0" indent="0">
              <a:buNone/>
            </a:pPr>
            <a:r>
              <a:rPr lang="hu-H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2.)Hangszóró: 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Hangszórónak hívjuk azokat az elektronikai eszközöket,amelyek az elektromos jelet hallható hangá alakítanak át.</a:t>
            </a:r>
          </a:p>
        </p:txBody>
      </p:sp>
      <p:sp>
        <p:nvSpPr>
          <p:cNvPr id="4" name="Balra nyíl 3">
            <a:hlinkClick r:id="" action="ppaction://hlinkshowjump?jump=previousslide"/>
          </p:cNvPr>
          <p:cNvSpPr/>
          <p:nvPr/>
        </p:nvSpPr>
        <p:spPr>
          <a:xfrm>
            <a:off x="971600" y="917362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Jobbra nyíl 4">
            <a:hlinkClick r:id="" action="ppaction://hlinkshowjump?jump=nextslide"/>
          </p:cNvPr>
          <p:cNvSpPr/>
          <p:nvPr/>
        </p:nvSpPr>
        <p:spPr>
          <a:xfrm>
            <a:off x="7180770" y="917362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59632" y="1401994"/>
            <a:ext cx="690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Vissza</a:t>
            </a:r>
            <a:endParaRPr lang="hu-H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180770" y="1401994"/>
            <a:ext cx="919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  <a:endParaRPr lang="hu-H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536090"/>
      </p:ext>
    </p:extLst>
  </p:cSld>
  <p:clrMapOvr>
    <a:masterClrMapping/>
  </p:clrMapOvr>
  <p:transition spd="slow" advTm="20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AA2B1E"/>
              </a:buClr>
              <a:buNone/>
            </a:pPr>
            <a:r>
              <a:rPr lang="hu-HU" sz="1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3.)Monitor:</a:t>
            </a:r>
            <a:r>
              <a:rPr lang="hu-H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számítógép legfőbb kimeneti egysége.A monitort VGA,DVI vagy HDMI kábellel kötjük össze a videoadapterrel(videokártya).A számítógép jeleket küld a videoadapternek,hogy milyen képet kell megjeleníteni és az adapter ezeket a jeleket átfordítja olyan pixelekké,amelyek megjeleníthetőek a képernyőn.(pixel=négyzetek,pontok,és a legkisebb szerkeszthető eleme egy képnek,vagy a képernyőnek).A pixelek összességét egy képernyőn nevezhetjük képernyőmátrixnak,minél több pixel van annál élesebb a kép,a legelterjedtebb felbontás az 1366x768 pixel.</a:t>
            </a:r>
            <a:endParaRPr lang="hu-HU" sz="12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Jobbra nyíl 3">
            <a:hlinkClick r:id="" action="ppaction://hlinkshowjump?jump=nextslide"/>
          </p:cNvPr>
          <p:cNvSpPr/>
          <p:nvPr/>
        </p:nvSpPr>
        <p:spPr>
          <a:xfrm>
            <a:off x="7164288" y="908720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Balra nyíl 4">
            <a:hlinkClick r:id="" action="ppaction://hlinkshowjump?jump=previousslide"/>
          </p:cNvPr>
          <p:cNvSpPr/>
          <p:nvPr/>
        </p:nvSpPr>
        <p:spPr>
          <a:xfrm>
            <a:off x="952660" y="908720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59632" y="1393352"/>
            <a:ext cx="671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Vissza</a:t>
            </a:r>
            <a:endParaRPr lang="hu-H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164288" y="1393352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  <a:endParaRPr lang="hu-H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706743"/>
      </p:ext>
    </p:extLst>
  </p:cSld>
  <p:clrMapOvr>
    <a:masterClrMapping/>
  </p:clrMapOvr>
  <p:transition spd="slow" advTm="2500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Összefoglaló </a:t>
            </a:r>
            <a:r>
              <a:rPr lang="hu-H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feladatok:</a:t>
            </a:r>
            <a:endParaRPr lang="hu-H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1.)Mi a processzor feladata?</a:t>
            </a:r>
          </a:p>
          <a:p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2.)Milyen memóriákat ismersz?Írj 1-1 tulajdonságot mindegyikhez!</a:t>
            </a:r>
          </a:p>
          <a:p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3.)Mi a sinrendszer?</a:t>
            </a:r>
          </a:p>
          <a:p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4.)Mi a feladata a merevlemeznek?</a:t>
            </a:r>
          </a:p>
          <a:p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5.)Melyik két típusát ismered a videokártyáknak?</a:t>
            </a:r>
          </a:p>
          <a:p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6.)Írd le a saját számítógéped tulajdonságait!</a:t>
            </a:r>
          </a:p>
          <a:p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Jobbra nyíl 3">
            <a:hlinkClick r:id="" action="ppaction://hlinkshowjump?jump=nextslide"/>
          </p:cNvPr>
          <p:cNvSpPr/>
          <p:nvPr/>
        </p:nvSpPr>
        <p:spPr>
          <a:xfrm>
            <a:off x="7152250" y="908720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Balra nyíl 4">
            <a:hlinkClick r:id="" action="ppaction://hlinkshowjump?jump=previousslide"/>
          </p:cNvPr>
          <p:cNvSpPr/>
          <p:nvPr/>
        </p:nvSpPr>
        <p:spPr>
          <a:xfrm>
            <a:off x="971600" y="908720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152250" y="1393352"/>
            <a:ext cx="8041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  <a:endParaRPr lang="hu-H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259632" y="1393352"/>
            <a:ext cx="690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Vissza</a:t>
            </a:r>
            <a:endParaRPr lang="hu-H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33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9463" y="2473163"/>
            <a:ext cx="6400801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                   </a:t>
            </a:r>
            <a:r>
              <a:rPr lang="hu-HU" sz="1600" dirty="0" smtClean="0"/>
              <a:t>A diák betöltése,kérem várjon …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</a:t>
            </a:r>
            <a:r>
              <a:rPr lang="hu-HU" sz="1600" dirty="0" smtClean="0"/>
              <a:t>A betöltés pár másodpercet vehet igénybe.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</a:t>
            </a:r>
          </a:p>
          <a:p>
            <a:endParaRPr lang="hu-HU" dirty="0"/>
          </a:p>
          <a:p>
            <a:endParaRPr lang="hu-HU" dirty="0" smtClean="0"/>
          </a:p>
          <a:p>
            <a:pPr indent="0">
              <a:buNone/>
            </a:pP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283693" y="3487307"/>
            <a:ext cx="4680520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2283693" y="3487307"/>
            <a:ext cx="4680520" cy="43204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948013" y="4100486"/>
            <a:ext cx="3960440" cy="27699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diák betöltve.</a:t>
            </a:r>
          </a:p>
        </p:txBody>
      </p:sp>
    </p:spTree>
    <p:extLst>
      <p:ext uri="{BB962C8B-B14F-4D97-AF65-F5344CB8AC3E}">
        <p14:creationId xmlns:p14="http://schemas.microsoft.com/office/powerpoint/2010/main" xmlns="" val="176796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Tm="6000">
        <p:cut/>
      </p:transition>
    </mc:Choice>
    <mc:Fallback>
      <p:transition advTm="6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9600" dirty="0">
                <a:latin typeface="Freestyle Script" panose="030804020302050B0404" pitchFamily="66" charset="0"/>
              </a:rPr>
              <a:t>VÉGE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hu-HU" sz="120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Források</a:t>
            </a:r>
            <a:r>
              <a:rPr lang="hu-H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:Az informació es kommunikació technologiája,Mariana Milosescu,Editura Didactica si Pedagogica R.A.,Tankönyv a IX. </a:t>
            </a:r>
            <a:r>
              <a:rPr lang="hu-H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Osztály számára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hu-H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hu-H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hu.wikipédia.org</a:t>
            </a:r>
          </a:p>
          <a:p>
            <a:pPr algn="l"/>
            <a:r>
              <a:rPr lang="hu-H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informatika.gtportál.eu</a:t>
            </a:r>
          </a:p>
          <a:p>
            <a:pPr algn="l"/>
            <a:r>
              <a:rPr lang="hu-H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rendszerigeny.hu</a:t>
            </a:r>
            <a:endParaRPr lang="hu-H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796136" y="5511249"/>
            <a:ext cx="864097" cy="21543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endParaRPr lang="hu-H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elfelé nyíl feliratnak 7">
            <a:hlinkClick r:id="" action="ppaction://hlinkshowjump?jump=endshow"/>
          </p:cNvPr>
          <p:cNvSpPr/>
          <p:nvPr/>
        </p:nvSpPr>
        <p:spPr>
          <a:xfrm>
            <a:off x="7092279" y="762625"/>
            <a:ext cx="914401" cy="914400"/>
          </a:xfrm>
          <a:prstGeom prst="up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9" name="Balra nyíl 8">
            <a:hlinkClick r:id="" action="ppaction://hlinkshowjump?jump=previousslide"/>
          </p:cNvPr>
          <p:cNvSpPr/>
          <p:nvPr/>
        </p:nvSpPr>
        <p:spPr>
          <a:xfrm>
            <a:off x="989755" y="1039680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092280" y="1700810"/>
            <a:ext cx="914401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Kilépés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259632" y="1401206"/>
            <a:ext cx="690376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</a:t>
            </a:r>
          </a:p>
        </p:txBody>
      </p:sp>
    </p:spTree>
    <p:extLst>
      <p:ext uri="{BB962C8B-B14F-4D97-AF65-F5344CB8AC3E}">
        <p14:creationId xmlns:p14="http://schemas.microsoft.com/office/powerpoint/2010/main" xmlns="" val="213341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b="1" u="sng" dirty="0" smtClean="0">
                <a:latin typeface="20th Century Font" panose="00000400000000000000" pitchFamily="2" charset="0"/>
              </a:rPr>
              <a:t>A számítógép felépítése</a:t>
            </a:r>
            <a:endParaRPr lang="hu-HU" b="1" u="sng" dirty="0">
              <a:latin typeface="20th Century Font" panose="00000400000000000000" pitchFamily="2" charset="0"/>
            </a:endParaRPr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Jobbra nyíl 6">
            <a:hlinkClick r:id="" action="ppaction://hlinkshowjump?jump=nextslide"/>
          </p:cNvPr>
          <p:cNvSpPr/>
          <p:nvPr/>
        </p:nvSpPr>
        <p:spPr>
          <a:xfrm>
            <a:off x="7119080" y="836712"/>
            <a:ext cx="978408" cy="484632"/>
          </a:xfrm>
          <a:prstGeom prst="rightArrow">
            <a:avLst>
              <a:gd name="adj1" fmla="val 50000"/>
              <a:gd name="adj2" fmla="val 5186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119081" y="1321346"/>
            <a:ext cx="837296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</a:p>
        </p:txBody>
      </p:sp>
    </p:spTree>
    <p:extLst>
      <p:ext uri="{BB962C8B-B14F-4D97-AF65-F5344CB8AC3E}">
        <p14:creationId xmlns:p14="http://schemas.microsoft.com/office/powerpoint/2010/main" xmlns="" val="367428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5000">
        <p14:glitter pattern="hexagon"/>
        <p:sndAc>
          <p:stSnd>
            <p:snd r:embed="rId3" name="drumroll.wav"/>
          </p:stSnd>
        </p:sndAc>
      </p:transition>
    </mc:Choice>
    <mc:Fallback>
      <p:transition spd="slow" advTm="5000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Processzor: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2132857"/>
            <a:ext cx="6800801" cy="3528393"/>
          </a:xfrm>
        </p:spPr>
        <p:txBody>
          <a:bodyPr>
            <a:normAutofit lnSpcReduction="10000"/>
          </a:bodyPr>
          <a:lstStyle/>
          <a:p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processzort ismerjük központi feldolgozó egység,központi végrehajtó egység-néven,rövidítése CPU,mely a </a:t>
            </a:r>
            <a:r>
              <a:rPr lang="hu-HU" sz="1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entral </a:t>
            </a:r>
            <a:r>
              <a:rPr lang="hu-HU" sz="1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rocessing </a:t>
            </a:r>
            <a:r>
              <a:rPr lang="hu-HU" sz="1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 szavakból származik.</a:t>
            </a:r>
          </a:p>
          <a:p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Feladata,hogy utasításokat adjon ki és végezzen el,szóval ez a számítógép agya.</a:t>
            </a:r>
          </a:p>
          <a:p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Főbb processzor gyártók az </a:t>
            </a:r>
            <a:r>
              <a:rPr lang="hu-H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egymással </a:t>
            </a: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kompatibilisek!</a:t>
            </a:r>
          </a:p>
          <a:p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kompatibilis szó azt jelenti processzorok esetében,hogy értik egymás parancskészletét)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processzor paraméterei:</a:t>
            </a:r>
          </a:p>
          <a:p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-órajel:sebességét Hertzben mérjük(Mega Hertz,Giga Hertz),rövidítve MHz és GHz.</a:t>
            </a:r>
          </a:p>
          <a:p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-szóhossz:bitben mérjük,manapság 32 és 64 bites szóhosszú processzorok vannak.</a:t>
            </a:r>
          </a:p>
          <a:p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-sebesség:MIPS-ben mérjük.</a:t>
            </a:r>
          </a:p>
          <a:p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-magok száma:több processzort építenek a lapra így olyan mintha több</a:t>
            </a:r>
          </a:p>
          <a:p>
            <a:pPr marL="0" indent="0">
              <a:buNone/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processzor dolgozna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én számítógépemben legalább egy Intel Core i5-ös processzor volna.</a:t>
            </a:r>
          </a:p>
          <a:p>
            <a:pPr marL="0" indent="0">
              <a:buNone/>
            </a:pP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Miért Intel ? Az én véleményem szerint az Intel jobb márka.</a:t>
            </a:r>
          </a:p>
          <a:p>
            <a:pPr marL="0" indent="0">
              <a:buNone/>
            </a:pP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Miért legalább Core i5? Azért,mert a Core i5-ös processzorokban már többnyire</a:t>
            </a:r>
          </a:p>
          <a:p>
            <a:pPr marL="0" indent="0">
              <a:buNone/>
            </a:pP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mag található így ezáltal gyorsabb mint egy Core i3-as,amely csak 2 maggal</a:t>
            </a:r>
          </a:p>
          <a:p>
            <a:pPr marL="0" indent="0">
              <a:buNone/>
            </a:pP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rendelkezik. </a:t>
            </a:r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5" y="4437112"/>
            <a:ext cx="1536171" cy="11521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516216" y="5661249"/>
            <a:ext cx="1800200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/>
              <a:t>Alaplapon lévő Intel processzor</a:t>
            </a:r>
          </a:p>
        </p:txBody>
      </p:sp>
      <p:sp>
        <p:nvSpPr>
          <p:cNvPr id="6" name="Jobbra nyíl 5">
            <a:hlinkClick r:id="" action="ppaction://hlinkshowjump?jump=nextslide"/>
          </p:cNvPr>
          <p:cNvSpPr/>
          <p:nvPr/>
        </p:nvSpPr>
        <p:spPr>
          <a:xfrm>
            <a:off x="7145987" y="836712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7" name="Balra nyíl 6">
            <a:hlinkClick r:id="" action="ppaction://hlinkshowjump?jump=previousslide"/>
          </p:cNvPr>
          <p:cNvSpPr/>
          <p:nvPr/>
        </p:nvSpPr>
        <p:spPr>
          <a:xfrm>
            <a:off x="971600" y="836712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259632" y="1321346"/>
            <a:ext cx="690376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7145986" y="1321345"/>
            <a:ext cx="738383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</a:p>
        </p:txBody>
      </p:sp>
    </p:spTree>
    <p:extLst>
      <p:ext uri="{BB962C8B-B14F-4D97-AF65-F5344CB8AC3E}">
        <p14:creationId xmlns:p14="http://schemas.microsoft.com/office/powerpoint/2010/main" xmlns="" val="385718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30000">
        <p14:doors dir="vert"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63040" y="1472442"/>
            <a:ext cx="6196405" cy="4620854"/>
          </a:xfrm>
        </p:spPr>
        <p:txBody>
          <a:bodyPr/>
          <a:lstStyle/>
          <a:p>
            <a:pPr marL="0" indent="0">
              <a:buNone/>
            </a:pPr>
            <a:r>
              <a:rPr lang="hu-H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Érdekességek és összehasonlítások: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sz="1000" dirty="0" smtClean="0"/>
              <a:t>A lentiekben egy Intel Core i5-3570K processzort fogunk összemérni egy AMD FX-8150-nel.</a:t>
            </a:r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r>
              <a:rPr lang="hu-HU" sz="1000" dirty="0" smtClean="0"/>
              <a:t>A Metro Last Light nevű játékban az Intel 43 átlag FPS-t(</a:t>
            </a:r>
            <a:r>
              <a:rPr lang="hu-HU" sz="1000" b="1" u="sng" dirty="0" smtClean="0"/>
              <a:t>F</a:t>
            </a:r>
            <a:r>
              <a:rPr lang="hu-HU" sz="1000" dirty="0" smtClean="0"/>
              <a:t>rames </a:t>
            </a:r>
            <a:r>
              <a:rPr lang="hu-HU" sz="1000" b="1" u="sng" dirty="0" smtClean="0"/>
              <a:t>p</a:t>
            </a:r>
            <a:r>
              <a:rPr lang="hu-HU" sz="1000" dirty="0" smtClean="0"/>
              <a:t>er </a:t>
            </a:r>
            <a:r>
              <a:rPr lang="hu-HU" sz="1000" b="1" u="sng" dirty="0" smtClean="0"/>
              <a:t>S</a:t>
            </a:r>
            <a:r>
              <a:rPr lang="hu-HU" sz="1000" dirty="0" smtClean="0"/>
              <a:t>econd) produkált,míg az AMD processzora 41-et.</a:t>
            </a:r>
          </a:p>
          <a:p>
            <a:pPr marL="0" indent="0">
              <a:buNone/>
            </a:pPr>
            <a:r>
              <a:rPr lang="hu-HU" sz="1000" dirty="0" smtClean="0"/>
              <a:t>A GRID 2 játék tesztelése során az Intel 57 FPS-t váltott ki,míg az AMD csak 54-et.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hu-HU" sz="1000" dirty="0">
                <a:solidFill>
                  <a:prstClr val="black"/>
                </a:solidFill>
              </a:rPr>
              <a:t>Pár játékkal letesztelve a két processzort az Intel diadalmaskodott.</a:t>
            </a:r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Balra nyíl 3">
            <a:hlinkClick r:id="" action="ppaction://hlinkshowjump?jump=previousslide"/>
          </p:cNvPr>
          <p:cNvSpPr/>
          <p:nvPr/>
        </p:nvSpPr>
        <p:spPr>
          <a:xfrm>
            <a:off x="956733" y="864699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Jobbra nyíl 4">
            <a:hlinkClick r:id="" action="ppaction://hlinkshowjump?jump=nextslide"/>
          </p:cNvPr>
          <p:cNvSpPr/>
          <p:nvPr/>
        </p:nvSpPr>
        <p:spPr>
          <a:xfrm>
            <a:off x="7164288" y="864699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87624" y="1349331"/>
            <a:ext cx="747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Vissza</a:t>
            </a:r>
            <a:endParaRPr lang="hu-H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164288" y="1349331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  <a:endParaRPr lang="hu-H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8125377"/>
              </p:ext>
            </p:extLst>
          </p:nvPr>
        </p:nvGraphicFramePr>
        <p:xfrm>
          <a:off x="956733" y="2204864"/>
          <a:ext cx="6071999" cy="2016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4839"/>
                <a:gridCol w="2298580"/>
                <a:gridCol w="2298580"/>
              </a:tblGrid>
              <a:tr h="389070">
                <a:tc>
                  <a:txBody>
                    <a:bodyPr/>
                    <a:lstStyle/>
                    <a:p>
                      <a:endParaRPr lang="hu-HU" sz="120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u="sng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Intel</a:t>
                      </a:r>
                      <a:r>
                        <a:rPr lang="hu-HU" sz="1200" u="sng" baseline="0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Core i5-3570K</a:t>
                      </a:r>
                      <a:endParaRPr lang="hu-HU" sz="1200" u="sng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u="sng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AMD</a:t>
                      </a:r>
                      <a:r>
                        <a:rPr lang="hu-HU" sz="1200" u="sng" baseline="0" dirty="0" smtClean="0">
                          <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FX-8150</a:t>
                      </a:r>
                      <a:endParaRPr lang="hu-HU" sz="1200" u="sng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89070">
                <a:tc>
                  <a:txBody>
                    <a:bodyPr/>
                    <a:lstStyle/>
                    <a:p>
                      <a:r>
                        <a:rPr lang="hu-HU" sz="1200" b="1" dirty="0" smtClean="0"/>
                        <a:t>Órajel</a:t>
                      </a:r>
                      <a:endParaRPr lang="hu-H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</a:t>
                      </a:r>
                      <a:r>
                        <a:rPr lang="hu-HU" sz="1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MHz (3,4 GHz)</a:t>
                      </a:r>
                      <a:endParaRPr lang="hu-HU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</a:t>
                      </a:r>
                      <a:r>
                        <a:rPr lang="hu-H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MHz (3,6 GHz)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70">
                <a:tc>
                  <a:txBody>
                    <a:bodyPr/>
                    <a:lstStyle/>
                    <a:p>
                      <a:r>
                        <a:rPr lang="hu-HU" sz="1200" b="1" dirty="0" smtClean="0"/>
                        <a:t>Magok száma</a:t>
                      </a:r>
                      <a:endParaRPr lang="hu-H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75">
                <a:tc>
                  <a:txBody>
                    <a:bodyPr/>
                    <a:lstStyle/>
                    <a:p>
                      <a:r>
                        <a:rPr lang="hu-H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Gyártástechnológia</a:t>
                      </a:r>
                      <a:endParaRPr lang="hu-H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nm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nm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340">
                <a:tc>
                  <a:txBody>
                    <a:bodyPr/>
                    <a:lstStyle/>
                    <a:p>
                      <a:r>
                        <a:rPr lang="hu-H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Memória</a:t>
                      </a:r>
                      <a:r>
                        <a:rPr lang="hu-H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típus</a:t>
                      </a:r>
                      <a:endParaRPr lang="hu-H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1033/1600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1033/1600/</a:t>
                      </a:r>
                      <a:r>
                        <a:rPr lang="hu-H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1866</a:t>
                      </a:r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8408532"/>
      </p:ext>
    </p:extLst>
  </p:cSld>
  <p:clrMapOvr>
    <a:masterClrMapping/>
  </p:clrMapOvr>
  <p:transition spd="slow" advTm="25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memória: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Ismerünk ROM és RAM memóriákat.</a:t>
            </a:r>
          </a:p>
          <a:p>
            <a:r>
              <a:rPr lang="hu-H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ead </a:t>
            </a:r>
            <a:r>
              <a:rPr lang="hu-H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nly </a:t>
            </a:r>
            <a:r>
              <a:rPr lang="hu-H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):-csak olvasható memória.</a:t>
            </a:r>
          </a:p>
          <a:p>
            <a:r>
              <a:rPr lang="hu-H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andom </a:t>
            </a:r>
            <a:r>
              <a:rPr lang="hu-H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ccess </a:t>
            </a:r>
            <a:r>
              <a:rPr lang="hu-H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emory):-véletlen hozzáférésű memória.</a:t>
            </a:r>
          </a:p>
          <a:p>
            <a:pPr marL="0" indent="0" algn="just">
              <a:buNone/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számítógépen futó programok itt tárolódnak és a                                     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futáshoz 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szükséges elemek is.</a:t>
            </a:r>
          </a:p>
          <a:p>
            <a:pPr marL="0" indent="0">
              <a:buNone/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-ha a tápfeszültség megszűnik a tartalma elveszlik.</a:t>
            </a:r>
          </a:p>
          <a:p>
            <a:pPr marL="0" indent="0">
              <a:buNone/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-Mega és Giga –Byteban mérjük</a:t>
            </a: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memóriát illetve legalább 8 GB volna ,és DDR3.</a:t>
            </a:r>
          </a:p>
          <a:p>
            <a:pPr marL="0" indent="0">
              <a:buNone/>
            </a:pP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Miért kell 8 GB? Ha egyszerre több feladatot végzünk mondjuk 5-öt és a program amit használunk elég igényes,nem akarom,hogy csalódás érjen.</a:t>
            </a:r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293096"/>
            <a:ext cx="1728192" cy="129614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5520" y="4293097"/>
            <a:ext cx="1824203" cy="136815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43608" y="5589242"/>
            <a:ext cx="2016225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DDR2 2GB RAM előnézetből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156176" y="5676524"/>
            <a:ext cx="2160240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DDR2 2GB RAM hátsónézetből</a:t>
            </a:r>
          </a:p>
        </p:txBody>
      </p:sp>
      <p:sp>
        <p:nvSpPr>
          <p:cNvPr id="8" name="Jobbra nyíl 7">
            <a:hlinkClick r:id="" action="ppaction://hlinkshowjump?jump=nextslide"/>
          </p:cNvPr>
          <p:cNvSpPr/>
          <p:nvPr/>
        </p:nvSpPr>
        <p:spPr>
          <a:xfrm>
            <a:off x="7191792" y="836712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9" name="Balra nyíl 8">
            <a:hlinkClick r:id="" action="ppaction://hlinkshowjump?jump=previousslide"/>
          </p:cNvPr>
          <p:cNvSpPr/>
          <p:nvPr/>
        </p:nvSpPr>
        <p:spPr>
          <a:xfrm>
            <a:off x="929212" y="836712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187625" y="1321346"/>
            <a:ext cx="719996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191792" y="1321346"/>
            <a:ext cx="792088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</a:p>
        </p:txBody>
      </p:sp>
    </p:spTree>
    <p:extLst>
      <p:ext uri="{BB962C8B-B14F-4D97-AF65-F5344CB8AC3E}">
        <p14:creationId xmlns:p14="http://schemas.microsoft.com/office/powerpoint/2010/main" xmlns="" val="418011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25000">
        <p14:vortex dir="r"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Memóriák összehasonlítása:</a:t>
            </a:r>
          </a:p>
          <a:p>
            <a:pPr marL="0" indent="0">
              <a:buNone/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ugyan olyan méretű RAM-unk van csak a memóriatípus különbözik miért lassabb?</a:t>
            </a:r>
          </a:p>
          <a:p>
            <a:pPr marL="0" indent="0">
              <a:buNone/>
            </a:pP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Mert ha van 3 memóriánk egy 2 GB DDR2, egy 2GB DDR3 és egy 2GB DDR5-ös RAM hiába 2GB-os mindegyik a DDR szám a gyorsaságot jelöli így az a gyorsabb amelyiknek a DDR száma nagyobb vagyis a DDR5.</a:t>
            </a:r>
          </a:p>
          <a:p>
            <a:pPr marL="0" indent="0">
              <a:buNone/>
            </a:pPr>
            <a:endParaRPr lang="hu-H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alra nyíl 3">
            <a:hlinkClick r:id="" action="ppaction://hlinkshowjump?jump=previousslide"/>
          </p:cNvPr>
          <p:cNvSpPr/>
          <p:nvPr/>
        </p:nvSpPr>
        <p:spPr>
          <a:xfrm>
            <a:off x="899592" y="836712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Jobbra nyíl 4">
            <a:hlinkClick r:id="" action="ppaction://hlinkshowjump?jump=nextslide"/>
          </p:cNvPr>
          <p:cNvSpPr/>
          <p:nvPr/>
        </p:nvSpPr>
        <p:spPr>
          <a:xfrm>
            <a:off x="7193992" y="836712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87624" y="1321344"/>
            <a:ext cx="690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Vissza</a:t>
            </a:r>
            <a:endParaRPr lang="hu-H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193992" y="1321344"/>
            <a:ext cx="834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  <a:endParaRPr lang="hu-H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9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0">
        <p14:flash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alaplap: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Itt találhatóak az előzőben említett dolgok,ezen kívül ide csatlakoztatjuk a videokártyát,merevlemezt,és még sok minden mást.</a:t>
            </a:r>
          </a:p>
          <a:p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alaplapon nyomtatott áramkörök vannak ezek segítségével vannak összekapcsolva a memóriák,a processzor és ezeken jut el az utasítás.(</a:t>
            </a:r>
            <a:r>
              <a:rPr lang="hu-H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sinrendszer</a:t>
            </a: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(nyomtatott áramkör=olyam áramkör,mely  egy lemezen,lapon vékony vonalak formájában küldi a parancsokat jelen esetben)</a:t>
            </a:r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alaplapon találhatóak portok,ahova  csatlakoztathatjuk dolgainkat</a:t>
            </a: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alaplapom ASUS gyártójú lenne,mégpedig egy H81M-K nevű alaplap.</a:t>
            </a:r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4171" y="3335602"/>
            <a:ext cx="1852247" cy="23047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9" y="3969060"/>
            <a:ext cx="3024336" cy="154817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043609" y="5517234"/>
            <a:ext cx="1872208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Alaplap felszerelve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876259" y="5640343"/>
            <a:ext cx="1440159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Alaplap felszerelve</a:t>
            </a:r>
          </a:p>
        </p:txBody>
      </p:sp>
      <p:sp>
        <p:nvSpPr>
          <p:cNvPr id="9" name="Balra nyíl 8">
            <a:hlinkClick r:id="" action="ppaction://hlinkshowjump?jump=previousslide"/>
          </p:cNvPr>
          <p:cNvSpPr/>
          <p:nvPr/>
        </p:nvSpPr>
        <p:spPr>
          <a:xfrm>
            <a:off x="983979" y="882428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10" name="Jobbra nyíl 9">
            <a:hlinkClick r:id="" action="ppaction://hlinkshowjump?jump=nextslide"/>
          </p:cNvPr>
          <p:cNvSpPr/>
          <p:nvPr/>
        </p:nvSpPr>
        <p:spPr>
          <a:xfrm>
            <a:off x="7107131" y="882428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259632" y="1367062"/>
            <a:ext cx="720080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107132" y="1367061"/>
            <a:ext cx="849245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</a:p>
        </p:txBody>
      </p:sp>
    </p:spTree>
    <p:extLst>
      <p:ext uri="{BB962C8B-B14F-4D97-AF65-F5344CB8AC3E}">
        <p14:creationId xmlns:p14="http://schemas.microsoft.com/office/powerpoint/2010/main" xmlns="" val="3053787718"/>
      </p:ext>
    </p:extLst>
  </p:cSld>
  <p:clrMapOvr>
    <a:masterClrMapping/>
  </p:clrMapOvr>
  <p:transition spd="slow" advTm="2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merevlemez: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Rövidítése HDD(</a:t>
            </a:r>
            <a:r>
              <a:rPr lang="hu-HU" sz="1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 </a:t>
            </a:r>
            <a:r>
              <a:rPr lang="hu-HU" sz="1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isk </a:t>
            </a:r>
            <a:r>
              <a:rPr lang="hu-HU" sz="1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rive),feladata az adatok tárolása kettes számrendszerben.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merevlemez főbb paraméterei:</a:t>
            </a:r>
          </a:p>
          <a:p>
            <a:r>
              <a:rPr lang="hu-H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Tárolókapacitás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:azt jelenti hogy mennyi adat fér rá,kezdetben pár megabájt volt manapság meghaladja az 1 terabájtot(TB).</a:t>
            </a:r>
          </a:p>
          <a:p>
            <a:r>
              <a:rPr lang="hu-H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Írási és olvasási sebesség:</a:t>
            </a:r>
          </a:p>
          <a:p>
            <a:r>
              <a:rPr lang="hu-H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Csatolófelület</a:t>
            </a:r>
            <a:r>
              <a:rPr lang="hu-H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hu-HU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merevlemezt illetve legalább</a:t>
            </a:r>
          </a:p>
          <a:p>
            <a:pPr marL="0" indent="0">
              <a:buNone/>
            </a:pP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TB-os Hardon tárolnám</a:t>
            </a:r>
          </a:p>
          <a:p>
            <a:pPr marL="0" indent="0">
              <a:buNone/>
            </a:pPr>
            <a:r>
              <a:rPr lang="hu-H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okumentumaimat.</a:t>
            </a:r>
            <a:endParaRPr lang="hu-H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0419" y="3356994"/>
            <a:ext cx="1707655" cy="22768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2" y="3356992"/>
            <a:ext cx="1620180" cy="216024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797916" y="5517233"/>
            <a:ext cx="1728192" cy="40010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160 GB-os merevlemez             hátulról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948267" y="5633864"/>
            <a:ext cx="1249807" cy="40010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160 GB-os merevlemez előlről</a:t>
            </a:r>
          </a:p>
        </p:txBody>
      </p:sp>
      <p:sp>
        <p:nvSpPr>
          <p:cNvPr id="8" name="Jobbra nyíl 7">
            <a:hlinkClick r:id="" action="ppaction://hlinkshowjump?jump=nextslide"/>
          </p:cNvPr>
          <p:cNvSpPr/>
          <p:nvPr/>
        </p:nvSpPr>
        <p:spPr>
          <a:xfrm>
            <a:off x="7189683" y="811666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9" name="Balra nyíl 8">
            <a:hlinkClick r:id="" action="ppaction://hlinkshowjump?jump=previousslide"/>
          </p:cNvPr>
          <p:cNvSpPr/>
          <p:nvPr/>
        </p:nvSpPr>
        <p:spPr>
          <a:xfrm>
            <a:off x="951277" y="811666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259633" y="1296299"/>
            <a:ext cx="670053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Vissza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7189683" y="1296299"/>
            <a:ext cx="838703" cy="24621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</a:t>
            </a:r>
          </a:p>
        </p:txBody>
      </p:sp>
    </p:spTree>
    <p:extLst>
      <p:ext uri="{BB962C8B-B14F-4D97-AF65-F5344CB8AC3E}">
        <p14:creationId xmlns:p14="http://schemas.microsoft.com/office/powerpoint/2010/main" xmlns="" val="262214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000">
        <p:push dir="u"/>
      </p:transition>
    </mc:Choice>
    <mc:Fallback>
      <p:transition spd="slow" advTm="2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jzszög">
  <a:themeElements>
    <a:clrScheme name="Szürkeárnyalato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ajzszög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jzszö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591</TotalTime>
  <Words>1187</Words>
  <Application>Microsoft Office PowerPoint</Application>
  <PresentationFormat>On-screen Show (4:3)</PresentationFormat>
  <Paragraphs>258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Rajzszög</vt:lpstr>
      <vt:lpstr>Slide 1</vt:lpstr>
      <vt:lpstr>Slide 2</vt:lpstr>
      <vt:lpstr>A számítógép felépítése</vt:lpstr>
      <vt:lpstr>A Processzor:</vt:lpstr>
      <vt:lpstr> </vt:lpstr>
      <vt:lpstr>A memória:</vt:lpstr>
      <vt:lpstr> </vt:lpstr>
      <vt:lpstr>Az alaplap:</vt:lpstr>
      <vt:lpstr>A merevlemez:</vt:lpstr>
      <vt:lpstr>A videokártya:</vt:lpstr>
      <vt:lpstr> </vt:lpstr>
      <vt:lpstr>A tápegység:</vt:lpstr>
      <vt:lpstr>A Hangkártya:</vt:lpstr>
      <vt:lpstr>Optikai meghajtó:</vt:lpstr>
      <vt:lpstr>A portok:</vt:lpstr>
      <vt:lpstr> </vt:lpstr>
      <vt:lpstr>Más számítógépes eszközök:</vt:lpstr>
      <vt:lpstr> </vt:lpstr>
      <vt:lpstr>Összefoglaló feladatok:</vt:lpstr>
      <vt:lpstr>VÉGE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számÍtógép felépÍtése</dc:title>
  <dc:creator>Batman</dc:creator>
  <cp:lastModifiedBy>elev</cp:lastModifiedBy>
  <cp:revision>61</cp:revision>
  <dcterms:created xsi:type="dcterms:W3CDTF">2015-01-03T10:23:18Z</dcterms:created>
  <dcterms:modified xsi:type="dcterms:W3CDTF">2015-01-09T10:56:44Z</dcterms:modified>
</cp:coreProperties>
</file>