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64" r:id="rId4"/>
    <p:sldId id="259" r:id="rId5"/>
    <p:sldId id="267" r:id="rId6"/>
    <p:sldId id="268" r:id="rId7"/>
    <p:sldId id="269" r:id="rId8"/>
    <p:sldId id="266" r:id="rId9"/>
    <p:sldId id="260" r:id="rId10"/>
    <p:sldId id="265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63" r:id="rId25"/>
    <p:sldId id="262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E219-47C3-4EB3-A820-2351AD386E9F}" type="datetime1">
              <a:rPr lang="hu-HU" smtClean="0"/>
              <a:t>2015.01.09.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C67E-5ED9-4BE7-8C0E-47912F97CF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149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5BDC6-D388-457A-BA3F-4FAE0B696F9F}" type="datetime1">
              <a:rPr lang="hu-HU" smtClean="0"/>
              <a:t>2015.01.09.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11FFE-AE8E-4009-A429-BFBA874F77D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558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E67636F-45FD-46EF-8F1D-8BBB45FAEBEF}" type="datetime1">
              <a:rPr lang="hu-HU" smtClean="0"/>
              <a:t>2015.01.09.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369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slide" Target="../slides/slide2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átum helye 3"/>
          <p:cNvSpPr>
            <a:spLocks noGrp="1"/>
          </p:cNvSpPr>
          <p:nvPr>
            <p:ph type="dt" sz="half" idx="2"/>
          </p:nvPr>
        </p:nvSpPr>
        <p:spPr>
          <a:xfrm>
            <a:off x="11172911" y="-12699"/>
            <a:ext cx="101908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sp>
        <p:nvSpPr>
          <p:cNvPr id="8" name="Téglalap 7"/>
          <p:cNvSpPr/>
          <p:nvPr userDrawn="1"/>
        </p:nvSpPr>
        <p:spPr>
          <a:xfrm>
            <a:off x="0" y="6040013"/>
            <a:ext cx="12192000" cy="83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8">
            <a:hlinkClick r:id="" action="ppaction://hlinkshowjump?jump=lastslideviewed"/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39" y="6195035"/>
            <a:ext cx="673016" cy="495238"/>
          </a:xfrm>
          <a:prstGeom prst="rect">
            <a:avLst/>
          </a:prstGeom>
        </p:spPr>
      </p:pic>
      <p:pic>
        <p:nvPicPr>
          <p:cNvPr id="10" name="Kép 9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11" y="6192729"/>
            <a:ext cx="544762" cy="495238"/>
          </a:xfrm>
          <a:prstGeom prst="rect">
            <a:avLst/>
          </a:prstGeom>
        </p:spPr>
      </p:pic>
      <p:pic>
        <p:nvPicPr>
          <p:cNvPr id="11" name="Kép 10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73" y="6146736"/>
            <a:ext cx="535620" cy="5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6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" Target="../slides/slide2.xml"/><Relationship Id="rId5" Type="http://schemas.openxmlformats.org/officeDocument/2006/relationships/image" Target="../media/image2.png"/><Relationship Id="rId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 userDrawn="1"/>
        </p:nvSpPr>
        <p:spPr>
          <a:xfrm>
            <a:off x="0" y="6040013"/>
            <a:ext cx="12192000" cy="830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hlinkClick r:id="" action="ppaction://hlinkshowjump?jump=lastslideviewed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139" y="6195035"/>
            <a:ext cx="673016" cy="495238"/>
          </a:xfrm>
          <a:prstGeom prst="rect">
            <a:avLst/>
          </a:prstGeom>
        </p:spPr>
      </p:pic>
      <p:pic>
        <p:nvPicPr>
          <p:cNvPr id="9" name="Kép 8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011" y="6192729"/>
            <a:ext cx="544762" cy="495238"/>
          </a:xfrm>
          <a:prstGeom prst="rect">
            <a:avLst/>
          </a:prstGeom>
        </p:spPr>
      </p:pic>
      <p:pic>
        <p:nvPicPr>
          <p:cNvPr id="10" name="Kép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73" y="6146736"/>
            <a:ext cx="535620" cy="587223"/>
          </a:xfrm>
          <a:prstGeom prst="rect">
            <a:avLst/>
          </a:prstGeom>
        </p:spPr>
      </p:pic>
      <p:sp>
        <p:nvSpPr>
          <p:cNvPr id="6" name="Dátum helye 3"/>
          <p:cNvSpPr>
            <a:spLocks noGrp="1"/>
          </p:cNvSpPr>
          <p:nvPr>
            <p:ph type="dt" sz="half" idx="2"/>
          </p:nvPr>
        </p:nvSpPr>
        <p:spPr>
          <a:xfrm>
            <a:off x="11172911" y="-12699"/>
            <a:ext cx="1019089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0F562-289E-4E83-AC0E-76B85F87B544}" type="datetime1">
              <a:rPr lang="hu-HU" smtClean="0"/>
              <a:t>2015.01.09.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1399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5.xml"/><Relationship Id="rId7" Type="http://schemas.openxmlformats.org/officeDocument/2006/relationships/slide" Target="slide19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23.xml"/><Relationship Id="rId5" Type="http://schemas.openxmlformats.org/officeDocument/2006/relationships/slide" Target="slide17.xml"/><Relationship Id="rId10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11.xml"/><Relationship Id="rId10" Type="http://schemas.openxmlformats.org/officeDocument/2006/relationships/slide" Target="slide24.xml"/><Relationship Id="rId4" Type="http://schemas.openxmlformats.org/officeDocument/2006/relationships/image" Target="../media/image4.WMF"/><Relationship Id="rId9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NOKIA </a:t>
            </a:r>
            <a:r>
              <a:rPr lang="hu-HU" sz="4800" dirty="0" err="1" smtClean="0"/>
              <a:t>Lumia</a:t>
            </a:r>
            <a:r>
              <a:rPr lang="hu-HU" sz="4800" dirty="0" smtClean="0"/>
              <a:t> 925 (Windows </a:t>
            </a:r>
            <a:r>
              <a:rPr lang="hu-HU" sz="4800" dirty="0" err="1" smtClean="0"/>
              <a:t>Phone</a:t>
            </a:r>
            <a:r>
              <a:rPr lang="hu-HU" sz="4800" dirty="0" smtClean="0"/>
              <a:t>)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100" dirty="0" smtClean="0"/>
              <a:t>Készítette: Tóth Barnabás</a:t>
            </a:r>
          </a:p>
          <a:p>
            <a:pPr marL="0" indent="0">
              <a:buNone/>
            </a:pPr>
            <a:r>
              <a:rPr lang="hu-HU" sz="3100" dirty="0" smtClean="0"/>
              <a:t>Téma: Kedvenc </a:t>
            </a:r>
            <a:r>
              <a:rPr lang="hu-HU" sz="3100" dirty="0" err="1" smtClean="0"/>
              <a:t>mobilom</a:t>
            </a:r>
            <a:endParaRPr lang="hu-HU" sz="3100" dirty="0" smtClean="0"/>
          </a:p>
          <a:p>
            <a:pPr marL="0" indent="0">
              <a:buNone/>
            </a:pPr>
            <a:r>
              <a:rPr lang="hu-HU" sz="3100" dirty="0" smtClean="0"/>
              <a:t>Felkészítő tanár: </a:t>
            </a:r>
            <a:r>
              <a:rPr lang="hu-HU" sz="3100" dirty="0" err="1" smtClean="0"/>
              <a:t>Czibula</a:t>
            </a:r>
            <a:r>
              <a:rPr lang="hu-HU" sz="3100" dirty="0" smtClean="0"/>
              <a:t> Béla</a:t>
            </a:r>
          </a:p>
          <a:p>
            <a:pPr marL="0" indent="0">
              <a:buNone/>
            </a:pPr>
            <a:r>
              <a:rPr lang="hu-HU" sz="3100" dirty="0" smtClean="0"/>
              <a:t>Iskola: Szegedi Vedres </a:t>
            </a:r>
            <a:r>
              <a:rPr lang="hu-HU" sz="3100" dirty="0" smtClean="0"/>
              <a:t>István </a:t>
            </a:r>
            <a:r>
              <a:rPr lang="hu-HU" sz="3100" dirty="0" smtClean="0"/>
              <a:t>Szolgáltatási Szakképző Iskola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5C40F2-7B83-46DC-B012-80802D6EDB87}" type="datetime1">
              <a:rPr lang="hu-HU" smtClean="0"/>
              <a:t>2015.01.09.</a:t>
            </a:fld>
            <a:endParaRPr lang="hu-HU"/>
          </a:p>
        </p:txBody>
      </p:sp>
      <p:sp>
        <p:nvSpPr>
          <p:cNvPr id="5" name="Lefelé nyíl 4"/>
          <p:cNvSpPr/>
          <p:nvPr/>
        </p:nvSpPr>
        <p:spPr>
          <a:xfrm>
            <a:off x="5651678" y="4906851"/>
            <a:ext cx="888643" cy="10303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11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33804"/>
            <a:ext cx="536817" cy="53681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Specifikáció</a:t>
            </a:r>
            <a:endParaRPr lang="hu-HU" sz="4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1571223"/>
            <a:ext cx="10515600" cy="4385078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dirty="0" smtClean="0"/>
              <a:t>Csatlakozások:</a:t>
            </a:r>
          </a:p>
          <a:p>
            <a:pPr lvl="1"/>
            <a:r>
              <a:rPr lang="hu-HU" dirty="0" smtClean="0"/>
              <a:t>SIM kártya: Micro SIM</a:t>
            </a:r>
          </a:p>
          <a:p>
            <a:pPr lvl="1"/>
            <a:r>
              <a:rPr lang="hu-HU" dirty="0" smtClean="0"/>
              <a:t>Töltés: Micro-USB</a:t>
            </a:r>
          </a:p>
          <a:p>
            <a:pPr lvl="1"/>
            <a:r>
              <a:rPr lang="hu-HU" dirty="0" smtClean="0"/>
              <a:t>Rendszer kapcsolat: Micro-SIM</a:t>
            </a:r>
          </a:p>
          <a:p>
            <a:pPr lvl="1"/>
            <a:r>
              <a:rPr lang="hu-HU" dirty="0" err="1" smtClean="0"/>
              <a:t>Bluetooth</a:t>
            </a:r>
            <a:r>
              <a:rPr lang="hu-HU" dirty="0" smtClean="0"/>
              <a:t>: 4.0</a:t>
            </a:r>
          </a:p>
          <a:p>
            <a:pPr lvl="2"/>
            <a:r>
              <a:rPr lang="hu-HU" dirty="0" smtClean="0"/>
              <a:t>Adat + </a:t>
            </a:r>
            <a:r>
              <a:rPr lang="hu-HU" dirty="0" err="1" smtClean="0"/>
              <a:t>audio</a:t>
            </a:r>
            <a:endParaRPr lang="hu-HU" dirty="0" smtClean="0"/>
          </a:p>
          <a:p>
            <a:pPr lvl="1"/>
            <a:r>
              <a:rPr lang="hu-HU" dirty="0" smtClean="0"/>
              <a:t>NFC</a:t>
            </a:r>
          </a:p>
          <a:p>
            <a:pPr lvl="1"/>
            <a:r>
              <a:rPr lang="hu-HU" dirty="0" err="1" smtClean="0"/>
              <a:t>Wi-fi</a:t>
            </a:r>
            <a:r>
              <a:rPr lang="hu-HU" dirty="0" smtClean="0"/>
              <a:t>: a/b/g/n</a:t>
            </a:r>
          </a:p>
          <a:p>
            <a:pPr lvl="1"/>
            <a:r>
              <a:rPr lang="hu-HU" dirty="0" err="1" smtClean="0"/>
              <a:t>Wi-fi</a:t>
            </a:r>
            <a:r>
              <a:rPr lang="hu-HU" dirty="0" smtClean="0"/>
              <a:t> </a:t>
            </a:r>
            <a:r>
              <a:rPr lang="hu-HU" dirty="0" err="1" smtClean="0"/>
              <a:t>hotspot</a:t>
            </a:r>
            <a:r>
              <a:rPr lang="hu-HU" dirty="0" smtClean="0"/>
              <a:t>: 8 csatorna</a:t>
            </a:r>
          </a:p>
          <a:p>
            <a:pPr lvl="1"/>
            <a:r>
              <a:rPr lang="hu-HU" dirty="0" smtClean="0"/>
              <a:t>GPS</a:t>
            </a:r>
          </a:p>
          <a:p>
            <a:pPr marL="0" indent="0">
              <a:buNone/>
            </a:pPr>
            <a:r>
              <a:rPr lang="hu-HU" dirty="0" smtClean="0"/>
              <a:t>Extrák: </a:t>
            </a:r>
            <a:r>
              <a:rPr lang="hu-HU" sz="2400" dirty="0" smtClean="0"/>
              <a:t>FM rádió</a:t>
            </a:r>
            <a:endParaRPr lang="hu-HU" sz="2400" dirty="0"/>
          </a:p>
          <a:p>
            <a:pPr marL="0" indent="0">
              <a:buNone/>
            </a:pPr>
            <a:r>
              <a:rPr lang="hu-HU" dirty="0" smtClean="0"/>
              <a:t>Kamera:</a:t>
            </a:r>
          </a:p>
          <a:p>
            <a:pPr lvl="1"/>
            <a:r>
              <a:rPr lang="hu-HU" dirty="0" smtClean="0"/>
              <a:t>Főkamera:</a:t>
            </a:r>
          </a:p>
          <a:p>
            <a:pPr lvl="2"/>
            <a:r>
              <a:rPr lang="hu-HU" dirty="0" smtClean="0"/>
              <a:t>Felbontás: 8.7 MP</a:t>
            </a:r>
          </a:p>
          <a:p>
            <a:pPr lvl="2"/>
            <a:r>
              <a:rPr lang="hu-HU" dirty="0" smtClean="0"/>
              <a:t>Fókusz: </a:t>
            </a:r>
            <a:r>
              <a:rPr lang="hu-HU" dirty="0" err="1" smtClean="0"/>
              <a:t>Auto</a:t>
            </a:r>
            <a:r>
              <a:rPr lang="hu-HU" dirty="0" smtClean="0"/>
              <a:t> </a:t>
            </a:r>
            <a:r>
              <a:rPr lang="hu-HU" dirty="0" err="1" smtClean="0"/>
              <a:t>fókusz</a:t>
            </a:r>
            <a:endParaRPr lang="hu-HU" dirty="0" smtClean="0"/>
          </a:p>
          <a:p>
            <a:pPr lvl="2"/>
            <a:r>
              <a:rPr lang="hu-HU" dirty="0" smtClean="0"/>
              <a:t>Zoom: 4x digitális</a:t>
            </a:r>
          </a:p>
          <a:p>
            <a:pPr lvl="2"/>
            <a:r>
              <a:rPr lang="hu-HU" dirty="0" smtClean="0"/>
              <a:t>Optika: 6 lencse</a:t>
            </a:r>
          </a:p>
          <a:p>
            <a:pPr lvl="2"/>
            <a:r>
              <a:rPr lang="hu-HU" dirty="0" smtClean="0"/>
              <a:t>Vaku: 2 LED</a:t>
            </a:r>
          </a:p>
          <a:p>
            <a:pPr lvl="2"/>
            <a:r>
              <a:rPr lang="hu-HU" dirty="0" smtClean="0"/>
              <a:t>Video: 1080p 30fps</a:t>
            </a:r>
          </a:p>
          <a:p>
            <a:pPr lvl="1"/>
            <a:r>
              <a:rPr lang="hu-HU" dirty="0" smtClean="0"/>
              <a:t>Fedélzeti kamera:</a:t>
            </a:r>
          </a:p>
          <a:p>
            <a:pPr lvl="2"/>
            <a:r>
              <a:rPr lang="hu-HU" dirty="0" smtClean="0"/>
              <a:t>Felbontás: HD 1.2 MP</a:t>
            </a:r>
          </a:p>
          <a:p>
            <a:pPr lvl="2"/>
            <a:r>
              <a:rPr lang="hu-HU" dirty="0" smtClean="0"/>
              <a:t>Video: 720p</a:t>
            </a:r>
          </a:p>
        </p:txBody>
      </p:sp>
    </p:spTree>
    <p:extLst>
      <p:ext uri="{BB962C8B-B14F-4D97-AF65-F5344CB8AC3E}">
        <p14:creationId xmlns:p14="http://schemas.microsoft.com/office/powerpoint/2010/main" val="32230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Windows </a:t>
            </a:r>
            <a:r>
              <a:rPr lang="hu-HU" sz="4800" dirty="0" err="1" smtClean="0"/>
              <a:t>Phone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 kevésbé ismert Windows Mobile utódjaként jelent meg elsőként a Windows </a:t>
            </a:r>
            <a:r>
              <a:rPr lang="hu-HU" dirty="0" err="1" smtClean="0"/>
              <a:t>Phone</a:t>
            </a:r>
            <a:r>
              <a:rPr lang="hu-HU" dirty="0" smtClean="0"/>
              <a:t> 7.0, amely nagy előrelépés volt az elődje bukása után. Bár pályafutása elején nem örvendett nagy sikernek, ennek oka az egyszerű csempékből álló kezelőfelület, a rendszerbeli kötöttségek, és az idegenkedés az újtól. A felhasználók többsége  nem örül a csiribiri </a:t>
            </a:r>
            <a:r>
              <a:rPr lang="hu-HU" dirty="0" err="1" smtClean="0"/>
              <a:t>Android</a:t>
            </a:r>
            <a:r>
              <a:rPr lang="hu-HU" dirty="0" smtClean="0"/>
              <a:t> és IOS után a „puritán” konkurensnek. Sajnálatos módon nem jöttek rá mennyivel egyszerűbbé teszi a kezelést és milyen könnyeddé válik tőle a mobil használat. A korlátozások pedig a saját érdekükben, a rendszer és a készülékük biztonságát szolgálja.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0553"/>
            <a:ext cx="536817" cy="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Windows </a:t>
            </a:r>
            <a:r>
              <a:rPr lang="hu-HU" sz="4800" dirty="0" err="1" smtClean="0"/>
              <a:t>Phone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373991"/>
            <a:ext cx="7610341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Következő kiadása a Windows </a:t>
            </a:r>
            <a:r>
              <a:rPr lang="hu-HU" dirty="0" err="1" smtClean="0"/>
              <a:t>Phone</a:t>
            </a:r>
            <a:r>
              <a:rPr lang="hu-HU" dirty="0" smtClean="0"/>
              <a:t> 8, amely pár újítást tartalmazott, mint pl.: a zárképernyő értesítéseinek testreszabása. Ez sem hatotta meg az embereket, így a Microsoft rendszerének következő nagyobb frissítésében (8.1) már barátságosabbá tette a környezetet és feloldott pár korlátozást. A kezelőfelület kapott egy lehúzható értesítési felületet, támogatni kezdte a memória kártyára való telepítést, és kibővítette az áruház lehetőségeit.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Tartalom hely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33804"/>
            <a:ext cx="536817" cy="5368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537" y="1565397"/>
            <a:ext cx="2387374" cy="3978957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940158" y="5383369"/>
            <a:ext cx="4031087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 smtClean="0"/>
              <a:t>Felület és alkalmazások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049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Felület és alkalmazások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940158" y="1558344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Kezelőfelület</a:t>
            </a:r>
            <a:endParaRPr lang="hu-HU" sz="2400" dirty="0"/>
          </a:p>
        </p:txBody>
      </p:sp>
      <p:sp>
        <p:nvSpPr>
          <p:cNvPr id="6" name="Téglalap 5">
            <a:hlinkClick r:id="rId3" action="ppaction://hlinksldjump"/>
          </p:cNvPr>
          <p:cNvSpPr/>
          <p:nvPr/>
        </p:nvSpPr>
        <p:spPr>
          <a:xfrm>
            <a:off x="940154" y="2368640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Zárképernyő</a:t>
            </a:r>
            <a:endParaRPr lang="hu-HU" sz="2400" dirty="0"/>
          </a:p>
        </p:txBody>
      </p:sp>
      <p:sp>
        <p:nvSpPr>
          <p:cNvPr id="7" name="Téglalap 6">
            <a:hlinkClick r:id="rId4" action="ppaction://hlinksldjump"/>
          </p:cNvPr>
          <p:cNvSpPr/>
          <p:nvPr/>
        </p:nvSpPr>
        <p:spPr>
          <a:xfrm>
            <a:off x="940155" y="3211702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Kapcsolatok</a:t>
            </a:r>
            <a:endParaRPr lang="hu-HU" sz="2400" dirty="0"/>
          </a:p>
        </p:txBody>
      </p:sp>
      <p:sp>
        <p:nvSpPr>
          <p:cNvPr id="8" name="Téglalap 7">
            <a:hlinkClick r:id="rId5" action="ppaction://hlinksldjump"/>
          </p:cNvPr>
          <p:cNvSpPr/>
          <p:nvPr/>
        </p:nvSpPr>
        <p:spPr>
          <a:xfrm>
            <a:off x="940156" y="4021998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Áruház</a:t>
            </a:r>
            <a:endParaRPr lang="hu-HU" sz="2400" dirty="0"/>
          </a:p>
        </p:txBody>
      </p:sp>
      <p:sp>
        <p:nvSpPr>
          <p:cNvPr id="9" name="Téglalap 8">
            <a:hlinkClick r:id="rId6" action="ppaction://hlinksldjump"/>
          </p:cNvPr>
          <p:cNvSpPr/>
          <p:nvPr/>
        </p:nvSpPr>
        <p:spPr>
          <a:xfrm>
            <a:off x="940155" y="4870404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Office</a:t>
            </a:r>
            <a:endParaRPr lang="hu-HU" sz="2400" dirty="0"/>
          </a:p>
        </p:txBody>
      </p:sp>
      <p:sp>
        <p:nvSpPr>
          <p:cNvPr id="10" name="Téglalap 9">
            <a:hlinkClick r:id="rId7" action="ppaction://hlinksldjump"/>
          </p:cNvPr>
          <p:cNvSpPr/>
          <p:nvPr/>
        </p:nvSpPr>
        <p:spPr>
          <a:xfrm>
            <a:off x="6343919" y="1558344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Internet Explorer</a:t>
            </a:r>
            <a:endParaRPr lang="hu-HU" sz="2400" dirty="0"/>
          </a:p>
        </p:txBody>
      </p:sp>
      <p:sp>
        <p:nvSpPr>
          <p:cNvPr id="11" name="Téglalap 10">
            <a:hlinkClick r:id="rId8" action="ppaction://hlinksldjump"/>
          </p:cNvPr>
          <p:cNvSpPr/>
          <p:nvPr/>
        </p:nvSpPr>
        <p:spPr>
          <a:xfrm>
            <a:off x="6343919" y="2368640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err="1" smtClean="0"/>
              <a:t>OneDrive</a:t>
            </a:r>
            <a:endParaRPr lang="hu-HU" sz="2400" dirty="0"/>
          </a:p>
        </p:txBody>
      </p:sp>
      <p:sp>
        <p:nvSpPr>
          <p:cNvPr id="12" name="Téglalap 11">
            <a:hlinkClick r:id="rId9" action="ppaction://hlinksldjump"/>
          </p:cNvPr>
          <p:cNvSpPr/>
          <p:nvPr/>
        </p:nvSpPr>
        <p:spPr>
          <a:xfrm>
            <a:off x="6343918" y="3211702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err="1" smtClean="0"/>
              <a:t>Sense-szek</a:t>
            </a:r>
            <a:endParaRPr lang="hu-HU" sz="2400" dirty="0"/>
          </a:p>
        </p:txBody>
      </p:sp>
      <p:sp>
        <p:nvSpPr>
          <p:cNvPr id="13" name="Téglalap 12">
            <a:hlinkClick r:id="rId10" action="ppaction://hlinksldjump"/>
          </p:cNvPr>
          <p:cNvSpPr/>
          <p:nvPr/>
        </p:nvSpPr>
        <p:spPr>
          <a:xfrm>
            <a:off x="6343917" y="4021725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Zene</a:t>
            </a:r>
            <a:endParaRPr lang="hu-HU" sz="2400" dirty="0"/>
          </a:p>
        </p:txBody>
      </p:sp>
      <p:sp>
        <p:nvSpPr>
          <p:cNvPr id="14" name="Téglalap 13">
            <a:hlinkClick r:id="rId11" action="ppaction://hlinksldjump"/>
          </p:cNvPr>
          <p:cNvSpPr/>
          <p:nvPr/>
        </p:nvSpPr>
        <p:spPr>
          <a:xfrm>
            <a:off x="6343917" y="4864787"/>
            <a:ext cx="5009881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/>
              <a:t>Beállítások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41901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Kezelőfelület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825625"/>
            <a:ext cx="5601237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Íme, a már többször is említett csempés kezelőfelület. Régi nevén Metro UI, jelen nevén Modern UI.</a:t>
            </a:r>
          </a:p>
          <a:p>
            <a:pPr marL="0" indent="0">
              <a:buNone/>
            </a:pPr>
            <a:r>
              <a:rPr lang="hu-HU" dirty="0" smtClean="0"/>
              <a:t>Sokan ezt a felületet a Windows 8-ból ismerik attól függetlenül, hogy a telefonos verzió hamarabb kapta meg.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33" y="528033"/>
            <a:ext cx="2941884" cy="49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5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Zárképernyő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000482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zárképernyő nem nagy durranás, egyszerű felhúzó mozdulattal feloldhatjuk, amennyiben nincs PIN beállítva.</a:t>
            </a:r>
          </a:p>
          <a:p>
            <a:pPr marL="0" indent="0">
              <a:buNone/>
            </a:pPr>
            <a:r>
              <a:rPr lang="hu-HU" dirty="0" smtClean="0"/>
              <a:t>Ami talán érdekes, hogy az alján értesítés esetén megjelenik az adott alkalmazás mini ikonja és mellé kerül az értesítések száma is.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67" y="1690688"/>
            <a:ext cx="2296745" cy="382790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8" y="1690688"/>
            <a:ext cx="2296745" cy="38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50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867141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kapcsolatok alkalmazás nem más, mint egy bővebb névjegyzék.</a:t>
            </a:r>
          </a:p>
          <a:p>
            <a:pPr marL="0" indent="0">
              <a:buNone/>
            </a:pPr>
            <a:r>
              <a:rPr lang="hu-HU" dirty="0" smtClean="0"/>
              <a:t>Ezen a felületen nem csak a telefonszámainkat találjuk meg, hanem akár </a:t>
            </a:r>
            <a:r>
              <a:rPr lang="hu-HU" dirty="0" err="1" smtClean="0"/>
              <a:t>Facebook</a:t>
            </a:r>
            <a:r>
              <a:rPr lang="hu-HU" dirty="0" smtClean="0"/>
              <a:t>, </a:t>
            </a:r>
            <a:r>
              <a:rPr lang="hu-HU" dirty="0" err="1" smtClean="0"/>
              <a:t>Twitter</a:t>
            </a:r>
            <a:r>
              <a:rPr lang="hu-HU" dirty="0" smtClean="0"/>
              <a:t>, </a:t>
            </a:r>
            <a:r>
              <a:rPr lang="hu-HU" dirty="0" err="1" smtClean="0"/>
              <a:t>stb</a:t>
            </a:r>
            <a:r>
              <a:rPr lang="hu-HU" dirty="0" smtClean="0"/>
              <a:t>… ismerőseinket is, illetve </a:t>
            </a:r>
            <a:r>
              <a:rPr lang="hu-HU" dirty="0" err="1" smtClean="0"/>
              <a:t>üzenőfalon</a:t>
            </a:r>
            <a:r>
              <a:rPr lang="hu-HU" dirty="0" smtClean="0"/>
              <a:t> böngészhetünk és csoportokat hozhatunk létre.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2211711"/>
            <a:ext cx="2015101" cy="335850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185" y="2211711"/>
            <a:ext cx="2015101" cy="335850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29" y="2211711"/>
            <a:ext cx="2015101" cy="33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Áruház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403501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Túlzottan sok dolgot nem lehet mondani az áruházról.</a:t>
            </a:r>
          </a:p>
          <a:p>
            <a:pPr marL="0" indent="0">
              <a:buNone/>
            </a:pPr>
            <a:r>
              <a:rPr lang="hu-HU" dirty="0" smtClean="0"/>
              <a:t>Egyszerű, de nagyszerű, mint maga az egész rendszer.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01" y="1384300"/>
            <a:ext cx="2091744" cy="34862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171" y="1380186"/>
            <a:ext cx="2094212" cy="34903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10" y="1380186"/>
            <a:ext cx="2094213" cy="34903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870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Office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825625"/>
            <a:ext cx="5678510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Microsoft integrálta rendszerébe az Office alkalmazás egy butább, de hasznos verzióját, hogy a felhasználók tudják kezelni Word, Excel és PowerPoint dokumentumainkat, még ha korlátozottan is.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1" y="1056067"/>
            <a:ext cx="2499789" cy="416631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665" y="1056067"/>
            <a:ext cx="2499790" cy="416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4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Internet Explorer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073203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Microsoft közismert- vagy lehet inkább hírhedt böngészője is- helyet kapott a Windows </a:t>
            </a:r>
            <a:r>
              <a:rPr lang="hu-HU" dirty="0" err="1" smtClean="0"/>
              <a:t>Phone-ban</a:t>
            </a:r>
            <a:r>
              <a:rPr lang="hu-HU" dirty="0" smtClean="0"/>
              <a:t>, viszont itt már megoldották a PC-s párjának biztonsági és sebességbeli problémáit.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74520"/>
            <a:ext cx="2722808" cy="45380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06" y="774520"/>
            <a:ext cx="2722808" cy="453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6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0629E5-FE8E-440C-83DE-9C4097389A90}" type="datetime1">
              <a:rPr lang="hu-HU" smtClean="0"/>
              <a:t>2015.01.09.</a:t>
            </a:fld>
            <a:endParaRPr lang="hu-HU"/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159287" y="523417"/>
            <a:ext cx="5831478" cy="2459865"/>
            <a:chOff x="159287" y="523417"/>
            <a:chExt cx="5831478" cy="2459865"/>
          </a:xfrm>
        </p:grpSpPr>
        <p:sp>
          <p:nvSpPr>
            <p:cNvPr id="12" name="Téglalap 11">
              <a:hlinkClick r:id="rId3" action="ppaction://hlinksldjump"/>
            </p:cNvPr>
            <p:cNvSpPr/>
            <p:nvPr/>
          </p:nvSpPr>
          <p:spPr>
            <a:xfrm>
              <a:off x="159287" y="523417"/>
              <a:ext cx="5831478" cy="24598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r>
                <a:rPr lang="hu-HU" sz="2800" dirty="0" smtClean="0"/>
                <a:t>Általános információk</a:t>
              </a:r>
              <a:endParaRPr lang="hu-HU" sz="2800" dirty="0"/>
            </a:p>
          </p:txBody>
        </p:sp>
        <p:pic>
          <p:nvPicPr>
            <p:cNvPr id="13" name="Kép 12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FFFFFF">
                  <a:tint val="45000"/>
                  <a:satMod val="400000"/>
                </a:srgbClr>
              </a:duotone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8" y="843044"/>
              <a:ext cx="1733702" cy="1815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grpSp>
        <p:nvGrpSpPr>
          <p:cNvPr id="19" name="Csoportba foglalás 18"/>
          <p:cNvGrpSpPr/>
          <p:nvPr/>
        </p:nvGrpSpPr>
        <p:grpSpPr>
          <a:xfrm>
            <a:off x="159287" y="3153315"/>
            <a:ext cx="5831478" cy="2459865"/>
            <a:chOff x="159287" y="3153315"/>
            <a:chExt cx="5831478" cy="2459865"/>
          </a:xfrm>
        </p:grpSpPr>
        <p:sp>
          <p:nvSpPr>
            <p:cNvPr id="11" name="Téglalap 10">
              <a:hlinkClick r:id="rId5" action="ppaction://hlinksldjump"/>
            </p:cNvPr>
            <p:cNvSpPr/>
            <p:nvPr/>
          </p:nvSpPr>
          <p:spPr>
            <a:xfrm>
              <a:off x="159287" y="3153315"/>
              <a:ext cx="5831478" cy="24598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r>
                <a:rPr lang="hu-HU" sz="2800" dirty="0" smtClean="0"/>
                <a:t>Windows </a:t>
              </a:r>
              <a:r>
                <a:rPr lang="hu-HU" sz="2800" dirty="0" err="1" smtClean="0"/>
                <a:t>Phone</a:t>
              </a:r>
              <a:endParaRPr lang="hu-HU" sz="2800" dirty="0"/>
            </a:p>
          </p:txBody>
        </p:sp>
        <p:pic>
          <p:nvPicPr>
            <p:cNvPr id="18" name="Kép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208" y="3399721"/>
              <a:ext cx="1733702" cy="1900731"/>
            </a:xfrm>
            <a:prstGeom prst="rect">
              <a:avLst/>
            </a:prstGeom>
          </p:spPr>
        </p:pic>
      </p:grpSp>
      <p:grpSp>
        <p:nvGrpSpPr>
          <p:cNvPr id="20" name="Csoportba foglalás 19"/>
          <p:cNvGrpSpPr/>
          <p:nvPr/>
        </p:nvGrpSpPr>
        <p:grpSpPr>
          <a:xfrm>
            <a:off x="6158753" y="523417"/>
            <a:ext cx="5831478" cy="2459865"/>
            <a:chOff x="6158753" y="523417"/>
            <a:chExt cx="5831478" cy="2459865"/>
          </a:xfrm>
        </p:grpSpPr>
        <p:sp>
          <p:nvSpPr>
            <p:cNvPr id="5" name="Téglalap 4">
              <a:hlinkClick r:id="rId7" action="ppaction://hlinksldjump"/>
            </p:cNvPr>
            <p:cNvSpPr/>
            <p:nvPr/>
          </p:nvSpPr>
          <p:spPr>
            <a:xfrm>
              <a:off x="6158753" y="523417"/>
              <a:ext cx="5831478" cy="24598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4" algn="ctr"/>
              <a:r>
                <a:rPr lang="hu-HU" sz="2800" dirty="0" smtClean="0"/>
                <a:t>Specifikáció</a:t>
              </a:r>
              <a:endParaRPr lang="hu-HU" dirty="0"/>
            </a:p>
          </p:txBody>
        </p:sp>
        <p:pic>
          <p:nvPicPr>
            <p:cNvPr id="17" name="Kép 1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biLevel thresh="25000"/>
              <a:lum bright="7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8393" y="845350"/>
              <a:ext cx="1734617" cy="1767535"/>
            </a:xfrm>
            <a:prstGeom prst="rect">
              <a:avLst/>
            </a:prstGeom>
          </p:spPr>
        </p:pic>
      </p:grpSp>
      <p:sp>
        <p:nvSpPr>
          <p:cNvPr id="9" name="Téglalap 8">
            <a:hlinkClick r:id="rId9" action="ppaction://hlinksldjump"/>
          </p:cNvPr>
          <p:cNvSpPr/>
          <p:nvPr/>
        </p:nvSpPr>
        <p:spPr>
          <a:xfrm>
            <a:off x="9033328" y="3153315"/>
            <a:ext cx="2956903" cy="24405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7200" algn="ctr"/>
            <a:r>
              <a:rPr lang="hu-HU" sz="4400" dirty="0" smtClean="0"/>
              <a:t>Források</a:t>
            </a:r>
            <a:endParaRPr lang="hu-HU" sz="4400" dirty="0"/>
          </a:p>
        </p:txBody>
      </p:sp>
      <p:grpSp>
        <p:nvGrpSpPr>
          <p:cNvPr id="32" name="Csoportba foglalás 31"/>
          <p:cNvGrpSpPr/>
          <p:nvPr/>
        </p:nvGrpSpPr>
        <p:grpSpPr>
          <a:xfrm>
            <a:off x="6158753" y="2659043"/>
            <a:ext cx="2788174" cy="2934795"/>
            <a:chOff x="6158753" y="2658528"/>
            <a:chExt cx="2788174" cy="2978753"/>
          </a:xfrm>
        </p:grpSpPr>
        <p:sp>
          <p:nvSpPr>
            <p:cNvPr id="25" name="Téglalap 24">
              <a:hlinkClick r:id="rId10" action="ppaction://hlinksldjump"/>
            </p:cNvPr>
            <p:cNvSpPr/>
            <p:nvPr/>
          </p:nvSpPr>
          <p:spPr>
            <a:xfrm>
              <a:off x="6158753" y="3160204"/>
              <a:ext cx="2788174" cy="2477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hu-HU" sz="16600" b="1" dirty="0"/>
            </a:p>
          </p:txBody>
        </p:sp>
        <p:sp>
          <p:nvSpPr>
            <p:cNvPr id="30" name="Szövegdoboz 29">
              <a:hlinkClick r:id="rId10" action="ppaction://hlinksldjump"/>
            </p:cNvPr>
            <p:cNvSpPr txBox="1"/>
            <p:nvPr/>
          </p:nvSpPr>
          <p:spPr>
            <a:xfrm>
              <a:off x="6982752" y="2658528"/>
              <a:ext cx="1349829" cy="275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7300" b="1" dirty="0" smtClean="0"/>
                <a:t>?</a:t>
              </a:r>
              <a:endParaRPr lang="hu-HU" sz="17300" b="1" dirty="0"/>
            </a:p>
          </p:txBody>
        </p:sp>
        <p:sp>
          <p:nvSpPr>
            <p:cNvPr id="31" name="Szövegdoboz 30">
              <a:hlinkClick r:id="rId10" action="ppaction://hlinksldjump"/>
            </p:cNvPr>
            <p:cNvSpPr txBox="1"/>
            <p:nvPr/>
          </p:nvSpPr>
          <p:spPr>
            <a:xfrm>
              <a:off x="6176695" y="5001984"/>
              <a:ext cx="2770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800" dirty="0" smtClean="0"/>
                <a:t>Kérdések</a:t>
              </a:r>
              <a:endParaRPr lang="hu-HU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16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OneDrive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798972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Íme, a felhő alapú tároló kezelője. A </a:t>
            </a:r>
            <a:r>
              <a:rPr lang="hu-HU" dirty="0" err="1" smtClean="0"/>
              <a:t>OneDrive</a:t>
            </a:r>
            <a:r>
              <a:rPr lang="hu-HU" dirty="0" smtClean="0"/>
              <a:t> tulajdonképpen azt a 15GB-os plusz tárhelyet felügyeli és szerkeszti, amit a Microsoft ad minden egyes készülékhez.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716" y="777205"/>
            <a:ext cx="2844084" cy="474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1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Sense-szek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3" y="1210614"/>
            <a:ext cx="1989785" cy="331630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94" y="1210612"/>
            <a:ext cx="1989786" cy="331630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028" y="1210612"/>
            <a:ext cx="1989785" cy="33163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20" y="1210612"/>
            <a:ext cx="1989785" cy="33163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11" y="1210613"/>
            <a:ext cx="1989786" cy="331630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348803" y="4778062"/>
            <a:ext cx="428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Akkumulátor kezelés: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Háttérbe futó alkalmazások tiltása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Energiatakarékos mód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5035640" y="4778062"/>
            <a:ext cx="221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Tárterület kezelés: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Foglalt terület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Szabad terület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Tárhely választás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7562620" y="4772243"/>
            <a:ext cx="44533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Adatkapcsolatok kezelése: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Aktuális adatmennyiség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Hátralévő idő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/>
              <a:t>Mobilnet/</a:t>
            </a:r>
            <a:r>
              <a:rPr lang="hu-HU" dirty="0" err="1" smtClean="0"/>
              <a:t>Wi-fi</a:t>
            </a:r>
            <a:r>
              <a:rPr lang="hu-HU" dirty="0" smtClean="0"/>
              <a:t> használat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29476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Zene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3669406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zene alkalmazás is hasonul a rendszer egyszerűségéhez és a csempékhez.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093" y="875763"/>
            <a:ext cx="2785700" cy="46428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211" y="875763"/>
            <a:ext cx="2785700" cy="46428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84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Beállítások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854262" cy="413067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Egyszerű, letisztult és logikus, ezek a tulajdonságok jellemzik a Windows </a:t>
            </a:r>
            <a:r>
              <a:rPr lang="hu-HU" dirty="0" err="1" smtClean="0"/>
              <a:t>Phone</a:t>
            </a:r>
            <a:r>
              <a:rPr lang="hu-HU" dirty="0" smtClean="0"/>
              <a:t> beállítási </a:t>
            </a:r>
            <a:r>
              <a:rPr lang="hu-HU" dirty="0" err="1" smtClean="0"/>
              <a:t>felületés</a:t>
            </a:r>
            <a:r>
              <a:rPr lang="hu-HU" dirty="0" smtClean="0"/>
              <a:t>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39" y="798490"/>
            <a:ext cx="2816610" cy="46943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826" y="798490"/>
            <a:ext cx="2816610" cy="46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30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Kérdések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33197"/>
            <a:ext cx="10515600" cy="4523659"/>
          </a:xfrm>
        </p:spPr>
        <p:txBody>
          <a:bodyPr/>
          <a:lstStyle/>
          <a:p>
            <a:r>
              <a:rPr lang="hu-HU" dirty="0" smtClean="0"/>
              <a:t>Milyen operációs rendszer fut a </a:t>
            </a:r>
            <a:r>
              <a:rPr lang="hu-HU" dirty="0" err="1" smtClean="0"/>
              <a:t>Lumia</a:t>
            </a:r>
            <a:r>
              <a:rPr lang="hu-HU" dirty="0" smtClean="0"/>
              <a:t> szérián?</a:t>
            </a:r>
          </a:p>
          <a:p>
            <a:r>
              <a:rPr lang="hu-HU" dirty="0" smtClean="0"/>
              <a:t>Az első szérián melyik verzió futott?</a:t>
            </a:r>
          </a:p>
          <a:p>
            <a:r>
              <a:rPr lang="hu-HU" dirty="0" smtClean="0"/>
              <a:t>Milyen számozású készülékek tartoznak a harmadik szériába?</a:t>
            </a:r>
          </a:p>
          <a:p>
            <a:r>
              <a:rPr lang="hu-HU" dirty="0" smtClean="0"/>
              <a:t>Mi volt a Windows </a:t>
            </a:r>
            <a:r>
              <a:rPr lang="hu-HU" dirty="0" err="1" smtClean="0"/>
              <a:t>Phone</a:t>
            </a:r>
            <a:r>
              <a:rPr lang="hu-HU" dirty="0" smtClean="0"/>
              <a:t> elődje?</a:t>
            </a:r>
          </a:p>
          <a:p>
            <a:r>
              <a:rPr lang="hu-HU" dirty="0" smtClean="0"/>
              <a:t>Milyen újításokat hoztak be a Windows </a:t>
            </a:r>
            <a:r>
              <a:rPr lang="hu-HU" dirty="0" err="1" smtClean="0"/>
              <a:t>Phone</a:t>
            </a:r>
            <a:r>
              <a:rPr lang="hu-HU" dirty="0" smtClean="0"/>
              <a:t> frissítések és melyik?</a:t>
            </a:r>
          </a:p>
          <a:p>
            <a:r>
              <a:rPr lang="hu-HU" dirty="0" smtClean="0"/>
              <a:t>Mi a neve a Windows </a:t>
            </a:r>
            <a:r>
              <a:rPr lang="hu-HU" dirty="0" err="1" smtClean="0"/>
              <a:t>Phone</a:t>
            </a:r>
            <a:r>
              <a:rPr lang="hu-HU" dirty="0" smtClean="0"/>
              <a:t> személyi asszisztensének?</a:t>
            </a:r>
          </a:p>
          <a:p>
            <a:r>
              <a:rPr lang="hu-HU" dirty="0" smtClean="0"/>
              <a:t>Melyik cég fejleszti a Windows </a:t>
            </a:r>
            <a:r>
              <a:rPr lang="hu-HU" dirty="0" err="1" smtClean="0"/>
              <a:t>Phone-t</a:t>
            </a:r>
            <a:r>
              <a:rPr lang="hu-HU" dirty="0" smtClean="0"/>
              <a:t>?</a:t>
            </a:r>
          </a:p>
          <a:p>
            <a:r>
              <a:rPr lang="hu-HU" dirty="0" smtClean="0"/>
              <a:t>Melyik gyártó csinálja a </a:t>
            </a:r>
            <a:r>
              <a:rPr lang="hu-HU" dirty="0" err="1" smtClean="0"/>
              <a:t>Lumia</a:t>
            </a:r>
            <a:r>
              <a:rPr lang="hu-HU" dirty="0" smtClean="0"/>
              <a:t> szériát?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59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Források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46076"/>
            <a:ext cx="10515600" cy="4130675"/>
          </a:xfrm>
        </p:spPr>
        <p:txBody>
          <a:bodyPr/>
          <a:lstStyle/>
          <a:p>
            <a:r>
              <a:rPr lang="fi-FI" sz="1800" dirty="0"/>
              <a:t>http://commons.wikimedia.org/wiki/File:Windows_logo_-_2012.png (windows logo)</a:t>
            </a:r>
          </a:p>
          <a:p>
            <a:r>
              <a:rPr lang="fi-FI" sz="1800" dirty="0"/>
              <a:t>http://cdn.gottabemobile.com/wp-content/uploads/2013/12/evleaks-windows-phone-buttons-620x126.png (hardver gombok)</a:t>
            </a:r>
          </a:p>
          <a:p>
            <a:r>
              <a:rPr lang="fi-FI" sz="1800" dirty="0"/>
              <a:t>http://www.microsoft.com/en/mobile/phone/lumia925/specifications/ (specifikáció)</a:t>
            </a:r>
          </a:p>
          <a:p>
            <a:r>
              <a:rPr lang="fi-FI" sz="1800" dirty="0"/>
              <a:t>http://www.clarksgrovetball.com/img/back.png (vissza gomb)</a:t>
            </a:r>
          </a:p>
          <a:p>
            <a:r>
              <a:rPr lang="fi-FI" sz="1800" dirty="0"/>
              <a:t>http://s3.blog.vodafone.co.uk.s3.amazonaws.com/2013/05/lumia925official.jpg (Lumia 925 kép)</a:t>
            </a:r>
          </a:p>
          <a:p>
            <a:r>
              <a:rPr lang="fi-FI" sz="1800" dirty="0"/>
              <a:t>http://www.technokrata.hu/uploads/2012/01/m_nokia-lumia-800-3.jpg (Lumia 800 kép)</a:t>
            </a:r>
          </a:p>
          <a:p>
            <a:r>
              <a:rPr lang="fi-FI" sz="1800" dirty="0"/>
              <a:t>http://cdn2.gsmarena.com/vv/pics/nokia/nokia-lumia-900-black.jpg (Lumia 900 kép)</a:t>
            </a:r>
          </a:p>
          <a:p>
            <a:r>
              <a:rPr lang="fi-FI" sz="1800" dirty="0"/>
              <a:t>http://i1-news.softpedia-static.com/images/news2/Amber-Update-for-Nokia-Lumia-620-Now-Available-at-TELUS-382964-2.jpg (Lumia 620 kép)</a:t>
            </a:r>
          </a:p>
          <a:p>
            <a:r>
              <a:rPr lang="fi-FI" sz="1800" dirty="0"/>
              <a:t>http://www.unieuro.it/medias/sys_master/he1/hf0/9508930748446/NOKLUMIA625O.jpg (Lumia 625 kép</a:t>
            </a:r>
            <a:r>
              <a:rPr lang="fi-FI" sz="1800" dirty="0" smtClean="0"/>
              <a:t>)</a:t>
            </a:r>
            <a:endParaRPr lang="hu-HU" sz="1800" dirty="0" smtClean="0"/>
          </a:p>
          <a:p>
            <a:r>
              <a:rPr lang="hu-HU" sz="1800" dirty="0" smtClean="0"/>
              <a:t>Sajá</a:t>
            </a:r>
            <a:r>
              <a:rPr lang="hu-HU" sz="1800" dirty="0" smtClean="0"/>
              <a:t>t telefonból (képernyőképek)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sp>
        <p:nvSpPr>
          <p:cNvPr id="5" name="Téglalap 4">
            <a:hlinkClick r:id="" action="ppaction://hlinkshowjump?jump=endshow"/>
          </p:cNvPr>
          <p:cNvSpPr/>
          <p:nvPr/>
        </p:nvSpPr>
        <p:spPr>
          <a:xfrm>
            <a:off x="7933386" y="5376751"/>
            <a:ext cx="3420414" cy="48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Vetítés kikapcsolása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8856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err="1" smtClean="0"/>
              <a:t>Cortana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03798"/>
            <a:ext cx="7275490" cy="4224270"/>
          </a:xfrm>
        </p:spPr>
        <p:txBody>
          <a:bodyPr/>
          <a:lstStyle/>
          <a:p>
            <a:pPr marL="0" indent="0">
              <a:buNone/>
            </a:pPr>
            <a:r>
              <a:rPr lang="hu-HU" sz="2300" dirty="0" err="1" smtClean="0"/>
              <a:t>Cortana</a:t>
            </a:r>
            <a:r>
              <a:rPr lang="hu-HU" sz="2300" dirty="0" smtClean="0"/>
              <a:t> a Windows </a:t>
            </a:r>
            <a:r>
              <a:rPr lang="hu-HU" sz="2300" dirty="0" err="1" smtClean="0"/>
              <a:t>Phone</a:t>
            </a:r>
            <a:r>
              <a:rPr lang="hu-HU" sz="2300" dirty="0" smtClean="0"/>
              <a:t> személyi asszisztense</a:t>
            </a:r>
            <a:r>
              <a:rPr lang="hu-HU" sz="2300" dirty="0" smtClean="0"/>
              <a:t>.</a:t>
            </a:r>
          </a:p>
          <a:p>
            <a:pPr marL="0" indent="0">
              <a:buNone/>
            </a:pPr>
            <a:r>
              <a:rPr lang="hu-HU" sz="2300" dirty="0" smtClean="0"/>
              <a:t>Megpróbálták azt a hatást kelteni, mintha ténylegesen egy emberhez beszélnénk: Tárcsáz, keres, időjárást néz, ébresztőt állít, naptárbejegyzést készít, emlékeztet, ki-be kapcsolja a funkciókat, éttermet keres, útvonalat készít helyettünk és nem mellesleg bugyuta, angol vicceket mesél, mint egy nyalizós alkalmazott.</a:t>
            </a:r>
          </a:p>
          <a:p>
            <a:pPr marL="0" indent="0">
              <a:buNone/>
            </a:pPr>
            <a:r>
              <a:rPr lang="hu-HU" sz="2300" dirty="0" smtClean="0"/>
              <a:t>Miért pont </a:t>
            </a:r>
            <a:r>
              <a:rPr lang="hu-HU" sz="2300" dirty="0" err="1" smtClean="0"/>
              <a:t>Cortana</a:t>
            </a:r>
            <a:r>
              <a:rPr lang="hu-HU" sz="2300" dirty="0" smtClean="0"/>
              <a:t> a neve?</a:t>
            </a:r>
          </a:p>
          <a:p>
            <a:pPr marL="0" indent="0">
              <a:buNone/>
            </a:pPr>
            <a:r>
              <a:rPr lang="hu-HU" sz="2300" dirty="0" smtClean="0"/>
              <a:t>Az óriásvállalat 2001-ben kiadott „Halo” nevű játékában jelent meg először, mint mesterséges intelligencia. Majd úgy gondolták, hogy az asszisztens sokoldalúsága és funkciói miatt kiérdemelte a karakter nevét.</a:t>
            </a:r>
            <a:endParaRPr lang="hu-HU" sz="23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12" y="1027906"/>
            <a:ext cx="2606899" cy="434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0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Általános információk</a:t>
            </a:r>
            <a:endParaRPr lang="hu-HU" sz="4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sp>
        <p:nvSpPr>
          <p:cNvPr id="5" name="Téglalap 4">
            <a:hlinkClick r:id="rId2" action="ppaction://hlinksldjump"/>
          </p:cNvPr>
          <p:cNvSpPr/>
          <p:nvPr/>
        </p:nvSpPr>
        <p:spPr>
          <a:xfrm>
            <a:off x="838200" y="4223657"/>
            <a:ext cx="7231743" cy="1441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Kategorizálás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838200" y="1277257"/>
            <a:ext cx="10340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spc="100" dirty="0" smtClean="0"/>
              <a:t>A Nokia 2011-ben vezette be a </a:t>
            </a:r>
            <a:r>
              <a:rPr lang="hu-HU" sz="2400" spc="100" dirty="0" err="1" smtClean="0"/>
              <a:t>Lumia</a:t>
            </a:r>
            <a:r>
              <a:rPr lang="hu-HU" sz="2400" spc="100" dirty="0" smtClean="0"/>
              <a:t> szériát a Microsofttal karöltve. </a:t>
            </a:r>
          </a:p>
          <a:p>
            <a:r>
              <a:rPr lang="hu-HU" sz="2400" spc="100" dirty="0" smtClean="0"/>
              <a:t>A széria először Windows </a:t>
            </a:r>
            <a:r>
              <a:rPr lang="hu-HU" sz="2400" spc="100" dirty="0" err="1" smtClean="0"/>
              <a:t>Phone</a:t>
            </a:r>
            <a:r>
              <a:rPr lang="hu-HU" sz="2400" spc="100" dirty="0" smtClean="0"/>
              <a:t> 7.x operációs rendszerrel került piacra, majd ezt frissítése a Windows </a:t>
            </a:r>
            <a:r>
              <a:rPr lang="hu-HU" sz="2400" spc="100" dirty="0" err="1" smtClean="0"/>
              <a:t>Phone</a:t>
            </a:r>
            <a:r>
              <a:rPr lang="hu-HU" sz="2400" spc="100" dirty="0" smtClean="0"/>
              <a:t> 8.x vette át. Az új frissítést azonban csak a második széria kapta meg, ennek oka, hogy az első készülékek hardveresen nem feleltek meg. A kiszemelt áldozatunk </a:t>
            </a:r>
            <a:r>
              <a:rPr lang="hu-HU" sz="2400" spc="100" dirty="0" smtClean="0"/>
              <a:t>neve: </a:t>
            </a:r>
            <a:r>
              <a:rPr lang="hu-HU" sz="2400" spc="100" dirty="0" err="1" smtClean="0"/>
              <a:t>Lumia</a:t>
            </a:r>
            <a:r>
              <a:rPr lang="hu-HU" sz="2400" spc="100" dirty="0" smtClean="0"/>
              <a:t> 925, amely a harmadik széria felső kategóriájában ékeskedik. </a:t>
            </a:r>
          </a:p>
        </p:txBody>
      </p:sp>
      <p:pic>
        <p:nvPicPr>
          <p:cNvPr id="8" name="Kép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0553"/>
            <a:ext cx="536817" cy="536817"/>
          </a:xfrm>
          <a:prstGeom prst="rect">
            <a:avLst/>
          </a:prstGeom>
        </p:spPr>
      </p:pic>
      <p:sp>
        <p:nvSpPr>
          <p:cNvPr id="3" name="Téglalap 2">
            <a:hlinkClick r:id="rId5" action="ppaction://hlinksldjump"/>
          </p:cNvPr>
          <p:cNvSpPr/>
          <p:nvPr/>
        </p:nvSpPr>
        <p:spPr>
          <a:xfrm>
            <a:off x="8384146" y="4223657"/>
            <a:ext cx="3506471" cy="1441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Történetem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72004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/>
          <a:lstStyle/>
          <a:p>
            <a:r>
              <a:rPr lang="hu-HU" dirty="0" smtClean="0"/>
              <a:t>Nokia </a:t>
            </a:r>
            <a:r>
              <a:rPr lang="hu-HU" dirty="0" err="1" smtClean="0"/>
              <a:t>Lumia</a:t>
            </a:r>
            <a:r>
              <a:rPr lang="hu-HU" dirty="0" smtClean="0"/>
              <a:t> 925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24" y="1429553"/>
            <a:ext cx="5673576" cy="4208501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Tartalom hely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33804"/>
            <a:ext cx="536817" cy="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Történetem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71222"/>
            <a:ext cx="10515600" cy="4130675"/>
          </a:xfrm>
        </p:spPr>
        <p:txBody>
          <a:bodyPr/>
          <a:lstStyle/>
          <a:p>
            <a:pPr marL="0" indent="0">
              <a:buNone/>
            </a:pPr>
            <a:r>
              <a:rPr lang="hu-HU" sz="2100" dirty="0" smtClean="0"/>
              <a:t>Első találkozásom a </a:t>
            </a:r>
            <a:r>
              <a:rPr lang="hu-HU" sz="2100" dirty="0" err="1" smtClean="0"/>
              <a:t>Lumiával</a:t>
            </a:r>
            <a:r>
              <a:rPr lang="hu-HU" sz="2100" dirty="0" smtClean="0"/>
              <a:t> és egyedi rendszerével évekkel ezelőtt történt. Akkoriban a legújabb mobil ebből a szériából a 800-as volt. Már megjelenésekor nagyon tetszett ,így vettem magamnak egy budapesti aluljáróban. Mit ne mondjak, nem volt hosszú életű. Nem a műnőséggel volt gond, tökéletes volt, azonban az úriember akitől vásároltam elfelejtette közölni a tényt, miszerint a készülék nincs kifizetve a szolgáltatónál, ezért hamarosan le is tiltották. Na hagyjuk is a katasztrófát. A Windows </a:t>
            </a:r>
            <a:r>
              <a:rPr lang="hu-HU" sz="2100" dirty="0" err="1" smtClean="0"/>
              <a:t>Phone</a:t>
            </a:r>
            <a:r>
              <a:rPr lang="hu-HU" sz="2100" dirty="0" smtClean="0"/>
              <a:t> rendszer egyszerűen lenyűgözött: egyszerűség, könnyedség és gyorsaság jellemezte. A kezdőképernyőn lévő csempék jelentősen megkönnyítették a mozgást a telefonon, az addigi rendszerektől teljesen különböző stílus, elvarázsolt. Hihetetlen, de a Microsoft elkészítette a „tökéletest”, amit nemes egyszerűséggel folyamatosan túlszárnyal. Ez előzőekben felmerült probléma miatt azonban kénytelen voltam váltani, de ezek után nem tudtam már elszakadni a </a:t>
            </a:r>
            <a:r>
              <a:rPr lang="hu-HU" sz="2100" dirty="0" err="1" smtClean="0"/>
              <a:t>Lumia</a:t>
            </a:r>
            <a:r>
              <a:rPr lang="hu-HU" sz="2100" dirty="0" smtClean="0"/>
              <a:t> széria </a:t>
            </a:r>
            <a:r>
              <a:rPr lang="hu-HU" sz="2100" dirty="0" err="1" smtClean="0"/>
              <a:t>adotságaitól</a:t>
            </a:r>
            <a:r>
              <a:rPr lang="hu-HU" sz="2100" dirty="0" smtClean="0"/>
              <a:t>: 900; 620; 625; 925. Folyamatosan vásároltam a jobbnál jobb készülékeket és ezek után is azt teszem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hu-HU" sz="2100" dirty="0" smtClean="0"/>
              <a:t>- ahogy a pénzem futja- az újdonságokra várva.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0553"/>
            <a:ext cx="536817" cy="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Tartalom hely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33804"/>
            <a:ext cx="536817" cy="536817"/>
          </a:xfrm>
          <a:prstGeom prst="rect">
            <a:avLst/>
          </a:prstGeom>
        </p:spPr>
      </p:pic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67" y="2160216"/>
            <a:ext cx="2614348" cy="2422586"/>
          </a:xfr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26" y="266701"/>
            <a:ext cx="2839945" cy="242258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970" y="3161003"/>
            <a:ext cx="3226059" cy="2422588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486" y="2160216"/>
            <a:ext cx="2910777" cy="2422671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859167" y="4582802"/>
            <a:ext cx="261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Lumia</a:t>
            </a:r>
            <a:r>
              <a:rPr lang="hu-HU" dirty="0" smtClean="0"/>
              <a:t> 800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4676025" y="2689289"/>
            <a:ext cx="283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Lumia</a:t>
            </a:r>
            <a:r>
              <a:rPr lang="hu-HU" dirty="0" smtClean="0"/>
              <a:t> 900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4575970" y="5583591"/>
            <a:ext cx="32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Lumia</a:t>
            </a:r>
            <a:r>
              <a:rPr lang="hu-HU" dirty="0" smtClean="0"/>
              <a:t> 620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904484" y="4582802"/>
            <a:ext cx="291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/>
              <a:t>Lumia</a:t>
            </a:r>
            <a:r>
              <a:rPr lang="hu-HU" dirty="0" smtClean="0"/>
              <a:t> 625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0177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Kategorizálás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81071"/>
            <a:ext cx="10515600" cy="4475230"/>
          </a:xfrm>
        </p:spPr>
        <p:txBody>
          <a:bodyPr numCol="2"/>
          <a:lstStyle/>
          <a:p>
            <a:pPr marL="0" indent="0">
              <a:buNone/>
            </a:pPr>
            <a:r>
              <a:rPr lang="hu-HU" dirty="0" err="1" smtClean="0"/>
              <a:t>Lumia</a:t>
            </a:r>
            <a:r>
              <a:rPr lang="hu-HU" dirty="0" smtClean="0"/>
              <a:t> szériák:</a:t>
            </a:r>
          </a:p>
          <a:p>
            <a:pPr lvl="1"/>
            <a:r>
              <a:rPr lang="hu-HU" dirty="0" smtClean="0"/>
              <a:t>Első:</a:t>
            </a:r>
          </a:p>
          <a:p>
            <a:pPr lvl="2"/>
            <a:r>
              <a:rPr lang="hu-HU" dirty="0" err="1" smtClean="0"/>
              <a:t>Lumia</a:t>
            </a:r>
            <a:r>
              <a:rPr lang="hu-HU" dirty="0" smtClean="0"/>
              <a:t> 610; 710; 800; 900</a:t>
            </a:r>
          </a:p>
          <a:p>
            <a:pPr lvl="2"/>
            <a:r>
              <a:rPr lang="hu-HU" dirty="0" smtClean="0"/>
              <a:t>Windows </a:t>
            </a:r>
            <a:r>
              <a:rPr lang="hu-HU" dirty="0" err="1" smtClean="0"/>
              <a:t>Phone</a:t>
            </a:r>
            <a:r>
              <a:rPr lang="hu-HU" dirty="0" smtClean="0"/>
              <a:t> 7 – 7.8</a:t>
            </a:r>
          </a:p>
          <a:p>
            <a:pPr lvl="1"/>
            <a:r>
              <a:rPr lang="hu-HU" dirty="0" smtClean="0"/>
              <a:t>Második:</a:t>
            </a:r>
          </a:p>
          <a:p>
            <a:pPr lvl="2"/>
            <a:r>
              <a:rPr lang="hu-HU" dirty="0" err="1" smtClean="0"/>
              <a:t>Lumia</a:t>
            </a:r>
            <a:r>
              <a:rPr lang="hu-HU" dirty="0" smtClean="0"/>
              <a:t> 520; 620; 720; 820; 920; 1020; 1320</a:t>
            </a:r>
          </a:p>
          <a:p>
            <a:pPr lvl="2"/>
            <a:r>
              <a:rPr lang="hu-HU" dirty="0" smtClean="0"/>
              <a:t>Windows </a:t>
            </a:r>
            <a:r>
              <a:rPr lang="hu-HU" dirty="0" err="1" smtClean="0"/>
              <a:t>Phone</a:t>
            </a:r>
            <a:r>
              <a:rPr lang="hu-HU" dirty="0" smtClean="0"/>
              <a:t> 8 – 8.1 update</a:t>
            </a:r>
          </a:p>
          <a:p>
            <a:pPr lvl="1"/>
            <a:r>
              <a:rPr lang="hu-HU" dirty="0" smtClean="0"/>
              <a:t>Harmadik:</a:t>
            </a:r>
          </a:p>
          <a:p>
            <a:pPr lvl="2"/>
            <a:r>
              <a:rPr lang="hu-HU" dirty="0" err="1" smtClean="0"/>
              <a:t>Lumia</a:t>
            </a:r>
            <a:r>
              <a:rPr lang="hu-HU" dirty="0" smtClean="0"/>
              <a:t> 525; 625; 725; 825; 925</a:t>
            </a:r>
          </a:p>
          <a:p>
            <a:pPr lvl="2"/>
            <a:r>
              <a:rPr lang="hu-HU" dirty="0" smtClean="0"/>
              <a:t>Windows </a:t>
            </a:r>
            <a:r>
              <a:rPr lang="hu-HU" dirty="0" err="1" smtClean="0"/>
              <a:t>Phone</a:t>
            </a:r>
            <a:r>
              <a:rPr lang="hu-HU" dirty="0" smtClean="0"/>
              <a:t> 8 – 8.1 update</a:t>
            </a:r>
          </a:p>
          <a:p>
            <a:pPr lvl="2"/>
            <a:endParaRPr lang="hu-HU" dirty="0"/>
          </a:p>
          <a:p>
            <a:pPr lvl="2"/>
            <a:endParaRPr lang="hu-HU" dirty="0" smtClean="0"/>
          </a:p>
          <a:p>
            <a:pPr lvl="1"/>
            <a:r>
              <a:rPr lang="hu-HU" dirty="0" smtClean="0"/>
              <a:t>Negyedik:</a:t>
            </a:r>
          </a:p>
          <a:p>
            <a:pPr lvl="2"/>
            <a:r>
              <a:rPr lang="hu-HU" dirty="0" err="1" smtClean="0"/>
              <a:t>Lumia</a:t>
            </a:r>
            <a:r>
              <a:rPr lang="hu-HU" dirty="0" smtClean="0"/>
              <a:t> 530; 630; 635; 730; 830; 930</a:t>
            </a:r>
          </a:p>
          <a:p>
            <a:pPr lvl="2"/>
            <a:r>
              <a:rPr lang="hu-HU" dirty="0" smtClean="0"/>
              <a:t>Windows </a:t>
            </a:r>
            <a:r>
              <a:rPr lang="hu-HU" dirty="0" err="1" smtClean="0"/>
              <a:t>Phone</a:t>
            </a:r>
            <a:r>
              <a:rPr lang="hu-HU" dirty="0" smtClean="0"/>
              <a:t> 8 – 8.1 update</a:t>
            </a:r>
          </a:p>
          <a:p>
            <a:pPr marL="0" indent="0">
              <a:buNone/>
            </a:pPr>
            <a:r>
              <a:rPr lang="hu-HU" dirty="0" smtClean="0"/>
              <a:t>Kategóriák:</a:t>
            </a:r>
          </a:p>
          <a:p>
            <a:pPr lvl="1"/>
            <a:r>
              <a:rPr lang="hu-HU" dirty="0" smtClean="0"/>
              <a:t>Alsó kategória:</a:t>
            </a:r>
          </a:p>
          <a:p>
            <a:pPr lvl="2"/>
            <a:r>
              <a:rPr lang="hu-HU" dirty="0" smtClean="0"/>
              <a:t>5xx; 6xx</a:t>
            </a:r>
          </a:p>
          <a:p>
            <a:pPr lvl="1"/>
            <a:r>
              <a:rPr lang="hu-HU" dirty="0" smtClean="0"/>
              <a:t>Közép kategória:</a:t>
            </a:r>
          </a:p>
          <a:p>
            <a:pPr lvl="2"/>
            <a:r>
              <a:rPr lang="hu-HU" dirty="0" smtClean="0"/>
              <a:t>7xx; 8xx</a:t>
            </a:r>
          </a:p>
          <a:p>
            <a:pPr lvl="1"/>
            <a:r>
              <a:rPr lang="hu-HU" dirty="0" smtClean="0"/>
              <a:t>Felső kategória:</a:t>
            </a:r>
          </a:p>
          <a:p>
            <a:pPr lvl="2"/>
            <a:r>
              <a:rPr lang="hu-HU" dirty="0" smtClean="0"/>
              <a:t>9xx; 10xx</a:t>
            </a:r>
          </a:p>
          <a:p>
            <a:pPr lvl="1"/>
            <a:r>
              <a:rPr lang="hu-HU" dirty="0" err="1" smtClean="0"/>
              <a:t>Phablet</a:t>
            </a:r>
            <a:endParaRPr lang="hu-HU" dirty="0" smtClean="0"/>
          </a:p>
          <a:p>
            <a:pPr lvl="2"/>
            <a:r>
              <a:rPr lang="hu-HU" dirty="0" smtClean="0"/>
              <a:t>1xxx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16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 smtClean="0"/>
              <a:t>Specifikáció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71223"/>
            <a:ext cx="10515600" cy="4385078"/>
          </a:xfrm>
        </p:spPr>
        <p:txBody>
          <a:bodyPr numCol="2"/>
          <a:lstStyle/>
          <a:p>
            <a:pPr marL="0" indent="0">
              <a:buNone/>
            </a:pPr>
            <a:r>
              <a:rPr lang="hu-HU" dirty="0" smtClean="0"/>
              <a:t>Operációs rendszer:</a:t>
            </a:r>
          </a:p>
          <a:p>
            <a:pPr lvl="1"/>
            <a:r>
              <a:rPr lang="hu-HU" dirty="0" smtClean="0"/>
              <a:t>Windows </a:t>
            </a:r>
            <a:r>
              <a:rPr lang="hu-HU" dirty="0" err="1"/>
              <a:t>Phone</a:t>
            </a:r>
            <a:r>
              <a:rPr lang="hu-HU" dirty="0"/>
              <a:t> </a:t>
            </a:r>
            <a:r>
              <a:rPr lang="hu-HU" dirty="0" smtClean="0"/>
              <a:t>8.1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Képernyő:</a:t>
            </a:r>
          </a:p>
          <a:p>
            <a:pPr lvl="1"/>
            <a:r>
              <a:rPr lang="hu-HU" dirty="0" smtClean="0"/>
              <a:t>Méret: 4.5”</a:t>
            </a:r>
          </a:p>
          <a:p>
            <a:pPr lvl="1"/>
            <a:r>
              <a:rPr lang="hu-HU" dirty="0" smtClean="0"/>
              <a:t>Felbontás: WXGA (1280x768)</a:t>
            </a:r>
          </a:p>
          <a:p>
            <a:pPr lvl="1"/>
            <a:r>
              <a:rPr lang="hu-HU" dirty="0" smtClean="0"/>
              <a:t>Technológia: </a:t>
            </a:r>
            <a:r>
              <a:rPr lang="hu-HU" dirty="0" err="1" smtClean="0"/>
              <a:t>ClearBlack</a:t>
            </a:r>
            <a:r>
              <a:rPr lang="hu-HU" dirty="0" smtClean="0"/>
              <a:t>, OLED</a:t>
            </a:r>
          </a:p>
          <a:p>
            <a:pPr marL="0" indent="0">
              <a:buNone/>
            </a:pPr>
            <a:r>
              <a:rPr lang="hu-HU" dirty="0" smtClean="0"/>
              <a:t>Memória:</a:t>
            </a:r>
          </a:p>
          <a:p>
            <a:pPr lvl="1"/>
            <a:r>
              <a:rPr lang="hu-HU" dirty="0" smtClean="0"/>
              <a:t>Tárhely: 16GB + 15GB </a:t>
            </a:r>
            <a:r>
              <a:rPr lang="hu-HU" dirty="0" err="1" smtClean="0"/>
              <a:t>OneDrive</a:t>
            </a:r>
            <a:endParaRPr lang="hu-HU" dirty="0" smtClean="0"/>
          </a:p>
          <a:p>
            <a:pPr lvl="1"/>
            <a:r>
              <a:rPr lang="hu-HU" dirty="0" smtClean="0"/>
              <a:t>RAM: 1GB</a:t>
            </a:r>
          </a:p>
          <a:p>
            <a:pPr marL="457200" lvl="1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Akkumulátor:</a:t>
            </a:r>
          </a:p>
          <a:p>
            <a:pPr lvl="1"/>
            <a:r>
              <a:rPr lang="hu-HU" dirty="0" smtClean="0"/>
              <a:t>Kapacitás: 2000mAh</a:t>
            </a:r>
          </a:p>
          <a:p>
            <a:pPr lvl="1"/>
            <a:r>
              <a:rPr lang="hu-HU" dirty="0" smtClean="0"/>
              <a:t>Vezeték nélküli töltés (lehetőség)</a:t>
            </a:r>
          </a:p>
          <a:p>
            <a:pPr lvl="1"/>
            <a:r>
              <a:rPr lang="hu-HU" dirty="0" smtClean="0"/>
              <a:t>Üzemidő:</a:t>
            </a:r>
          </a:p>
          <a:p>
            <a:pPr lvl="2"/>
            <a:r>
              <a:rPr lang="hu-HU" dirty="0" smtClean="0"/>
              <a:t>2G: 18.3 óra</a:t>
            </a:r>
          </a:p>
          <a:p>
            <a:pPr lvl="2"/>
            <a:r>
              <a:rPr lang="hu-HU" dirty="0" smtClean="0"/>
              <a:t>3G: 12.8 óra</a:t>
            </a:r>
          </a:p>
          <a:p>
            <a:pPr lvl="2"/>
            <a:r>
              <a:rPr lang="hu-HU" dirty="0" err="1" smtClean="0"/>
              <a:t>Wi-fi</a:t>
            </a:r>
            <a:r>
              <a:rPr lang="hu-HU" dirty="0" smtClean="0"/>
              <a:t>: 7.2 óra</a:t>
            </a:r>
          </a:p>
          <a:p>
            <a:pPr marL="0" indent="0">
              <a:buNone/>
            </a:pPr>
            <a:r>
              <a:rPr lang="hu-HU" dirty="0" smtClean="0"/>
              <a:t>Processzor:</a:t>
            </a:r>
          </a:p>
          <a:p>
            <a:pPr lvl="1"/>
            <a:r>
              <a:rPr lang="hu-HU" dirty="0" smtClean="0"/>
              <a:t>Név: </a:t>
            </a:r>
            <a:r>
              <a:rPr lang="hu-HU" dirty="0" err="1" smtClean="0"/>
              <a:t>Snapdragon</a:t>
            </a:r>
            <a:r>
              <a:rPr lang="hu-HU" dirty="0" smtClean="0"/>
              <a:t> S4</a:t>
            </a:r>
          </a:p>
          <a:p>
            <a:pPr lvl="1"/>
            <a:r>
              <a:rPr lang="hu-HU" dirty="0" smtClean="0"/>
              <a:t>Magok száma: 2</a:t>
            </a:r>
          </a:p>
          <a:p>
            <a:pPr lvl="1"/>
            <a:r>
              <a:rPr lang="hu-HU" dirty="0" smtClean="0"/>
              <a:t>Órajel: 1500MHz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9A66DC-227D-40DB-A3C3-0642B8D32635}" type="datetime1">
              <a:rPr lang="hu-HU" smtClean="0"/>
              <a:t>2015.01.09.</a:t>
            </a:fld>
            <a:endParaRPr lang="hu-HU"/>
          </a:p>
        </p:txBody>
      </p:sp>
      <p:pic>
        <p:nvPicPr>
          <p:cNvPr id="5" name="Kép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50553"/>
            <a:ext cx="536817" cy="5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8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owsPhone">
  <a:themeElements>
    <a:clrScheme name="WindowsPhon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8A00"/>
      </a:accent1>
      <a:accent2>
        <a:srgbClr val="008A00"/>
      </a:accent2>
      <a:accent3>
        <a:srgbClr val="008A00"/>
      </a:accent3>
      <a:accent4>
        <a:srgbClr val="008A00"/>
      </a:accent4>
      <a:accent5>
        <a:srgbClr val="008A00"/>
      </a:accent5>
      <a:accent6>
        <a:srgbClr val="008A00"/>
      </a:accent6>
      <a:hlink>
        <a:srgbClr val="008A00"/>
      </a:hlink>
      <a:folHlink>
        <a:srgbClr val="008A00"/>
      </a:folHlink>
    </a:clrScheme>
    <a:fontScheme name="WindowsPhone">
      <a:majorFont>
        <a:latin typeface="Segoe WP"/>
        <a:ea typeface=""/>
        <a:cs typeface=""/>
      </a:majorFont>
      <a:minorFont>
        <a:latin typeface="Segoe WP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</TotalTime>
  <Words>1304</Words>
  <Application>Microsoft Office PowerPoint</Application>
  <PresentationFormat>Szélesvásznú</PresentationFormat>
  <Paragraphs>197</Paragraphs>
  <Slides>25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9" baseType="lpstr">
      <vt:lpstr>Arial</vt:lpstr>
      <vt:lpstr>Calibri</vt:lpstr>
      <vt:lpstr>Segoe WP</vt:lpstr>
      <vt:lpstr>WindowsPhone</vt:lpstr>
      <vt:lpstr>NOKIA Lumia 925 (Windows Phone)</vt:lpstr>
      <vt:lpstr>PowerPoint bemutató</vt:lpstr>
      <vt:lpstr>Cortana</vt:lpstr>
      <vt:lpstr>Általános információk</vt:lpstr>
      <vt:lpstr>Nokia Lumia 925</vt:lpstr>
      <vt:lpstr>Történetem</vt:lpstr>
      <vt:lpstr>Képek</vt:lpstr>
      <vt:lpstr>Kategorizálás</vt:lpstr>
      <vt:lpstr>Specifikáció</vt:lpstr>
      <vt:lpstr>Specifikáció</vt:lpstr>
      <vt:lpstr>Windows Phone</vt:lpstr>
      <vt:lpstr>Windows Phone</vt:lpstr>
      <vt:lpstr>Felület és alkalmazások</vt:lpstr>
      <vt:lpstr>Kezelőfelület</vt:lpstr>
      <vt:lpstr>Zárképernyő</vt:lpstr>
      <vt:lpstr>Kapcsolatok</vt:lpstr>
      <vt:lpstr>Áruház</vt:lpstr>
      <vt:lpstr>Office</vt:lpstr>
      <vt:lpstr>Internet Explorer</vt:lpstr>
      <vt:lpstr>OneDrive</vt:lpstr>
      <vt:lpstr>Sense-szek</vt:lpstr>
      <vt:lpstr>Zene</vt:lpstr>
      <vt:lpstr>Beállítások</vt:lpstr>
      <vt:lpstr>Kérdések</vt:lpstr>
      <vt:lpstr>Források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Név: Tóth Barnabás</dc:title>
  <dc:creator>Tóth Barnabás Tux</dc:creator>
  <cp:lastModifiedBy>Tóth Barnabás Tux</cp:lastModifiedBy>
  <cp:revision>54</cp:revision>
  <dcterms:created xsi:type="dcterms:W3CDTF">2015-01-07T10:20:44Z</dcterms:created>
  <dcterms:modified xsi:type="dcterms:W3CDTF">2015-01-09T18:25:45Z</dcterms:modified>
</cp:coreProperties>
</file>