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6" r:id="rId3"/>
    <p:sldId id="257" r:id="rId4"/>
    <p:sldId id="272" r:id="rId5"/>
    <p:sldId id="258" r:id="rId6"/>
    <p:sldId id="271" r:id="rId7"/>
    <p:sldId id="259" r:id="rId8"/>
    <p:sldId id="260" r:id="rId9"/>
    <p:sldId id="261" r:id="rId10"/>
    <p:sldId id="262" r:id="rId11"/>
    <p:sldId id="265" r:id="rId12"/>
    <p:sldId id="273" r:id="rId13"/>
    <p:sldId id="263" r:id="rId14"/>
    <p:sldId id="264" r:id="rId15"/>
    <p:sldId id="269" r:id="rId16"/>
    <p:sldId id="275" r:id="rId17"/>
    <p:sldId id="270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A86F2"/>
    <a:srgbClr val="EA26A4"/>
    <a:srgbClr val="FFCC99"/>
    <a:srgbClr val="AB15A0"/>
    <a:srgbClr val="1E00FA"/>
    <a:srgbClr val="61DADD"/>
    <a:srgbClr val="6253CD"/>
    <a:srgbClr val="800000"/>
    <a:srgbClr val="FE444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Közepesen sötét stílus 4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Közepesen sötét stílus 4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Sötét stílus 1 – 1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ötét stílus 1 – 2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ötét stílus 2 – 1./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9" autoAdjust="0"/>
    <p:restoredTop sz="94660"/>
  </p:normalViewPr>
  <p:slideViewPr>
    <p:cSldViewPr>
      <p:cViewPr varScale="1">
        <p:scale>
          <a:sx n="68" d="100"/>
          <a:sy n="68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7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C1FA0-4776-472B-A88B-9D88C2A7FE0A}" type="datetimeFigureOut">
              <a:rPr lang="hu-HU" smtClean="0"/>
              <a:pPr/>
              <a:t>2014.12.21.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AAC77-1F8B-4F07-898A-E830204E5D7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21428-D657-4F48-B1F3-33E3040DDE5B}" type="datetimeFigureOut">
              <a:rPr lang="hu-HU" smtClean="0"/>
              <a:pPr/>
              <a:t>2014.12.21.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395C9-8FC1-45BE-BFE5-5667E39302D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395C9-8FC1-45BE-BFE5-5667E39302D8}" type="slidenum">
              <a:rPr lang="hu-HU" smtClean="0"/>
              <a:pPr/>
              <a:t>1</a:t>
            </a:fld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92C35A6-6B5F-4FAF-89ED-AB42BE42B03A}" type="datetimeFigureOut">
              <a:rPr lang="hu-HU" smtClean="0"/>
              <a:pPr/>
              <a:t>2014.12.21.</a:t>
            </a:fld>
            <a:endParaRPr lang="hu-HU" dirty="0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u-HU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4805312-796D-4834-A3C8-B7507A6BEFB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35A6-6B5F-4FAF-89ED-AB42BE42B03A}" type="datetimeFigureOut">
              <a:rPr lang="hu-HU" smtClean="0"/>
              <a:pPr/>
              <a:t>2014.12.21.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5312-796D-4834-A3C8-B7507A6BEFB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35A6-6B5F-4FAF-89ED-AB42BE42B03A}" type="datetimeFigureOut">
              <a:rPr lang="hu-HU" smtClean="0"/>
              <a:pPr/>
              <a:t>2014.12.21.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5312-796D-4834-A3C8-B7507A6BEFB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92C35A6-6B5F-4FAF-89ED-AB42BE42B03A}" type="datetimeFigureOut">
              <a:rPr lang="hu-HU" smtClean="0"/>
              <a:pPr/>
              <a:t>2014.12.21.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5312-796D-4834-A3C8-B7507A6BEFB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92C35A6-6B5F-4FAF-89ED-AB42BE42B03A}" type="datetimeFigureOut">
              <a:rPr lang="hu-HU" smtClean="0"/>
              <a:pPr/>
              <a:t>2014.12.21.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4805312-796D-4834-A3C8-B7507A6BEFB1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92C35A6-6B5F-4FAF-89ED-AB42BE42B03A}" type="datetimeFigureOut">
              <a:rPr lang="hu-HU" smtClean="0"/>
              <a:pPr/>
              <a:t>2014.12.21.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4805312-796D-4834-A3C8-B7507A6BEFB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92C35A6-6B5F-4FAF-89ED-AB42BE42B03A}" type="datetimeFigureOut">
              <a:rPr lang="hu-HU" smtClean="0"/>
              <a:pPr/>
              <a:t>2014.12.21.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4805312-796D-4834-A3C8-B7507A6BEFB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35A6-6B5F-4FAF-89ED-AB42BE42B03A}" type="datetimeFigureOut">
              <a:rPr lang="hu-HU" smtClean="0"/>
              <a:pPr/>
              <a:t>2014.12.21.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5312-796D-4834-A3C8-B7507A6BEFB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92C35A6-6B5F-4FAF-89ED-AB42BE42B03A}" type="datetimeFigureOut">
              <a:rPr lang="hu-HU" smtClean="0"/>
              <a:pPr/>
              <a:t>2014.12.21.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4805312-796D-4834-A3C8-B7507A6BEFB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92C35A6-6B5F-4FAF-89ED-AB42BE42B03A}" type="datetimeFigureOut">
              <a:rPr lang="hu-HU" smtClean="0"/>
              <a:pPr/>
              <a:t>2014.12.21.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4805312-796D-4834-A3C8-B7507A6BEFB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dirty="0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92C35A6-6B5F-4FAF-89ED-AB42BE42B03A}" type="datetimeFigureOut">
              <a:rPr lang="hu-HU" smtClean="0"/>
              <a:pPr/>
              <a:t>2014.12.21.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4805312-796D-4834-A3C8-B7507A6BEFB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92C35A6-6B5F-4FAF-89ED-AB42BE42B03A}" type="datetimeFigureOut">
              <a:rPr lang="hu-HU" smtClean="0"/>
              <a:pPr/>
              <a:t>2014.12.21.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4805312-796D-4834-A3C8-B7507A6BEFB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fonguru.hu/keszulekek/keszulek-guru_Apple_iPhone_6.asp" TargetMode="External"/><Relationship Id="rId2" Type="http://schemas.openxmlformats.org/officeDocument/2006/relationships/hyperlink" Target="https://www.apple.com/hu/iphone-6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 bwMode="black">
          <a:xfrm>
            <a:off x="179512" y="404664"/>
            <a:ext cx="8352928" cy="1152000"/>
          </a:xfrm>
          <a:effectLst/>
          <a:scene3d>
            <a:camera prst="perspectiveAbove"/>
            <a:lightRig rig="balanced" dir="t"/>
          </a:scene3d>
          <a:sp3d>
            <a:bevelT/>
          </a:sp3d>
        </p:spPr>
        <p:txBody>
          <a:bodyPr>
            <a:noAutofit/>
            <a:sp3d extrusionH="57150" prstMaterial="metal">
              <a:bevelT w="57150" h="38100" prst="artDeco"/>
              <a:bevelB h="25400" prst="softRound"/>
            </a:sp3d>
          </a:bodyPr>
          <a:lstStyle/>
          <a:p>
            <a:r>
              <a:rPr lang="hu-HU" sz="6600" b="1" i="1" dirty="0" smtClean="0">
                <a:ln w="635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chemeClr val="accent6">
                      <a:lumMod val="50000"/>
                      <a:alpha val="50000"/>
                    </a:schemeClr>
                  </a:innerShdw>
                </a:effectLst>
                <a:latin typeface="Cooper Black" pitchFamily="18" charset="0"/>
                <a:cs typeface="Aharoni" pitchFamily="2" charset="-79"/>
              </a:rPr>
              <a:t>Kedvenc Mobilom</a:t>
            </a:r>
            <a:endParaRPr lang="hu-HU" sz="6600" b="1" i="1" dirty="0">
              <a:ln w="6350">
                <a:solidFill>
                  <a:schemeClr val="accent4">
                    <a:lumMod val="5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chemeClr val="accent6">
                    <a:lumMod val="50000"/>
                    <a:alpha val="50000"/>
                  </a:schemeClr>
                </a:innerShdw>
              </a:effectLst>
              <a:latin typeface="Cooper Black" pitchFamily="18" charset="0"/>
              <a:cs typeface="Aharoni" pitchFamily="2" charset="-79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83968" y="1772816"/>
            <a:ext cx="4860032" cy="3384376"/>
          </a:xfrm>
        </p:spPr>
        <p:txBody>
          <a:bodyPr numCol="1">
            <a:normAutofit/>
          </a:bodyPr>
          <a:lstStyle/>
          <a:p>
            <a:pPr algn="ctr"/>
            <a:r>
              <a:rPr lang="hu-HU" sz="2000" b="1" dirty="0" smtClean="0">
                <a:solidFill>
                  <a:srgbClr val="61DADD"/>
                </a:solidFill>
                <a:latin typeface="Cooper Black" pitchFamily="18" charset="0"/>
              </a:rPr>
              <a:t>Nevem: Soós Rita</a:t>
            </a:r>
          </a:p>
          <a:p>
            <a:pPr algn="ctr"/>
            <a:endParaRPr lang="hu-HU" sz="2000" b="1" dirty="0" smtClean="0">
              <a:solidFill>
                <a:srgbClr val="61DADD"/>
              </a:solidFill>
              <a:latin typeface="Cooper Black" pitchFamily="18" charset="0"/>
            </a:endParaRPr>
          </a:p>
          <a:p>
            <a:pPr algn="ctr"/>
            <a:r>
              <a:rPr lang="hu-HU" sz="2000" b="1" dirty="0" smtClean="0">
                <a:solidFill>
                  <a:srgbClr val="78FF71"/>
                </a:solidFill>
                <a:latin typeface="Arial Black" pitchFamily="34" charset="0"/>
              </a:rPr>
              <a:t>Tanárom: Vitézné Szabó Hajnalka</a:t>
            </a:r>
          </a:p>
          <a:p>
            <a:pPr algn="ctr"/>
            <a:endParaRPr lang="hu-HU" sz="2000" b="1" dirty="0" smtClean="0">
              <a:solidFill>
                <a:srgbClr val="78FF71"/>
              </a:solidFill>
              <a:latin typeface="Arial Black" pitchFamily="34" charset="0"/>
            </a:endParaRPr>
          </a:p>
          <a:p>
            <a:pPr algn="ctr"/>
            <a:r>
              <a:rPr lang="hu-HU" sz="1600" b="1" dirty="0" smtClean="0">
                <a:solidFill>
                  <a:srgbClr val="F6FCBC"/>
                </a:solidFill>
                <a:latin typeface="Gill Sans Ultra Bold" pitchFamily="34" charset="-18"/>
              </a:rPr>
              <a:t>Iskolám neve, címe:   </a:t>
            </a:r>
          </a:p>
          <a:p>
            <a:pPr algn="ctr"/>
            <a:r>
              <a:rPr lang="hu-HU" sz="1600" b="1" dirty="0" smtClean="0">
                <a:solidFill>
                  <a:srgbClr val="F6FCBC"/>
                </a:solidFill>
                <a:latin typeface="Gill Sans Ultra Bold" pitchFamily="34" charset="-18"/>
              </a:rPr>
              <a:t>Bán Zsigmond Református Általános Iskola AMI és óvoda</a:t>
            </a:r>
          </a:p>
          <a:p>
            <a:pPr algn="ctr"/>
            <a:r>
              <a:rPr lang="hu-HU" sz="1600" b="1" dirty="0" smtClean="0">
                <a:solidFill>
                  <a:srgbClr val="F6FCBC"/>
                </a:solidFill>
                <a:latin typeface="Gill Sans Ultra Bold" pitchFamily="34" charset="-18"/>
              </a:rPr>
              <a:t>Tiszafüred, Fő út 2.</a:t>
            </a:r>
            <a:endParaRPr lang="hu-HU" sz="1600" b="1" dirty="0">
              <a:solidFill>
                <a:srgbClr val="F6FCBC"/>
              </a:solidFill>
              <a:latin typeface="Gill Sans Ultra Bold" pitchFamily="34" charset="-18"/>
            </a:endParaRPr>
          </a:p>
        </p:txBody>
      </p:sp>
      <p:pic>
        <p:nvPicPr>
          <p:cNvPr id="5" name="Kép 4" descr="20141102101656-iphone.jpg"/>
          <p:cNvPicPr>
            <a:picLocks noChangeAspect="1"/>
          </p:cNvPicPr>
          <p:nvPr/>
        </p:nvPicPr>
        <p:blipFill>
          <a:blip r:embed="rId3" cstate="print">
            <a:lum bright="-10000" contrast="40000"/>
          </a:blip>
          <a:stretch>
            <a:fillRect/>
          </a:stretch>
        </p:blipFill>
        <p:spPr>
          <a:xfrm>
            <a:off x="251520" y="1988840"/>
            <a:ext cx="4248472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églalap 5"/>
          <p:cNvSpPr/>
          <p:nvPr/>
        </p:nvSpPr>
        <p:spPr>
          <a:xfrm>
            <a:off x="7164288" y="5517232"/>
            <a:ext cx="14401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4860032" y="5517232"/>
            <a:ext cx="1606869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kciógomb: Végére 8">
            <a:hlinkClick r:id="" action="ppaction://hlinkshowjump?jump=lastslide" highlightClick="1"/>
          </p:cNvPr>
          <p:cNvSpPr/>
          <p:nvPr/>
        </p:nvSpPr>
        <p:spPr>
          <a:xfrm>
            <a:off x="4932040" y="5589240"/>
            <a:ext cx="1440160" cy="864096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kciógomb: Tovább vagy Következő 9">
            <a:hlinkClick r:id="" action="ppaction://hlinkshowjump?jump=nextslide" highlightClick="1"/>
          </p:cNvPr>
          <p:cNvSpPr/>
          <p:nvPr/>
        </p:nvSpPr>
        <p:spPr>
          <a:xfrm>
            <a:off x="7236296" y="5589240"/>
            <a:ext cx="1296144" cy="86409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5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00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600"/>
                            </p:stCondLst>
                            <p:childTnLst>
                              <p:par>
                                <p:cTn id="3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350"/>
                            </p:stCondLst>
                            <p:childTnLst>
                              <p:par>
                                <p:cTn id="4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63367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sz="4400" dirty="0" smtClean="0">
                <a:solidFill>
                  <a:schemeClr val="bg1"/>
                </a:solidFill>
                <a:sym typeface="Wingdings 2"/>
              </a:rPr>
              <a:t></a:t>
            </a:r>
            <a:r>
              <a:rPr lang="hu-HU" sz="4400" b="1" i="1" dirty="0" smtClean="0">
                <a:solidFill>
                  <a:srgbClr val="EA26A4"/>
                </a:solidFill>
                <a:latin typeface="Gill Sans Ultra Bold Condensed" pitchFamily="34" charset="0"/>
                <a:sym typeface="Wingdings 2"/>
              </a:rPr>
              <a:t>Memória</a:t>
            </a:r>
            <a:r>
              <a:rPr lang="hu-HU" sz="4400" i="1" dirty="0" smtClean="0">
                <a:solidFill>
                  <a:srgbClr val="EA26A4"/>
                </a:solidFill>
                <a:latin typeface="Gill Sans Ultra Bold Condensed" pitchFamily="34" charset="0"/>
                <a:sym typeface="Wingdings 2"/>
              </a:rPr>
              <a:t>: 1000MB</a:t>
            </a:r>
          </a:p>
          <a:p>
            <a:pPr>
              <a:buNone/>
            </a:pPr>
            <a:r>
              <a:rPr lang="hu-HU" sz="4400" dirty="0" smtClean="0">
                <a:solidFill>
                  <a:schemeClr val="bg1"/>
                </a:solidFill>
                <a:latin typeface="Broadway" pitchFamily="82" charset="0"/>
                <a:sym typeface="Wingdings 2"/>
              </a:rPr>
              <a:t></a:t>
            </a:r>
            <a:r>
              <a:rPr lang="hu-HU" sz="4400" b="1" i="1" dirty="0" smtClean="0">
                <a:latin typeface="Berlin Sans FB Demi" pitchFamily="34" charset="0"/>
                <a:sym typeface="Wingdings 2"/>
              </a:rPr>
              <a:t>Egyéb tulajdonságok:</a:t>
            </a:r>
          </a:p>
          <a:p>
            <a:pPr>
              <a:buClr>
                <a:srgbClr val="FFCC99"/>
              </a:buClr>
              <a:buFont typeface="Courier New" pitchFamily="49" charset="0"/>
              <a:buChar char="o"/>
            </a:pPr>
            <a:r>
              <a:rPr lang="hu-HU" sz="4400" dirty="0" smtClean="0">
                <a:latin typeface="Goudy Stout" pitchFamily="18" charset="0"/>
                <a:sym typeface="Wingdings 2"/>
              </a:rPr>
              <a:t>129</a:t>
            </a:r>
            <a:r>
              <a:rPr lang="hu-HU" sz="4400" dirty="0" smtClean="0">
                <a:latin typeface="Broadway" pitchFamily="82" charset="0"/>
                <a:sym typeface="Wingdings 2"/>
              </a:rPr>
              <a:t> gramm</a:t>
            </a:r>
          </a:p>
          <a:p>
            <a:pPr>
              <a:buClr>
                <a:srgbClr val="FFCC99"/>
              </a:buClr>
              <a:buFont typeface="Courier New" pitchFamily="49" charset="0"/>
              <a:buChar char="o"/>
            </a:pPr>
            <a:r>
              <a:rPr lang="hu-HU" sz="4400" dirty="0" smtClean="0">
                <a:latin typeface="Britannic Bold" pitchFamily="34" charset="0"/>
                <a:sym typeface="Wingdings 2"/>
              </a:rPr>
              <a:t>Lehet letölteni cseng</a:t>
            </a:r>
            <a:r>
              <a:rPr lang="hu-HU" sz="4400" dirty="0" smtClean="0">
                <a:latin typeface="Browallia New" pitchFamily="34" charset="-34"/>
                <a:cs typeface="Browallia New" pitchFamily="34" charset="-34"/>
                <a:sym typeface="Wingdings 2"/>
              </a:rPr>
              <a:t>ő</a:t>
            </a:r>
            <a:r>
              <a:rPr lang="hu-HU" sz="4400" dirty="0" smtClean="0">
                <a:latin typeface="Britannic Bold" pitchFamily="34" charset="0"/>
                <a:sym typeface="Wingdings 2"/>
              </a:rPr>
              <a:t>hangot</a:t>
            </a:r>
          </a:p>
          <a:p>
            <a:pPr>
              <a:buClr>
                <a:srgbClr val="FFCC99"/>
              </a:buClr>
              <a:buFont typeface="Courier New" pitchFamily="49" charset="0"/>
              <a:buChar char="o"/>
            </a:pPr>
            <a:r>
              <a:rPr lang="hu-HU" sz="4400" dirty="0" smtClean="0">
                <a:latin typeface="Britannic Bold" pitchFamily="34" charset="0"/>
                <a:sym typeface="Wingdings 2"/>
              </a:rPr>
              <a:t>WiFi és bluetooth van</a:t>
            </a:r>
          </a:p>
          <a:p>
            <a:pPr>
              <a:buClr>
                <a:srgbClr val="FFCC99"/>
              </a:buClr>
              <a:buFont typeface="Courier New" pitchFamily="49" charset="0"/>
              <a:buChar char="o"/>
            </a:pPr>
            <a:r>
              <a:rPr lang="hu-HU" sz="4400" dirty="0" smtClean="0">
                <a:latin typeface="Britannic Bold" pitchFamily="34" charset="0"/>
                <a:sym typeface="Wingdings 2"/>
              </a:rPr>
              <a:t>Az akkumulátor nem vehető ki!</a:t>
            </a:r>
          </a:p>
          <a:p>
            <a:pPr>
              <a:buClr>
                <a:srgbClr val="FFCC99"/>
              </a:buClr>
              <a:buFont typeface="Courier New" pitchFamily="49" charset="0"/>
              <a:buChar char="o"/>
            </a:pPr>
            <a:r>
              <a:rPr lang="hu-HU" sz="4400" dirty="0" smtClean="0">
                <a:latin typeface="Britannic Bold" pitchFamily="34" charset="0"/>
                <a:sym typeface="Wingdings 2"/>
              </a:rPr>
              <a:t>4 G generáció</a:t>
            </a:r>
          </a:p>
          <a:p>
            <a:pPr>
              <a:buClr>
                <a:srgbClr val="FFCC99"/>
              </a:buClr>
              <a:buFont typeface="Courier New" pitchFamily="49" charset="0"/>
              <a:buChar char="o"/>
            </a:pPr>
            <a:endParaRPr lang="hu-HU" sz="4400" dirty="0" smtClean="0">
              <a:solidFill>
                <a:srgbClr val="FFCC99"/>
              </a:solidFill>
              <a:latin typeface="Britannic Bold" pitchFamily="34" charset="0"/>
              <a:sym typeface="Wingdings 2"/>
            </a:endParaRPr>
          </a:p>
          <a:p>
            <a:pPr>
              <a:buClr>
                <a:srgbClr val="FFCC99"/>
              </a:buClr>
              <a:buFont typeface="Courier New" pitchFamily="49" charset="0"/>
              <a:buChar char="o"/>
            </a:pPr>
            <a:endParaRPr lang="hu-HU" sz="4400" dirty="0" smtClean="0">
              <a:solidFill>
                <a:srgbClr val="FFCC99"/>
              </a:solidFill>
              <a:latin typeface="Broadway" pitchFamily="82" charset="0"/>
              <a:sym typeface="Wingdings 2"/>
            </a:endParaRPr>
          </a:p>
          <a:p>
            <a:pPr>
              <a:buNone/>
            </a:pPr>
            <a:endParaRPr lang="hu-HU" sz="4400" dirty="0" smtClean="0">
              <a:solidFill>
                <a:srgbClr val="800000"/>
              </a:solidFill>
              <a:latin typeface="Broadway" pitchFamily="82" charset="0"/>
              <a:sym typeface="Wingdings 2"/>
            </a:endParaRPr>
          </a:p>
          <a:p>
            <a:pPr>
              <a:buNone/>
            </a:pPr>
            <a:r>
              <a:rPr lang="hu-HU" sz="4400" dirty="0" smtClean="0">
                <a:solidFill>
                  <a:schemeClr val="bg1"/>
                </a:solidFill>
                <a:sym typeface="Wingdings 2"/>
              </a:rPr>
              <a:t> </a:t>
            </a:r>
            <a:endParaRPr lang="hu-HU" sz="4400" dirty="0">
              <a:solidFill>
                <a:schemeClr val="bg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3528" y="5805264"/>
            <a:ext cx="14401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7380312" y="5877272"/>
            <a:ext cx="15121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 descr="carousel-apple-iphone-6-silver-380x380-1.jpg"/>
          <p:cNvPicPr>
            <a:picLocks noChangeAspect="1"/>
          </p:cNvPicPr>
          <p:nvPr/>
        </p:nvPicPr>
        <p:blipFill>
          <a:blip r:embed="rId2" cstate="print"/>
          <a:srcRect l="25225" r="24925"/>
          <a:stretch>
            <a:fillRect/>
          </a:stretch>
        </p:blipFill>
        <p:spPr>
          <a:xfrm rot="16200000">
            <a:off x="3527884" y="3104964"/>
            <a:ext cx="2304256" cy="46805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Akciógomb: Vissza vagy Előző 9">
            <a:hlinkClick r:id="" action="ppaction://hlinkshowjump?jump=previousslide" highlightClick="1"/>
          </p:cNvPr>
          <p:cNvSpPr/>
          <p:nvPr/>
        </p:nvSpPr>
        <p:spPr>
          <a:xfrm>
            <a:off x="395536" y="5877272"/>
            <a:ext cx="1296144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Akciógomb: Tovább vagy Következő 10">
            <a:hlinkClick r:id="" action="ppaction://hlinkshowjump?jump=nextslide" highlightClick="1"/>
          </p:cNvPr>
          <p:cNvSpPr/>
          <p:nvPr/>
        </p:nvSpPr>
        <p:spPr>
          <a:xfrm>
            <a:off x="7452320" y="5949280"/>
            <a:ext cx="1368152" cy="64807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i="1" dirty="0" smtClean="0">
                <a:solidFill>
                  <a:schemeClr val="bg1"/>
                </a:solidFill>
                <a:latin typeface="Gill Sans Ultra Bold" pitchFamily="34" charset="-18"/>
                <a:sym typeface="Wingdings 2"/>
              </a:rPr>
              <a:t></a:t>
            </a:r>
            <a:r>
              <a:rPr lang="hu-HU" b="1" i="1" dirty="0" smtClean="0">
                <a:solidFill>
                  <a:schemeClr val="accent1"/>
                </a:solidFill>
                <a:latin typeface="Gill Sans Ultra Bold" pitchFamily="34" charset="-18"/>
              </a:rPr>
              <a:t>Operációs rendszere:</a:t>
            </a:r>
            <a:endParaRPr lang="hu-HU" b="1" i="1" dirty="0">
              <a:solidFill>
                <a:schemeClr val="accent1"/>
              </a:solidFill>
              <a:latin typeface="Gill Sans Ultra Bold" pitchFamily="34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882808"/>
            <a:ext cx="3816424" cy="464253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hu-HU" sz="4400" b="1" dirty="0" smtClean="0">
                <a:solidFill>
                  <a:srgbClr val="66FF66"/>
                </a:solidFill>
                <a:latin typeface="+mj-lt"/>
              </a:rPr>
              <a:t>IOS 8, a legmodernebb operációs rendszer!! </a:t>
            </a:r>
          </a:p>
          <a:p>
            <a:pPr algn="ctr">
              <a:buNone/>
            </a:pPr>
            <a:r>
              <a:rPr lang="hu-HU" sz="4400" b="1" dirty="0" smtClean="0">
                <a:solidFill>
                  <a:srgbClr val="66FF66"/>
                </a:solidFill>
              </a:rPr>
              <a:t>Gyorsan megkeresheted és szerkesztheted a fotókat, amiket készítettél. Hangodat szöveges üzenetekben hallathatod. </a:t>
            </a:r>
            <a:endParaRPr lang="hu-HU" sz="4400" dirty="0">
              <a:solidFill>
                <a:srgbClr val="66FF66"/>
              </a:solidFill>
              <a:latin typeface="Gill Sans Ultra Bold" pitchFamily="34" charset="-18"/>
            </a:endParaRPr>
          </a:p>
        </p:txBody>
      </p:sp>
      <p:pic>
        <p:nvPicPr>
          <p:cNvPr id="4" name="Tartalom helye 3" descr="ios8.jpg"/>
          <p:cNvPicPr>
            <a:picLocks noChangeAspect="1"/>
          </p:cNvPicPr>
          <p:nvPr/>
        </p:nvPicPr>
        <p:blipFill>
          <a:blip r:embed="rId2" cstate="print"/>
          <a:srcRect l="18526" t="13577" r="18527"/>
          <a:stretch>
            <a:fillRect/>
          </a:stretch>
        </p:blipFill>
        <p:spPr>
          <a:xfrm>
            <a:off x="4572001" y="1628801"/>
            <a:ext cx="3600400" cy="4032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églalap 4"/>
          <p:cNvSpPr/>
          <p:nvPr/>
        </p:nvSpPr>
        <p:spPr>
          <a:xfrm>
            <a:off x="7452320" y="5877272"/>
            <a:ext cx="14401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179512" y="5805264"/>
            <a:ext cx="12961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kciógomb: Vissza vagy Előző 8">
            <a:hlinkClick r:id="" action="ppaction://hlinkshowjump?jump=previousslide" highlightClick="1"/>
          </p:cNvPr>
          <p:cNvSpPr/>
          <p:nvPr/>
        </p:nvSpPr>
        <p:spPr>
          <a:xfrm>
            <a:off x="251520" y="5877272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kciógomb: Tovább vagy Következő 9">
            <a:hlinkClick r:id="" action="ppaction://hlinkshowjump?jump=nextslide" highlightClick="1"/>
          </p:cNvPr>
          <p:cNvSpPr/>
          <p:nvPr/>
        </p:nvSpPr>
        <p:spPr>
          <a:xfrm>
            <a:off x="7524328" y="5949280"/>
            <a:ext cx="1296144" cy="64807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iOS8-toolkits-578-8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539552" y="260648"/>
            <a:ext cx="7920880" cy="3312367"/>
          </a:xfrm>
          <a:prstGeom prst="roundRect">
            <a:avLst>
              <a:gd name="adj" fmla="val 16667"/>
            </a:avLst>
          </a:prstGeom>
          <a:ln>
            <a:solidFill>
              <a:srgbClr val="FA86F2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Kép 5" descr="1411707023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2699792" y="3933056"/>
            <a:ext cx="3960440" cy="252028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églalap 6"/>
          <p:cNvSpPr/>
          <p:nvPr/>
        </p:nvSpPr>
        <p:spPr>
          <a:xfrm>
            <a:off x="179512" y="5877272"/>
            <a:ext cx="14401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380312" y="5877272"/>
            <a:ext cx="14401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Akciógomb: Vissza vagy Előző 10">
            <a:hlinkClick r:id="" action="ppaction://hlinkshowjump?jump=previousslide" highlightClick="1"/>
          </p:cNvPr>
          <p:cNvSpPr/>
          <p:nvPr/>
        </p:nvSpPr>
        <p:spPr>
          <a:xfrm>
            <a:off x="251520" y="5949280"/>
            <a:ext cx="1296144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Akciógomb: Tovább vagy Következő 11">
            <a:hlinkClick r:id="" action="ppaction://hlinkshowjump?jump=nextslide" highlightClick="1"/>
          </p:cNvPr>
          <p:cNvSpPr/>
          <p:nvPr/>
        </p:nvSpPr>
        <p:spPr>
          <a:xfrm>
            <a:off x="7452320" y="5949280"/>
            <a:ext cx="1296144" cy="57606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80528" y="188640"/>
            <a:ext cx="9324528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4400" dirty="0" smtClean="0">
                <a:latin typeface="Showcard Gothic" pitchFamily="82" charset="0"/>
              </a:rPr>
              <a:t> </a:t>
            </a:r>
            <a:r>
              <a:rPr lang="hu-HU" sz="5400" dirty="0" smtClean="0">
                <a:latin typeface="Showcard Gothic" pitchFamily="82" charset="0"/>
                <a:sym typeface="Wingdings 2"/>
              </a:rPr>
              <a:t></a:t>
            </a:r>
            <a:r>
              <a:rPr lang="hu-HU" sz="5400" dirty="0" smtClean="0">
                <a:latin typeface="Gill Sans Ultra Bold" pitchFamily="34" charset="-18"/>
                <a:sym typeface="Wingdings 2"/>
              </a:rPr>
              <a:t>2 féle Iphone6 is van, az Iphone6 és az Iphone6 plus!! </a:t>
            </a:r>
            <a:endParaRPr lang="hu-HU" sz="5400" dirty="0">
              <a:latin typeface="Showcard Gothic" pitchFamily="82" charset="0"/>
            </a:endParaRPr>
          </a:p>
        </p:txBody>
      </p:sp>
      <p:pic>
        <p:nvPicPr>
          <p:cNvPr id="5" name="Kép 4" descr="iphone-6-silver.jpg"/>
          <p:cNvPicPr>
            <a:picLocks noChangeAspect="1"/>
          </p:cNvPicPr>
          <p:nvPr/>
        </p:nvPicPr>
        <p:blipFill>
          <a:blip r:embed="rId2" cstate="print">
            <a:lum bright="-30000" contrast="40000"/>
          </a:blip>
          <a:stretch>
            <a:fillRect/>
          </a:stretch>
        </p:blipFill>
        <p:spPr>
          <a:xfrm>
            <a:off x="2699792" y="3068960"/>
            <a:ext cx="3096344" cy="3573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églalap 3"/>
          <p:cNvSpPr/>
          <p:nvPr/>
        </p:nvSpPr>
        <p:spPr>
          <a:xfrm>
            <a:off x="179512" y="5805264"/>
            <a:ext cx="14401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7524328" y="5805264"/>
            <a:ext cx="140364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kciógomb: Vissza vagy Előző 8">
            <a:hlinkClick r:id="" action="ppaction://hlinkshowjump?jump=previousslide" highlightClick="1"/>
          </p:cNvPr>
          <p:cNvSpPr/>
          <p:nvPr/>
        </p:nvSpPr>
        <p:spPr>
          <a:xfrm>
            <a:off x="251520" y="5877272"/>
            <a:ext cx="1296144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kciógomb: Tovább vagy Következő 9">
            <a:hlinkClick r:id="" action="ppaction://hlinkshowjump?jump=nextslide" highlightClick="1"/>
          </p:cNvPr>
          <p:cNvSpPr/>
          <p:nvPr/>
        </p:nvSpPr>
        <p:spPr>
          <a:xfrm>
            <a:off x="7596336" y="5877272"/>
            <a:ext cx="1224136" cy="64807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683568" y="476672"/>
          <a:ext cx="7920880" cy="500398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960440"/>
                <a:gridCol w="3960440"/>
              </a:tblGrid>
              <a:tr h="889184">
                <a:tc>
                  <a:txBody>
                    <a:bodyPr/>
                    <a:lstStyle/>
                    <a:p>
                      <a:pPr algn="ctr"/>
                      <a:r>
                        <a:rPr lang="hu-HU" sz="5400" dirty="0" smtClean="0"/>
                        <a:t>Iphone6</a:t>
                      </a:r>
                      <a:endParaRPr lang="hu-HU" sz="5400" dirty="0">
                        <a:solidFill>
                          <a:schemeClr val="bg1"/>
                        </a:solidFill>
                        <a:latin typeface="Rockwell Extra Bold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Iphone6plus</a:t>
                      </a:r>
                      <a:endParaRPr lang="hu-HU" sz="4000" dirty="0">
                        <a:solidFill>
                          <a:schemeClr val="bg1"/>
                        </a:solidFill>
                        <a:latin typeface="Rockwell Extra Bold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89184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4,7colos kijelző</a:t>
                      </a:r>
                      <a:endParaRPr lang="hu-HU" sz="28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5,5colos kijelző</a:t>
                      </a:r>
                      <a:endParaRPr lang="hu-HU" sz="280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991387">
                <a:tc>
                  <a:txBody>
                    <a:bodyPr/>
                    <a:lstStyle/>
                    <a:p>
                      <a:pPr algn="ctr"/>
                      <a:r>
                        <a:rPr lang="hu-HU" sz="3200" dirty="0" smtClean="0"/>
                        <a:t>1334x750</a:t>
                      </a:r>
                      <a:r>
                        <a:rPr lang="hu-HU" sz="3200" baseline="0" dirty="0" smtClean="0"/>
                        <a:t> felbontás</a:t>
                      </a:r>
                      <a:endParaRPr lang="hu-HU" sz="3200" dirty="0">
                        <a:solidFill>
                          <a:srgbClr val="AF72DC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 smtClean="0"/>
                        <a:t>1920x1080</a:t>
                      </a:r>
                      <a:r>
                        <a:rPr lang="hu-HU" sz="3200" baseline="0" dirty="0" smtClean="0"/>
                        <a:t> felbontás</a:t>
                      </a:r>
                      <a:endParaRPr lang="hu-HU" sz="3200" dirty="0">
                        <a:solidFill>
                          <a:srgbClr val="AF72DC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991387">
                <a:tc>
                  <a:txBody>
                    <a:bodyPr/>
                    <a:lstStyle/>
                    <a:p>
                      <a:pPr algn="ctr"/>
                      <a:r>
                        <a:rPr lang="hu-HU" sz="3200" dirty="0" smtClean="0"/>
                        <a:t>1400:1 kontrasztarány</a:t>
                      </a:r>
                      <a:endParaRPr lang="hu-HU" sz="3200" dirty="0">
                        <a:latin typeface="Broadway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 smtClean="0"/>
                        <a:t>1300:1 kontrasztarány</a:t>
                      </a:r>
                      <a:endParaRPr lang="hu-HU" sz="3200" dirty="0">
                        <a:latin typeface="Broadway" pitchFamily="82" charset="0"/>
                      </a:endParaRPr>
                    </a:p>
                  </a:txBody>
                  <a:tcPr anchor="ctr"/>
                </a:tc>
              </a:tr>
              <a:tr h="991387">
                <a:tc>
                  <a:txBody>
                    <a:bodyPr/>
                    <a:lstStyle/>
                    <a:p>
                      <a:pPr algn="ctr"/>
                      <a:r>
                        <a:rPr lang="hu-HU" sz="3200" dirty="0" smtClean="0"/>
                        <a:t>326</a:t>
                      </a:r>
                      <a:r>
                        <a:rPr lang="hu-HU" sz="3200" baseline="0" dirty="0" smtClean="0"/>
                        <a:t> ppi képpontsűrűség</a:t>
                      </a:r>
                      <a:endParaRPr lang="hu-HU" sz="3200" dirty="0">
                        <a:solidFill>
                          <a:srgbClr val="66FF66"/>
                        </a:solidFill>
                        <a:latin typeface="Rockwell Extra Bol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 smtClean="0"/>
                        <a:t>401 ppi képpontsűrűség</a:t>
                      </a:r>
                      <a:endParaRPr lang="hu-HU" sz="3200" dirty="0">
                        <a:solidFill>
                          <a:srgbClr val="66FF66"/>
                        </a:solidFill>
                        <a:latin typeface="Rockwell Extra Bold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églalap 2"/>
          <p:cNvSpPr/>
          <p:nvPr/>
        </p:nvSpPr>
        <p:spPr>
          <a:xfrm>
            <a:off x="251520" y="5805264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7452320" y="5805264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kciógomb: Vissza vagy Előző 7">
            <a:hlinkClick r:id="" action="ppaction://hlinkshowjump?jump=previousslide" highlightClick="1"/>
          </p:cNvPr>
          <p:cNvSpPr/>
          <p:nvPr/>
        </p:nvSpPr>
        <p:spPr>
          <a:xfrm>
            <a:off x="323528" y="5877272"/>
            <a:ext cx="1368152" cy="72008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kciógomb: Tovább vagy Következő 8">
            <a:hlinkClick r:id="" action="ppaction://hlinkshowjump?jump=nextslide" highlightClick="1"/>
          </p:cNvPr>
          <p:cNvSpPr/>
          <p:nvPr/>
        </p:nvSpPr>
        <p:spPr>
          <a:xfrm>
            <a:off x="7524328" y="5877272"/>
            <a:ext cx="1224136" cy="72008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 advClick="0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question-mark.pn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6084168" y="476672"/>
            <a:ext cx="3059832" cy="6858000"/>
          </a:xfrm>
          <a:prstGeom prst="rect">
            <a:avLst/>
          </a:prstGeom>
        </p:spPr>
      </p:pic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323528" y="1058767"/>
          <a:ext cx="609600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3071664"/>
              </a:tblGrid>
              <a:tr h="727233">
                <a:tc>
                  <a:txBody>
                    <a:bodyPr/>
                    <a:lstStyle/>
                    <a:p>
                      <a:pPr algn="ctr"/>
                      <a:r>
                        <a:rPr lang="hu-HU" sz="4400" dirty="0" smtClean="0">
                          <a:solidFill>
                            <a:schemeClr val="bg1"/>
                          </a:solidFill>
                          <a:latin typeface="Rockwell Extra Bold" pitchFamily="18" charset="0"/>
                        </a:rPr>
                        <a:t>8 mp </a:t>
                      </a:r>
                      <a:endParaRPr lang="hu-HU" sz="4400" dirty="0">
                        <a:solidFill>
                          <a:schemeClr val="bg1"/>
                        </a:solidFill>
                        <a:latin typeface="Rockwell Extra Bold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400" dirty="0" smtClean="0">
                          <a:solidFill>
                            <a:schemeClr val="bg1"/>
                          </a:solidFill>
                          <a:latin typeface="Rockwell Extra Bold" pitchFamily="18" charset="0"/>
                        </a:rPr>
                        <a:t>Kijelz</a:t>
                      </a:r>
                      <a:r>
                        <a:rPr lang="hu-HU" sz="4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ő</a:t>
                      </a:r>
                      <a:endParaRPr lang="hu-HU" sz="4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7233">
                <a:tc>
                  <a:txBody>
                    <a:bodyPr/>
                    <a:lstStyle/>
                    <a:p>
                      <a:pPr algn="ctr"/>
                      <a:r>
                        <a:rPr lang="hu-HU" sz="4400" dirty="0" smtClean="0">
                          <a:latin typeface="Rockwell Extra Bold" pitchFamily="18" charset="0"/>
                        </a:rPr>
                        <a:t>IOS</a:t>
                      </a:r>
                      <a:endParaRPr lang="hu-HU" sz="4400" dirty="0">
                        <a:latin typeface="Rockwell Extra Bold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latin typeface="Rockwell Extra Bold" pitchFamily="18" charset="0"/>
                        </a:rPr>
                        <a:t>Én</a:t>
                      </a:r>
                      <a:r>
                        <a:rPr lang="hu-HU" sz="2800" baseline="0" dirty="0" smtClean="0">
                          <a:latin typeface="Rockwell Extra Bold" pitchFamily="18" charset="0"/>
                        </a:rPr>
                        <a:t> telefonom</a:t>
                      </a:r>
                      <a:endParaRPr lang="hu-HU" sz="2800" dirty="0">
                        <a:latin typeface="Rockwell Extra Bold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7233">
                <a:tc>
                  <a:txBody>
                    <a:bodyPr/>
                    <a:lstStyle/>
                    <a:p>
                      <a:pPr algn="ctr"/>
                      <a:r>
                        <a:rPr lang="hu-HU" sz="4400" dirty="0" smtClean="0">
                          <a:latin typeface="Rockwell Extra Bold" pitchFamily="18" charset="0"/>
                        </a:rPr>
                        <a:t>Nano</a:t>
                      </a:r>
                      <a:endParaRPr lang="hu-HU" sz="4400" dirty="0">
                        <a:latin typeface="Rockwell Extra Bold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400" dirty="0" smtClean="0">
                          <a:latin typeface="Rockwell Extra Bold" pitchFamily="18" charset="0"/>
                        </a:rPr>
                        <a:t>8</a:t>
                      </a:r>
                      <a:endParaRPr lang="hu-HU" sz="4400" dirty="0">
                        <a:latin typeface="Rockwell Extra Bold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7233">
                <a:tc>
                  <a:txBody>
                    <a:bodyPr/>
                    <a:lstStyle/>
                    <a:p>
                      <a:pPr algn="ctr"/>
                      <a:r>
                        <a:rPr lang="hu-HU" sz="4400" dirty="0" smtClean="0">
                          <a:latin typeface="Rockwell Extra Bold" pitchFamily="18" charset="0"/>
                        </a:rPr>
                        <a:t>Jelentés</a:t>
                      </a:r>
                      <a:endParaRPr lang="hu-HU" sz="4400" dirty="0">
                        <a:latin typeface="Rockwell Extra Bold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400" dirty="0" smtClean="0">
                          <a:latin typeface="Rockwell Extra Bold" pitchFamily="18" charset="0"/>
                        </a:rPr>
                        <a:t>Kamera</a:t>
                      </a:r>
                      <a:endParaRPr lang="hu-HU" sz="4400" dirty="0">
                        <a:latin typeface="Rockwell Extra Bold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72680">
                <a:tc>
                  <a:txBody>
                    <a:bodyPr/>
                    <a:lstStyle/>
                    <a:p>
                      <a:pPr algn="ctr"/>
                      <a:r>
                        <a:rPr lang="hu-HU" sz="5400" dirty="0" smtClean="0">
                          <a:latin typeface="Rockwell Extra Bold" pitchFamily="18" charset="0"/>
                        </a:rPr>
                        <a:t>4 G</a:t>
                      </a:r>
                      <a:endParaRPr lang="hu-HU" sz="5400" dirty="0">
                        <a:latin typeface="Rockwell Extra Bold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400" dirty="0" smtClean="0">
                          <a:latin typeface="Rockwell Extra Bold" pitchFamily="18" charset="0"/>
                        </a:rPr>
                        <a:t>SIM</a:t>
                      </a:r>
                      <a:endParaRPr lang="hu-HU" sz="4400" dirty="0">
                        <a:latin typeface="Rockwell Extra Bold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0876">
                <a:tc>
                  <a:txBody>
                    <a:bodyPr/>
                    <a:lstStyle/>
                    <a:p>
                      <a:pPr algn="ctr"/>
                      <a:r>
                        <a:rPr lang="hu-HU" sz="3600" dirty="0" smtClean="0">
                          <a:latin typeface="Rockwell Extra Bold" pitchFamily="18" charset="0"/>
                        </a:rPr>
                        <a:t>HD</a:t>
                      </a:r>
                      <a:endParaRPr lang="hu-HU" sz="3600" dirty="0">
                        <a:latin typeface="Rockwell Extra Bold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 smtClean="0">
                          <a:latin typeface="Rockwell Extra Bold" pitchFamily="18" charset="0"/>
                        </a:rPr>
                        <a:t>Generáció</a:t>
                      </a:r>
                      <a:endParaRPr lang="hu-HU" sz="3600" dirty="0">
                        <a:latin typeface="Rockwell Extra Bold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251520" y="5733256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4932040" y="5733256"/>
            <a:ext cx="151216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artalom helye 9"/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8640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ockwell Extra Bold" pitchFamily="18" charset="0"/>
              </a:rPr>
              <a:t>Színezd egyformára az összetartozó cellákat!!</a:t>
            </a:r>
            <a:endParaRPr lang="hu-HU" sz="2400" dirty="0">
              <a:solidFill>
                <a:schemeClr val="accent1">
                  <a:lumMod val="20000"/>
                  <a:lumOff val="80000"/>
                </a:schemeClr>
              </a:solidFill>
              <a:latin typeface="Rockwell Extra Bold" pitchFamily="18" charset="0"/>
            </a:endParaRPr>
          </a:p>
        </p:txBody>
      </p:sp>
      <p:sp>
        <p:nvSpPr>
          <p:cNvPr id="10" name="Akciógomb: Vissza vagy Előző 9">
            <a:hlinkClick r:id="" action="ppaction://hlinkshowjump?jump=previousslide" highlightClick="1"/>
          </p:cNvPr>
          <p:cNvSpPr/>
          <p:nvPr/>
        </p:nvSpPr>
        <p:spPr>
          <a:xfrm>
            <a:off x="323528" y="5805264"/>
            <a:ext cx="1440160" cy="79208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Akciógomb: Tovább vagy Következő 11">
            <a:hlinkClick r:id="" action="ppaction://hlinkshowjump?jump=nextslide" highlightClick="1"/>
          </p:cNvPr>
          <p:cNvSpPr/>
          <p:nvPr/>
        </p:nvSpPr>
        <p:spPr>
          <a:xfrm>
            <a:off x="5004048" y="5805264"/>
            <a:ext cx="1368152" cy="79208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question-mark.pn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6084168" y="476672"/>
            <a:ext cx="3059832" cy="6858000"/>
          </a:xfrm>
          <a:prstGeom prst="rect">
            <a:avLst/>
          </a:prstGeom>
        </p:spPr>
      </p:pic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323528" y="1058767"/>
          <a:ext cx="609600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3071664"/>
              </a:tblGrid>
              <a:tr h="727233">
                <a:tc>
                  <a:txBody>
                    <a:bodyPr/>
                    <a:lstStyle/>
                    <a:p>
                      <a:pPr algn="ctr"/>
                      <a:r>
                        <a:rPr lang="hu-HU" sz="4400" dirty="0" smtClean="0">
                          <a:solidFill>
                            <a:schemeClr val="bg1"/>
                          </a:solidFill>
                          <a:latin typeface="Rockwell Extra Bold" pitchFamily="18" charset="0"/>
                        </a:rPr>
                        <a:t>8 mp </a:t>
                      </a:r>
                      <a:endParaRPr lang="hu-HU" sz="4400" dirty="0">
                        <a:solidFill>
                          <a:schemeClr val="bg1"/>
                        </a:solidFill>
                        <a:latin typeface="Rockwell Extra Bold" pitchFamily="18" charset="0"/>
                      </a:endParaRPr>
                    </a:p>
                  </a:txBody>
                  <a:tcPr>
                    <a:solidFill>
                      <a:srgbClr val="AB15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400" dirty="0" smtClean="0">
                          <a:solidFill>
                            <a:schemeClr val="bg1"/>
                          </a:solidFill>
                          <a:latin typeface="Rockwell Extra Bold" pitchFamily="18" charset="0"/>
                        </a:rPr>
                        <a:t>Kijelz</a:t>
                      </a:r>
                      <a:r>
                        <a:rPr lang="hu-HU" sz="4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ő</a:t>
                      </a:r>
                      <a:endParaRPr lang="hu-HU" sz="4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727233">
                <a:tc>
                  <a:txBody>
                    <a:bodyPr/>
                    <a:lstStyle/>
                    <a:p>
                      <a:pPr algn="ctr"/>
                      <a:r>
                        <a:rPr lang="hu-HU" sz="4400" dirty="0" smtClean="0">
                          <a:latin typeface="Rockwell Extra Bold" pitchFamily="18" charset="0"/>
                        </a:rPr>
                        <a:t>IOS</a:t>
                      </a:r>
                      <a:endParaRPr lang="hu-HU" sz="4400" dirty="0">
                        <a:latin typeface="Rockwell Extra Bold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latin typeface="Rockwell Extra Bold" pitchFamily="18" charset="0"/>
                        </a:rPr>
                        <a:t>Én</a:t>
                      </a:r>
                      <a:r>
                        <a:rPr lang="hu-HU" sz="2800" baseline="0" dirty="0" smtClean="0">
                          <a:latin typeface="Rockwell Extra Bold" pitchFamily="18" charset="0"/>
                        </a:rPr>
                        <a:t> telefonom</a:t>
                      </a:r>
                      <a:endParaRPr lang="hu-HU" sz="2800" dirty="0">
                        <a:latin typeface="Rockwell Extra Bold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727233">
                <a:tc>
                  <a:txBody>
                    <a:bodyPr/>
                    <a:lstStyle/>
                    <a:p>
                      <a:pPr algn="ctr"/>
                      <a:r>
                        <a:rPr lang="hu-HU" sz="4400" dirty="0" smtClean="0">
                          <a:latin typeface="Rockwell Extra Bold" pitchFamily="18" charset="0"/>
                        </a:rPr>
                        <a:t>Nano</a:t>
                      </a:r>
                      <a:endParaRPr lang="hu-HU" sz="4400" dirty="0">
                        <a:latin typeface="Rockwell Extra Bold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400" dirty="0" smtClean="0">
                          <a:latin typeface="Rockwell Extra Bold" pitchFamily="18" charset="0"/>
                        </a:rPr>
                        <a:t>8</a:t>
                      </a:r>
                      <a:endParaRPr lang="hu-HU" sz="4400" dirty="0">
                        <a:latin typeface="Rockwell Extra Bold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27233">
                <a:tc>
                  <a:txBody>
                    <a:bodyPr/>
                    <a:lstStyle/>
                    <a:p>
                      <a:pPr algn="ctr"/>
                      <a:r>
                        <a:rPr lang="hu-HU" sz="4400" dirty="0" smtClean="0">
                          <a:latin typeface="Rockwell Extra Bold" pitchFamily="18" charset="0"/>
                        </a:rPr>
                        <a:t>Jelentés</a:t>
                      </a:r>
                      <a:endParaRPr lang="hu-HU" sz="4400" dirty="0">
                        <a:latin typeface="Rockwell Extra Bold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400" dirty="0" smtClean="0">
                          <a:latin typeface="Rockwell Extra Bold" pitchFamily="18" charset="0"/>
                        </a:rPr>
                        <a:t>Kamera</a:t>
                      </a:r>
                      <a:endParaRPr lang="hu-HU" sz="4400" dirty="0">
                        <a:latin typeface="Rockwell Extra Bold" pitchFamily="18" charset="0"/>
                      </a:endParaRPr>
                    </a:p>
                  </a:txBody>
                  <a:tcPr>
                    <a:solidFill>
                      <a:srgbClr val="AB15A0"/>
                    </a:solidFill>
                  </a:tcPr>
                </a:tc>
              </a:tr>
              <a:tr h="872680">
                <a:tc>
                  <a:txBody>
                    <a:bodyPr/>
                    <a:lstStyle/>
                    <a:p>
                      <a:pPr algn="ctr"/>
                      <a:r>
                        <a:rPr lang="hu-HU" sz="5400" dirty="0" smtClean="0">
                          <a:latin typeface="Rockwell Extra Bold" pitchFamily="18" charset="0"/>
                        </a:rPr>
                        <a:t>4 G</a:t>
                      </a:r>
                      <a:endParaRPr lang="hu-HU" sz="5400" dirty="0">
                        <a:latin typeface="Rockwell Extra Bold" pitchFamily="18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400" dirty="0" smtClean="0">
                          <a:latin typeface="Rockwell Extra Bold" pitchFamily="18" charset="0"/>
                        </a:rPr>
                        <a:t>SIM</a:t>
                      </a:r>
                      <a:endParaRPr lang="hu-HU" sz="4400" dirty="0">
                        <a:latin typeface="Rockwell Extra Bold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10876">
                <a:tc>
                  <a:txBody>
                    <a:bodyPr/>
                    <a:lstStyle/>
                    <a:p>
                      <a:pPr algn="ctr"/>
                      <a:r>
                        <a:rPr lang="hu-HU" sz="3600" dirty="0" smtClean="0">
                          <a:latin typeface="Rockwell Extra Bold" pitchFamily="18" charset="0"/>
                        </a:rPr>
                        <a:t>HD</a:t>
                      </a:r>
                      <a:endParaRPr lang="hu-HU" sz="3600" dirty="0">
                        <a:latin typeface="Rockwell Extra Bold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 smtClean="0">
                          <a:latin typeface="Rockwell Extra Bold" pitchFamily="18" charset="0"/>
                        </a:rPr>
                        <a:t>Generáció</a:t>
                      </a:r>
                      <a:endParaRPr lang="hu-HU" sz="3600" dirty="0">
                        <a:latin typeface="Rockwell Extra Bold" pitchFamily="18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251520" y="5733256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4932040" y="5733256"/>
            <a:ext cx="151216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artalom helye 9"/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8640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ockwell Extra Bold" pitchFamily="18" charset="0"/>
              </a:rPr>
              <a:t>Színezd egyformára az összetartozó cellákat!!</a:t>
            </a:r>
            <a:endParaRPr lang="hu-HU" sz="2400" dirty="0">
              <a:solidFill>
                <a:schemeClr val="accent1">
                  <a:lumMod val="20000"/>
                  <a:lumOff val="80000"/>
                </a:schemeClr>
              </a:solidFill>
              <a:latin typeface="Rockwell Extra Bold" pitchFamily="18" charset="0"/>
            </a:endParaRPr>
          </a:p>
        </p:txBody>
      </p:sp>
      <p:sp>
        <p:nvSpPr>
          <p:cNvPr id="10" name="Akciógomb: Vissza vagy Előző 9">
            <a:hlinkClick r:id="" action="ppaction://hlinkshowjump?jump=previousslide" highlightClick="1"/>
          </p:cNvPr>
          <p:cNvSpPr/>
          <p:nvPr/>
        </p:nvSpPr>
        <p:spPr>
          <a:xfrm>
            <a:off x="323528" y="5805264"/>
            <a:ext cx="1440160" cy="79208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Akciógomb: Tovább vagy Következő 11">
            <a:hlinkClick r:id="" action="ppaction://hlinkshowjump?jump=nextslide" highlightClick="1"/>
          </p:cNvPr>
          <p:cNvSpPr/>
          <p:nvPr/>
        </p:nvSpPr>
        <p:spPr>
          <a:xfrm>
            <a:off x="5004048" y="5805264"/>
            <a:ext cx="1368152" cy="79208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 advClick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316835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hu-HU" sz="5200" dirty="0" smtClean="0">
                <a:latin typeface="Berlin Sans FB Demi" pitchFamily="34" charset="0"/>
              </a:rPr>
              <a:t>Használt források</a:t>
            </a:r>
            <a:r>
              <a:rPr lang="hu-HU" sz="4400" dirty="0" smtClean="0">
                <a:latin typeface="Berlin Sans FB Demi" pitchFamily="34" charset="0"/>
              </a:rPr>
              <a:t>:</a:t>
            </a:r>
          </a:p>
          <a:p>
            <a:pPr algn="ctr">
              <a:buNone/>
            </a:pPr>
            <a:endParaRPr lang="hu-HU" dirty="0" smtClean="0"/>
          </a:p>
          <a:p>
            <a:pPr>
              <a:buNone/>
            </a:pPr>
            <a:r>
              <a:rPr lang="hu-HU" b="1" dirty="0" smtClean="0">
                <a:solidFill>
                  <a:srgbClr val="FFFF00"/>
                </a:solidFill>
                <a:hlinkClick r:id="rId2"/>
              </a:rPr>
              <a:t>https://</a:t>
            </a:r>
            <a:r>
              <a:rPr lang="hu-H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/>
              </a:rPr>
              <a:t>www.apple.com/hu/iphone-6</a:t>
            </a:r>
            <a:r>
              <a:rPr lang="hu-HU" dirty="0" smtClean="0">
                <a:hlinkClick r:id="rId2"/>
              </a:rPr>
              <a:t>/</a:t>
            </a:r>
            <a:endParaRPr lang="hu-HU" dirty="0" smtClean="0"/>
          </a:p>
          <a:p>
            <a:pPr>
              <a:buNone/>
            </a:pPr>
            <a:endParaRPr lang="hu-HU" sz="3200" b="1" u="sng" dirty="0" smtClean="0">
              <a:solidFill>
                <a:srgbClr val="00B0F0"/>
              </a:solidFill>
              <a:hlinkClick r:id="rId3"/>
            </a:endParaRPr>
          </a:p>
          <a:p>
            <a:pPr>
              <a:buNone/>
            </a:pPr>
            <a:r>
              <a:rPr lang="hu-HU" sz="3200" b="1" u="sng" dirty="0" smtClean="0">
                <a:solidFill>
                  <a:srgbClr val="00B0F0"/>
                </a:solidFill>
                <a:hlinkClick r:id="rId3"/>
              </a:rPr>
              <a:t>http://www.telefonguru.hu/keszulekek/keszulek-guru_Apple_iPhone_6.asp</a:t>
            </a:r>
            <a:endParaRPr lang="hu-HU" sz="3200" b="1" u="sng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hu-HU" sz="3200" b="1" u="sng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hu-HU" sz="3200" b="1" u="sng" dirty="0" smtClean="0">
                <a:solidFill>
                  <a:srgbClr val="00B0F0"/>
                </a:solidFill>
              </a:rPr>
              <a:t>https://www.apple.com/hu/iphone-6/specs/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79512" y="5445224"/>
            <a:ext cx="180020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660232" y="5373216"/>
            <a:ext cx="201622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Akciógomb: Kezdő dia 10">
            <a:hlinkClick r:id="" action="ppaction://hlinkshowjump?jump=firstslide" highlightClick="1"/>
          </p:cNvPr>
          <p:cNvSpPr/>
          <p:nvPr/>
        </p:nvSpPr>
        <p:spPr>
          <a:xfrm>
            <a:off x="6732240" y="5445224"/>
            <a:ext cx="1872208" cy="100811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Vissza vagy Előző 6">
            <a:hlinkClick r:id="" action="ppaction://hlinkshowjump?jump=previousslide" highlightClick="1"/>
          </p:cNvPr>
          <p:cNvSpPr/>
          <p:nvPr/>
        </p:nvSpPr>
        <p:spPr>
          <a:xfrm>
            <a:off x="251520" y="5517232"/>
            <a:ext cx="1656184" cy="100811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491880" y="5445224"/>
            <a:ext cx="187220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Akciógomb: Egyéni 11">
            <a:hlinkClick r:id="" action="ppaction://hlinkshowjump?jump=endshow" highlightClick="1"/>
          </p:cNvPr>
          <p:cNvSpPr/>
          <p:nvPr/>
        </p:nvSpPr>
        <p:spPr>
          <a:xfrm>
            <a:off x="3563888" y="5517232"/>
            <a:ext cx="1728192" cy="100811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Akciógomb: Egyéni 14">
            <a:hlinkClick r:id="" action="ppaction://hlinkshowjump?jump=endshow" highlightClick="1"/>
          </p:cNvPr>
          <p:cNvSpPr/>
          <p:nvPr/>
        </p:nvSpPr>
        <p:spPr>
          <a:xfrm>
            <a:off x="3563888" y="5517232"/>
            <a:ext cx="1728192" cy="100811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orzás 15"/>
          <p:cNvSpPr/>
          <p:nvPr/>
        </p:nvSpPr>
        <p:spPr>
          <a:xfrm>
            <a:off x="3563888" y="5589240"/>
            <a:ext cx="1656184" cy="86409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Kép 12" descr="Wikipedia_Logo_1_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429000"/>
            <a:ext cx="2448272" cy="1872208"/>
          </a:xfrm>
          <a:prstGeom prst="rect">
            <a:avLst/>
          </a:prstGeom>
          <a:ln>
            <a:noFill/>
          </a:ln>
        </p:spPr>
      </p:pic>
      <p:pic>
        <p:nvPicPr>
          <p:cNvPr id="14" name="Kép 13" descr="imagesG5NYZN6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501008"/>
            <a:ext cx="3308598" cy="1590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Akciógomb: Információ 16">
            <a:hlinkClick r:id="rId6" action="ppaction://hlinksldjump" highlightClick="1"/>
          </p:cNvPr>
          <p:cNvSpPr/>
          <p:nvPr/>
        </p:nvSpPr>
        <p:spPr>
          <a:xfrm>
            <a:off x="7236296" y="188640"/>
            <a:ext cx="1584176" cy="1268760"/>
          </a:xfrm>
          <a:prstGeom prst="actionButtonInformati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6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  <a:scene3d>
              <a:camera prst="obliqueBottomRight"/>
              <a:lightRig rig="threePt" dir="t"/>
            </a:scene3d>
            <a:sp3d/>
          </a:bodyPr>
          <a:lstStyle/>
          <a:p>
            <a:r>
              <a:rPr lang="hu-HU" sz="4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Rockwell Extra Bold" pitchFamily="18" charset="0"/>
              </a:rPr>
              <a:t>Gombok jelentése:</a:t>
            </a:r>
            <a:endParaRPr lang="hu-HU" sz="48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0445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hu-HU" sz="3200" dirty="0" smtClean="0">
                <a:latin typeface="Rockwell Extra Bold" pitchFamily="18" charset="0"/>
              </a:rPr>
              <a:t>Következ</a:t>
            </a:r>
            <a:r>
              <a:rPr lang="hu-HU" sz="3200" dirty="0" smtClean="0">
                <a:latin typeface="Arial Black" pitchFamily="34" charset="0"/>
              </a:rPr>
              <a:t>ő</a:t>
            </a:r>
            <a:r>
              <a:rPr lang="hu-HU" sz="3200" dirty="0" smtClean="0">
                <a:latin typeface="Rockwell Extra Bold" pitchFamily="18" charset="0"/>
              </a:rPr>
              <a:t> dia</a:t>
            </a:r>
          </a:p>
          <a:p>
            <a:pPr algn="ctr">
              <a:buNone/>
            </a:pPr>
            <a:endParaRPr lang="hu-HU" sz="3200" dirty="0" smtClean="0">
              <a:latin typeface="Rockwell Extra Bold" pitchFamily="18" charset="0"/>
            </a:endParaRPr>
          </a:p>
          <a:p>
            <a:pPr algn="ctr">
              <a:buNone/>
            </a:pPr>
            <a:r>
              <a:rPr lang="hu-HU" sz="3200" dirty="0" smtClean="0">
                <a:latin typeface="Rockwell Extra Bold" pitchFamily="18" charset="0"/>
              </a:rPr>
              <a:t>El</a:t>
            </a:r>
            <a:r>
              <a:rPr lang="hu-HU" sz="3200" dirty="0" smtClean="0">
                <a:latin typeface="Arial Black" pitchFamily="34" charset="0"/>
              </a:rPr>
              <a:t>ő</a:t>
            </a:r>
            <a:r>
              <a:rPr lang="hu-HU" sz="3200" dirty="0" smtClean="0">
                <a:latin typeface="Rockwell Extra Bold" pitchFamily="18" charset="0"/>
              </a:rPr>
              <a:t>z</a:t>
            </a:r>
            <a:r>
              <a:rPr lang="hu-HU" sz="3200" dirty="0" smtClean="0">
                <a:latin typeface="Arial Black" pitchFamily="34" charset="0"/>
              </a:rPr>
              <a:t>ő</a:t>
            </a:r>
            <a:r>
              <a:rPr lang="hu-HU" sz="3200" dirty="0" smtClean="0">
                <a:latin typeface="Rockwell Extra Bold" pitchFamily="18" charset="0"/>
              </a:rPr>
              <a:t> dia</a:t>
            </a:r>
          </a:p>
          <a:p>
            <a:pPr algn="ctr">
              <a:buNone/>
            </a:pPr>
            <a:endParaRPr lang="hu-HU" sz="3600" dirty="0" smtClean="0">
              <a:latin typeface="Rockwell Extra Bold" pitchFamily="18" charset="0"/>
            </a:endParaRPr>
          </a:p>
          <a:p>
            <a:pPr algn="ctr">
              <a:buNone/>
            </a:pPr>
            <a:r>
              <a:rPr lang="hu-HU" sz="3200" dirty="0" smtClean="0">
                <a:latin typeface="Rockwell Extra Bold" pitchFamily="18" charset="0"/>
              </a:rPr>
              <a:t>Utolsó dia</a:t>
            </a:r>
          </a:p>
          <a:p>
            <a:pPr algn="ctr">
              <a:buNone/>
            </a:pPr>
            <a:endParaRPr lang="hu-HU" sz="3600" dirty="0" smtClean="0">
              <a:latin typeface="Rockwell Extra Bold" pitchFamily="18" charset="0"/>
            </a:endParaRPr>
          </a:p>
          <a:p>
            <a:pPr algn="ctr">
              <a:buNone/>
            </a:pPr>
            <a:r>
              <a:rPr lang="hu-HU" sz="3200" dirty="0" smtClean="0">
                <a:latin typeface="Rockwell Extra Bold" pitchFamily="18" charset="0"/>
              </a:rPr>
              <a:t>Kezd</a:t>
            </a:r>
            <a:r>
              <a:rPr lang="hu-HU" sz="3200" dirty="0" smtClean="0">
                <a:latin typeface="Arial Black" pitchFamily="34" charset="0"/>
              </a:rPr>
              <a:t>ő</a:t>
            </a:r>
            <a:r>
              <a:rPr lang="hu-HU" sz="3200" dirty="0" smtClean="0">
                <a:latin typeface="Rockwell Extra Bold" pitchFamily="18" charset="0"/>
              </a:rPr>
              <a:t>lap</a:t>
            </a:r>
          </a:p>
          <a:p>
            <a:pPr algn="ctr">
              <a:buNone/>
            </a:pPr>
            <a:endParaRPr lang="hu-HU" sz="3200" dirty="0" smtClean="0">
              <a:latin typeface="Rockwell Extra Bold" pitchFamily="18" charset="0"/>
            </a:endParaRPr>
          </a:p>
          <a:p>
            <a:pPr algn="ctr">
              <a:buNone/>
            </a:pPr>
            <a:r>
              <a:rPr lang="hu-HU" sz="3200" dirty="0" smtClean="0">
                <a:latin typeface="Rockwell Extra Bold" pitchFamily="18" charset="0"/>
              </a:rPr>
              <a:t>Bemutató vége</a:t>
            </a:r>
          </a:p>
          <a:p>
            <a:pPr algn="ctr">
              <a:buNone/>
            </a:pPr>
            <a:endParaRPr lang="hu-HU" sz="3200" dirty="0" smtClean="0">
              <a:latin typeface="Rockwell Extra Bold" pitchFamily="18" charset="0"/>
            </a:endParaRPr>
          </a:p>
          <a:p>
            <a:pPr algn="ctr">
              <a:buNone/>
            </a:pPr>
            <a:endParaRPr lang="hu-HU" sz="3600" dirty="0" smtClean="0">
              <a:latin typeface="Rockwell Extra Bold" pitchFamily="18" charset="0"/>
            </a:endParaRPr>
          </a:p>
          <a:p>
            <a:pPr algn="ctr">
              <a:buNone/>
            </a:pPr>
            <a:endParaRPr lang="hu-HU" sz="3600" dirty="0" smtClean="0">
              <a:latin typeface="Rockwell Extra Bold" pitchFamily="18" charset="0"/>
            </a:endParaRPr>
          </a:p>
          <a:p>
            <a:pPr algn="ctr">
              <a:buNone/>
            </a:pPr>
            <a:endParaRPr lang="hu-HU" sz="3600" dirty="0" smtClean="0">
              <a:latin typeface="Rockwell Extra Bold" pitchFamily="18" charset="0"/>
            </a:endParaRPr>
          </a:p>
          <a:p>
            <a:pPr algn="ctr">
              <a:buNone/>
            </a:pPr>
            <a:endParaRPr lang="hu-HU" sz="3600" dirty="0" smtClean="0">
              <a:latin typeface="Rockwell Extra Bold" pitchFamily="18" charset="0"/>
            </a:endParaRPr>
          </a:p>
        </p:txBody>
      </p:sp>
      <p:sp>
        <p:nvSpPr>
          <p:cNvPr id="4" name="Akciógomb: Tovább vagy Következő 3">
            <a:hlinkClick r:id="" action="ppaction://noaction" highlightClick="1"/>
          </p:cNvPr>
          <p:cNvSpPr/>
          <p:nvPr/>
        </p:nvSpPr>
        <p:spPr>
          <a:xfrm>
            <a:off x="323528" y="1484784"/>
            <a:ext cx="1584176" cy="72008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Akciógomb: Vissza vagy Előző 4">
            <a:hlinkClick r:id="" action="ppaction://noaction" highlightClick="1"/>
          </p:cNvPr>
          <p:cNvSpPr/>
          <p:nvPr/>
        </p:nvSpPr>
        <p:spPr>
          <a:xfrm>
            <a:off x="323528" y="2348880"/>
            <a:ext cx="1584176" cy="72008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Végére 5">
            <a:hlinkClick r:id="" action="ppaction://noaction" highlightClick="1"/>
          </p:cNvPr>
          <p:cNvSpPr/>
          <p:nvPr/>
        </p:nvSpPr>
        <p:spPr>
          <a:xfrm>
            <a:off x="323528" y="3284984"/>
            <a:ext cx="1584176" cy="720080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Kezdő dia 6">
            <a:hlinkClick r:id="" action="ppaction://noaction" highlightClick="1"/>
          </p:cNvPr>
          <p:cNvSpPr/>
          <p:nvPr/>
        </p:nvSpPr>
        <p:spPr>
          <a:xfrm>
            <a:off x="323528" y="4149080"/>
            <a:ext cx="1584176" cy="64807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3528" y="4941168"/>
            <a:ext cx="1584176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orzás 8"/>
          <p:cNvSpPr/>
          <p:nvPr/>
        </p:nvSpPr>
        <p:spPr>
          <a:xfrm>
            <a:off x="251520" y="4941168"/>
            <a:ext cx="1728192" cy="648072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323528" y="5733256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Akciógomb: Vissza vagy Előző 10">
            <a:hlinkClick r:id="" action="ppaction://hlinkshowjump?jump=previousslide" highlightClick="1"/>
          </p:cNvPr>
          <p:cNvSpPr/>
          <p:nvPr/>
        </p:nvSpPr>
        <p:spPr>
          <a:xfrm>
            <a:off x="395536" y="5805264"/>
            <a:ext cx="1440160" cy="79208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7308304" y="5661248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Akciógomb: Tovább vagy Következő 12">
            <a:hlinkClick r:id="" action="ppaction://hlinkshowjump?jump=nextslide" highlightClick="1"/>
          </p:cNvPr>
          <p:cNvSpPr/>
          <p:nvPr/>
        </p:nvSpPr>
        <p:spPr>
          <a:xfrm>
            <a:off x="7380312" y="5733256"/>
            <a:ext cx="1440160" cy="79208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7704" y="267494"/>
            <a:ext cx="5544616" cy="1399032"/>
          </a:xfrm>
        </p:spPr>
        <p:txBody>
          <a:bodyPr>
            <a:normAutofit/>
          </a:bodyPr>
          <a:lstStyle/>
          <a:p>
            <a:r>
              <a:rPr lang="hu-HU" sz="8000" b="1" dirty="0" smtClean="0">
                <a:solidFill>
                  <a:srgbClr val="F6FCBC"/>
                </a:solidFill>
                <a:latin typeface="Showcard Gothic" pitchFamily="82" charset="0"/>
              </a:rPr>
              <a:t>Iphone 6</a:t>
            </a:r>
            <a:endParaRPr lang="hu-HU" sz="8000" b="1" dirty="0">
              <a:solidFill>
                <a:srgbClr val="F6FCBC"/>
              </a:solidFill>
              <a:latin typeface="Showcard Gothic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512168"/>
          </a:xfrm>
        </p:spPr>
        <p:txBody>
          <a:bodyPr/>
          <a:lstStyle/>
          <a:p>
            <a:pPr>
              <a:buFont typeface="Wingdings 2"/>
              <a:buChar char="u"/>
            </a:pPr>
            <a:r>
              <a:rPr lang="hu-HU" sz="4000" dirty="0" smtClean="0">
                <a:latin typeface="Berlin Sans FB Demi" pitchFamily="34" charset="0"/>
                <a:sym typeface="Wingdings 2"/>
              </a:rPr>
              <a:t>Az új Iphone szinte bármit tud, és könnyen lehet használni!!</a:t>
            </a:r>
            <a:endParaRPr lang="hu-HU" dirty="0">
              <a:sym typeface="Wingdings 2"/>
            </a:endParaRPr>
          </a:p>
          <a:p>
            <a:pPr>
              <a:buNone/>
            </a:pPr>
            <a:endParaRPr lang="hu-HU" sz="4000" dirty="0" smtClean="0">
              <a:solidFill>
                <a:srgbClr val="FFFF00"/>
              </a:solidFill>
              <a:latin typeface="Berlin Sans FB Demi" pitchFamily="34" charset="0"/>
              <a:sym typeface="Wingdings 2"/>
            </a:endParaRPr>
          </a:p>
        </p:txBody>
      </p:sp>
      <p:pic>
        <p:nvPicPr>
          <p:cNvPr id="5" name="Kép 4" descr="iphone6.jpg"/>
          <p:cNvPicPr>
            <a:picLocks noChangeAspect="1"/>
          </p:cNvPicPr>
          <p:nvPr/>
        </p:nvPicPr>
        <p:blipFill>
          <a:blip r:embed="rId2" cstate="print"/>
          <a:srcRect r="5952"/>
          <a:stretch>
            <a:fillRect/>
          </a:stretch>
        </p:blipFill>
        <p:spPr>
          <a:xfrm>
            <a:off x="1619672" y="1700808"/>
            <a:ext cx="5760640" cy="2385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églalap 5"/>
          <p:cNvSpPr/>
          <p:nvPr/>
        </p:nvSpPr>
        <p:spPr>
          <a:xfrm>
            <a:off x="323528" y="5661248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7308304" y="5661248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Akciógomb: Tovább vagy Következő 10">
            <a:hlinkClick r:id="" action="ppaction://hlinkshowjump?jump=nextslide" highlightClick="1"/>
          </p:cNvPr>
          <p:cNvSpPr/>
          <p:nvPr/>
        </p:nvSpPr>
        <p:spPr>
          <a:xfrm>
            <a:off x="7380312" y="5733256"/>
            <a:ext cx="1440160" cy="79208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Akciógomb: Vissza vagy Előző 11">
            <a:hlinkClick r:id="" action="ppaction://hlinkshowjump?jump=previousslide" highlightClick="1"/>
          </p:cNvPr>
          <p:cNvSpPr/>
          <p:nvPr/>
        </p:nvSpPr>
        <p:spPr>
          <a:xfrm>
            <a:off x="395536" y="5733256"/>
            <a:ext cx="1440160" cy="79208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7200" b="1" i="1" dirty="0" smtClean="0">
                <a:solidFill>
                  <a:srgbClr val="EA26A4"/>
                </a:solidFill>
                <a:latin typeface="Rockwell Extra Bold" pitchFamily="18" charset="0"/>
              </a:rPr>
              <a:t>Jelentése</a:t>
            </a:r>
            <a:endParaRPr lang="hu-HU" sz="7200" b="1" i="1" dirty="0">
              <a:solidFill>
                <a:srgbClr val="EA26A4"/>
              </a:solidFill>
              <a:latin typeface="Rockwell Extra Bol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728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4800" dirty="0" smtClean="0">
                <a:latin typeface="Rockwell Extra Bold" pitchFamily="18" charset="0"/>
                <a:cs typeface="Arial" pitchFamily="34" charset="0"/>
              </a:rPr>
              <a:t>Az Iphone jelentése: -- Én telefonom!!</a:t>
            </a:r>
            <a:endParaRPr lang="hu-HU" sz="4800" dirty="0">
              <a:latin typeface="Rockwell Extra Bold" pitchFamily="18" charset="0"/>
              <a:cs typeface="Arial" pitchFamily="34" charset="0"/>
            </a:endParaRPr>
          </a:p>
        </p:txBody>
      </p:sp>
      <p:pic>
        <p:nvPicPr>
          <p:cNvPr id="4" name="Kép 3" descr="9mp_iphone6_render_backdetails-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564904"/>
            <a:ext cx="597666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églalap 5"/>
          <p:cNvSpPr/>
          <p:nvPr/>
        </p:nvSpPr>
        <p:spPr>
          <a:xfrm>
            <a:off x="251520" y="5589240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308304" y="5661248"/>
            <a:ext cx="15841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kciógomb: Tovább vagy Következő 9">
            <a:hlinkClick r:id="" action="ppaction://hlinkshowjump?jump=nextslide" highlightClick="1"/>
          </p:cNvPr>
          <p:cNvSpPr/>
          <p:nvPr/>
        </p:nvSpPr>
        <p:spPr>
          <a:xfrm>
            <a:off x="7380312" y="5733256"/>
            <a:ext cx="1440160" cy="72008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Akciógomb: Vissza vagy Előző 10">
            <a:hlinkClick r:id="" action="ppaction://hlinkshowjump?jump=previousslide" highlightClick="1"/>
          </p:cNvPr>
          <p:cNvSpPr/>
          <p:nvPr/>
        </p:nvSpPr>
        <p:spPr>
          <a:xfrm>
            <a:off x="323528" y="5661248"/>
            <a:ext cx="1368152" cy="72008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 advClick="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328592" cy="936104"/>
          </a:xfrm>
        </p:spPr>
        <p:txBody>
          <a:bodyPr>
            <a:normAutofit/>
          </a:bodyPr>
          <a:lstStyle/>
          <a:p>
            <a:r>
              <a:rPr lang="hu-HU" sz="54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Tulajdonságai</a:t>
            </a:r>
            <a:endParaRPr lang="hu-HU" sz="54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1872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4800" dirty="0" smtClean="0">
                <a:solidFill>
                  <a:schemeClr val="bg1"/>
                </a:solidFill>
                <a:latin typeface="Showcard Gothic" pitchFamily="82" charset="0"/>
                <a:sym typeface="Wingdings 2"/>
              </a:rPr>
              <a:t></a:t>
            </a:r>
            <a:r>
              <a:rPr lang="hu-HU" sz="4800" dirty="0" smtClean="0">
                <a:solidFill>
                  <a:srgbClr val="66FF66"/>
                </a:solidFill>
                <a:latin typeface="Arial Black" pitchFamily="34" charset="0"/>
                <a:sym typeface="Wingdings 2"/>
              </a:rPr>
              <a:t>4,7” Retina HD-kijelző, </a:t>
            </a:r>
          </a:p>
          <a:p>
            <a:pPr>
              <a:buNone/>
            </a:pPr>
            <a:r>
              <a:rPr lang="hu-HU" sz="4800" dirty="0" smtClean="0">
                <a:solidFill>
                  <a:srgbClr val="66FF66"/>
                </a:solidFill>
                <a:latin typeface="Arial Black" pitchFamily="34" charset="0"/>
                <a:sym typeface="Wingdings 2"/>
              </a:rPr>
              <a:t>Led-es háttér-világítás</a:t>
            </a:r>
          </a:p>
        </p:txBody>
      </p:sp>
      <p:pic>
        <p:nvPicPr>
          <p:cNvPr id="4" name="Kép 3" descr="d2-husa-iphone-6-momax-breeze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1331640" y="3284984"/>
            <a:ext cx="6696744" cy="2736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églalap 4"/>
          <p:cNvSpPr/>
          <p:nvPr/>
        </p:nvSpPr>
        <p:spPr>
          <a:xfrm>
            <a:off x="251520" y="5661248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7308304" y="5733256"/>
            <a:ext cx="16561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kciógomb: Vissza vagy Előző 8">
            <a:hlinkClick r:id="" action="ppaction://hlinkshowjump?jump=previousslide" highlightClick="1"/>
          </p:cNvPr>
          <p:cNvSpPr/>
          <p:nvPr/>
        </p:nvSpPr>
        <p:spPr>
          <a:xfrm>
            <a:off x="323528" y="5733256"/>
            <a:ext cx="1368152" cy="72008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kciógomb: Tovább vagy Következő 9">
            <a:hlinkClick r:id="" action="ppaction://hlinkshowjump?jump=nextslide" highlightClick="1"/>
          </p:cNvPr>
          <p:cNvSpPr/>
          <p:nvPr/>
        </p:nvSpPr>
        <p:spPr>
          <a:xfrm>
            <a:off x="7380312" y="5805264"/>
            <a:ext cx="1512168" cy="72008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1728192"/>
          </a:xfrm>
        </p:spPr>
        <p:txBody>
          <a:bodyPr/>
          <a:lstStyle/>
          <a:p>
            <a:pPr>
              <a:buNone/>
            </a:pPr>
            <a:r>
              <a:rPr lang="hu-HU" sz="4400" dirty="0" smtClean="0">
                <a:solidFill>
                  <a:schemeClr val="bg1"/>
                </a:solidFill>
                <a:latin typeface="Showcard Gothic" pitchFamily="82" charset="0"/>
                <a:sym typeface="Wingdings 2"/>
              </a:rPr>
              <a:t></a:t>
            </a:r>
            <a:r>
              <a:rPr lang="hu-HU" sz="3200" dirty="0" smtClean="0">
                <a:solidFill>
                  <a:srgbClr val="5DE960"/>
                </a:solidFill>
                <a:latin typeface="Showcard Gothic" pitchFamily="82" charset="0"/>
                <a:sym typeface="Wingdings 2"/>
              </a:rPr>
              <a:t> </a:t>
            </a:r>
            <a:r>
              <a:rPr lang="hu-HU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howcard Gothic" pitchFamily="82" charset="0"/>
                <a:sym typeface="Wingdings 2"/>
              </a:rPr>
              <a:t>8  megapixeles  isIght  kamera, </a:t>
            </a:r>
          </a:p>
          <a:p>
            <a:pPr>
              <a:buNone/>
            </a:pPr>
            <a:r>
              <a:rPr lang="hu-HU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howcard Gothic" pitchFamily="82" charset="0"/>
                <a:sym typeface="Wingdings 2"/>
              </a:rPr>
              <a:t>True  tone  vaku.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79512" y="5661248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7524328" y="5661248"/>
            <a:ext cx="14401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 descr="iPhone-6-21-700x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204864"/>
            <a:ext cx="6667500" cy="3384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Akciógomb: Vissza vagy Előző 9">
            <a:hlinkClick r:id="" action="ppaction://hlinkshowjump?jump=previousslide" highlightClick="1"/>
          </p:cNvPr>
          <p:cNvSpPr/>
          <p:nvPr/>
        </p:nvSpPr>
        <p:spPr>
          <a:xfrm>
            <a:off x="251520" y="5733256"/>
            <a:ext cx="1368152" cy="72008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Akciógomb: Tovább vagy Következő 10">
            <a:hlinkClick r:id="" action="ppaction://hlinkshowjump?jump=nextslide" highlightClick="1"/>
          </p:cNvPr>
          <p:cNvSpPr/>
          <p:nvPr/>
        </p:nvSpPr>
        <p:spPr>
          <a:xfrm>
            <a:off x="7596336" y="5733256"/>
            <a:ext cx="1296144" cy="72008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040560"/>
          </a:xfrm>
          <a:effectLst>
            <a:softEdge rad="3175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sz="4400" dirty="0" smtClean="0">
                <a:solidFill>
                  <a:schemeClr val="bg1"/>
                </a:solidFill>
                <a:latin typeface="Rockwell Extra Bold" pitchFamily="18" charset="0"/>
                <a:sym typeface="Wingdings 2"/>
              </a:rPr>
              <a:t></a:t>
            </a:r>
            <a:r>
              <a:rPr lang="hu-HU" sz="4400" b="1" i="1" dirty="0" smtClean="0">
                <a:solidFill>
                  <a:srgbClr val="66FF66"/>
                </a:solidFill>
                <a:latin typeface="Rockwell Extra Bold" pitchFamily="18" charset="0"/>
                <a:sym typeface="Wingdings 2"/>
              </a:rPr>
              <a:t>Csatlakozók: 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hu-HU" sz="4400" dirty="0" smtClean="0">
                <a:solidFill>
                  <a:srgbClr val="66FF66"/>
                </a:solidFill>
                <a:latin typeface="Rockwell Extra Bold" pitchFamily="18" charset="0"/>
                <a:sym typeface="Wingdings 2"/>
              </a:rPr>
              <a:t>Lightning csatlakozó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hu-HU" sz="4400" dirty="0" smtClean="0">
                <a:solidFill>
                  <a:srgbClr val="66FF66"/>
                </a:solidFill>
                <a:latin typeface="Rockwell Extra Bold" pitchFamily="18" charset="0"/>
                <a:sym typeface="Wingdings 2"/>
              </a:rPr>
              <a:t>Sztereó fejhallgató-csatlakozó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hu-HU" sz="4400" dirty="0" smtClean="0">
                <a:solidFill>
                  <a:srgbClr val="66FF66"/>
                </a:solidFill>
                <a:latin typeface="Rockwell Extra Bold" pitchFamily="18" charset="0"/>
                <a:sym typeface="Wingdings 2"/>
              </a:rPr>
              <a:t>Mikrofon-csatlakozó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hu-HU" sz="4000" dirty="0" smtClean="0">
                <a:solidFill>
                  <a:srgbClr val="66FF66"/>
                </a:solidFill>
                <a:latin typeface="Rockwell Extra Bold" pitchFamily="18" charset="0"/>
                <a:sym typeface="Wingdings 2"/>
              </a:rPr>
              <a:t>Beépített hangszóróhoz csatlakozók</a:t>
            </a:r>
          </a:p>
        </p:txBody>
      </p:sp>
      <p:sp>
        <p:nvSpPr>
          <p:cNvPr id="4" name="Téglalap 3"/>
          <p:cNvSpPr/>
          <p:nvPr/>
        </p:nvSpPr>
        <p:spPr>
          <a:xfrm>
            <a:off x="179512" y="5733256"/>
            <a:ext cx="15841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7452320" y="5661248"/>
            <a:ext cx="14401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 descr="1125_iphone_6_4.jpg"/>
          <p:cNvPicPr>
            <a:picLocks noChangeAspect="1"/>
          </p:cNvPicPr>
          <p:nvPr/>
        </p:nvPicPr>
        <p:blipFill>
          <a:blip r:embed="rId2" cstate="print"/>
          <a:srcRect t="59062" r="49601"/>
          <a:stretch>
            <a:fillRect/>
          </a:stretch>
        </p:blipFill>
        <p:spPr>
          <a:xfrm>
            <a:off x="2267744" y="5301208"/>
            <a:ext cx="4608512" cy="12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kciógomb: Tovább vagy Következő 8">
            <a:hlinkClick r:id="" action="ppaction://hlinkshowjump?jump=nextslide" highlightClick="1"/>
          </p:cNvPr>
          <p:cNvSpPr/>
          <p:nvPr/>
        </p:nvSpPr>
        <p:spPr>
          <a:xfrm>
            <a:off x="7524328" y="5733256"/>
            <a:ext cx="1296144" cy="72008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kciógomb: Vissza vagy Előző 9">
            <a:hlinkClick r:id="" action="ppaction://hlinkshowjump?jump=previousslide" highlightClick="1"/>
          </p:cNvPr>
          <p:cNvSpPr/>
          <p:nvPr/>
        </p:nvSpPr>
        <p:spPr>
          <a:xfrm>
            <a:off x="251520" y="5805264"/>
            <a:ext cx="1440160" cy="72008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MD827_A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88640"/>
            <a:ext cx="1675904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SIM_ADAPTER_4FF-3FF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2275" y="2464050"/>
            <a:ext cx="2160240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églalap 5"/>
          <p:cNvSpPr/>
          <p:nvPr/>
        </p:nvSpPr>
        <p:spPr>
          <a:xfrm>
            <a:off x="251520" y="5805264"/>
            <a:ext cx="15841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380312" y="5805264"/>
            <a:ext cx="1512168" cy="842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kciógomb: Vissza vagy Előző 9">
            <a:hlinkClick r:id="" action="ppaction://hlinkshowjump?jump=previousslide" highlightClick="1"/>
          </p:cNvPr>
          <p:cNvSpPr/>
          <p:nvPr/>
        </p:nvSpPr>
        <p:spPr>
          <a:xfrm>
            <a:off x="323528" y="5877272"/>
            <a:ext cx="1440160" cy="72008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Akciógomb: Tovább vagy Következő 10">
            <a:hlinkClick r:id="" action="ppaction://hlinkshowjump?jump=nextslide" highlightClick="1"/>
          </p:cNvPr>
          <p:cNvSpPr/>
          <p:nvPr/>
        </p:nvSpPr>
        <p:spPr>
          <a:xfrm>
            <a:off x="7452320" y="5877272"/>
            <a:ext cx="1368152" cy="72008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323528" y="188640"/>
            <a:ext cx="8820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SzPct val="100000"/>
              <a:buNone/>
            </a:pPr>
            <a:r>
              <a:rPr lang="hu-HU" sz="4000" b="1" i="1" dirty="0" smtClean="0">
                <a:solidFill>
                  <a:schemeClr val="bg1"/>
                </a:solidFill>
                <a:latin typeface="Gill Sans Ultra Bold" pitchFamily="34" charset="-18"/>
                <a:sym typeface="Wingdings"/>
              </a:rPr>
              <a:t></a:t>
            </a:r>
            <a:r>
              <a:rPr lang="hu-HU" sz="4000" b="1" i="1" dirty="0" smtClean="0">
                <a:solidFill>
                  <a:srgbClr val="FFFF00"/>
                </a:solidFill>
                <a:latin typeface="Gill Sans Ultra Bold" pitchFamily="34" charset="-18"/>
                <a:sym typeface="Wingdings 2"/>
              </a:rPr>
              <a:t>Tartozékai</a:t>
            </a:r>
            <a:r>
              <a:rPr lang="hu-HU" sz="4000" i="1" dirty="0" smtClean="0">
                <a:solidFill>
                  <a:srgbClr val="FFFF00"/>
                </a:solidFill>
                <a:latin typeface="Gill Sans Ultra Bold" pitchFamily="34" charset="-18"/>
                <a:sym typeface="Wingdings 2"/>
              </a:rPr>
              <a:t>: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00000"/>
              <a:buNone/>
            </a:pPr>
            <a:endParaRPr lang="hu-HU" sz="3200" i="1" dirty="0" smtClean="0">
              <a:solidFill>
                <a:srgbClr val="FFFF00"/>
              </a:solidFill>
              <a:latin typeface="Gill Sans Ultra Bold" pitchFamily="34" charset="-18"/>
              <a:sym typeface="Wingdings 2"/>
            </a:endParaRPr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srgbClr val="FFFF00"/>
                </a:solidFill>
                <a:latin typeface="Gill Sans Ultra Bold" pitchFamily="34" charset="-18"/>
              </a:rPr>
              <a:t> Fülhallgató:</a:t>
            </a:r>
          </a:p>
          <a:p>
            <a:pPr>
              <a:buClr>
                <a:schemeClr val="tx1"/>
              </a:buClr>
              <a:buSzPct val="100000"/>
              <a:buNone/>
            </a:pPr>
            <a:r>
              <a:rPr lang="hu-HU" sz="3200" dirty="0" smtClean="0">
                <a:solidFill>
                  <a:srgbClr val="FFFF00"/>
                </a:solidFill>
                <a:latin typeface="Gill Sans Ultra Bold" pitchFamily="34" charset="-18"/>
              </a:rPr>
              <a:t>    Apple EarPods távvezérlővel és mikrofonnal</a:t>
            </a:r>
          </a:p>
          <a:p>
            <a:pPr>
              <a:buClr>
                <a:schemeClr val="tx1"/>
              </a:buClr>
              <a:buSzPct val="100000"/>
              <a:buNone/>
            </a:pPr>
            <a:r>
              <a:rPr lang="hu-HU" sz="3200" dirty="0" smtClean="0">
                <a:solidFill>
                  <a:srgbClr val="FFFF00"/>
                </a:solidFill>
                <a:latin typeface="Gill Sans Ultra Bold" pitchFamily="34" charset="-18"/>
              </a:rPr>
              <a:t>    </a:t>
            </a:r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srgbClr val="FFFF00"/>
                </a:solidFill>
                <a:latin typeface="Gill Sans Ultra Bold" pitchFamily="34" charset="-18"/>
              </a:rPr>
              <a:t> SIM kártya</a:t>
            </a:r>
          </a:p>
          <a:p>
            <a:pPr>
              <a:buClr>
                <a:schemeClr val="tx1"/>
              </a:buClr>
              <a:buSzPct val="100000"/>
              <a:buNone/>
            </a:pPr>
            <a:r>
              <a:rPr lang="hu-HU" sz="3200" dirty="0" smtClean="0">
                <a:solidFill>
                  <a:srgbClr val="FFFF00"/>
                </a:solidFill>
                <a:latin typeface="Gill Sans Ultra Bold" pitchFamily="34" charset="-18"/>
              </a:rPr>
              <a:t>   Nano-SIM kártya</a:t>
            </a:r>
          </a:p>
          <a:p>
            <a:pPr>
              <a:buClr>
                <a:schemeClr val="tx1"/>
              </a:buClr>
              <a:buSzPct val="100000"/>
              <a:buNone/>
            </a:pPr>
            <a:endParaRPr lang="hu-HU" sz="3200" dirty="0" smtClean="0">
              <a:solidFill>
                <a:srgbClr val="FFFF00"/>
              </a:solidFill>
              <a:latin typeface="Gill Sans Ultra Bold" pitchFamily="34" charset="-18"/>
            </a:endParaRPr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srgbClr val="FFFF00"/>
                </a:solidFill>
                <a:latin typeface="Gill Sans Ultra Bold" pitchFamily="34" charset="-18"/>
              </a:rPr>
              <a:t> USB hálózati adapter </a:t>
            </a:r>
          </a:p>
          <a:p>
            <a:pPr>
              <a:buClr>
                <a:schemeClr val="tx1"/>
              </a:buClr>
              <a:buSzPct val="100000"/>
              <a:buNone/>
            </a:pPr>
            <a:r>
              <a:rPr lang="hu-HU" sz="3200" dirty="0" smtClean="0">
                <a:solidFill>
                  <a:srgbClr val="F9B26B"/>
                </a:solidFill>
                <a:latin typeface="Gill Sans Ultra Bold" pitchFamily="34" charset="-18"/>
              </a:rPr>
              <a:t>  </a:t>
            </a:r>
          </a:p>
        </p:txBody>
      </p:sp>
    </p:spTree>
  </p:cSld>
  <p:clrMapOvr>
    <a:masterClrMapping/>
  </p:clrMapOvr>
  <p:transition spd="slow" advClick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hu-HU" sz="4400" dirty="0" smtClean="0">
                <a:solidFill>
                  <a:srgbClr val="FFFF00"/>
                </a:solidFill>
                <a:latin typeface="Bodoni MT Black" pitchFamily="18" charset="0"/>
              </a:rPr>
              <a:t>Lightning - USB átalakító kábel</a:t>
            </a:r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hu-HU" sz="4400" dirty="0" smtClean="0">
                <a:solidFill>
                  <a:srgbClr val="FFFF00"/>
                </a:solidFill>
                <a:latin typeface="Bodoni MT Black" pitchFamily="18" charset="0"/>
              </a:rPr>
              <a:t>Dokumentáció</a:t>
            </a:r>
          </a:p>
          <a:p>
            <a:pPr>
              <a:buClr>
                <a:schemeClr val="tx1"/>
              </a:buClr>
              <a:buSzPct val="100000"/>
              <a:buNone/>
            </a:pPr>
            <a:endParaRPr lang="hu-HU" sz="4400" dirty="0">
              <a:solidFill>
                <a:srgbClr val="FE4444"/>
              </a:solidFill>
              <a:latin typeface="Bodoni MT Black" pitchFamily="18" charset="0"/>
            </a:endParaRPr>
          </a:p>
        </p:txBody>
      </p:sp>
      <p:pic>
        <p:nvPicPr>
          <p:cNvPr id="4" name="Kép 3" descr="cable-iphone6-box-2014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73735">
            <a:off x="5994728" y="1283926"/>
            <a:ext cx="1313516" cy="1222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églalap 5"/>
          <p:cNvSpPr/>
          <p:nvPr/>
        </p:nvSpPr>
        <p:spPr>
          <a:xfrm>
            <a:off x="251520" y="5805264"/>
            <a:ext cx="15121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7452320" y="5805264"/>
            <a:ext cx="14401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 descr="apple_iphone_6_8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1763688" y="2852936"/>
            <a:ext cx="5760640" cy="3209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Akciógomb: Vissza vagy Előző 10">
            <a:hlinkClick r:id="" action="ppaction://hlinkshowjump?jump=previousslide" highlightClick="1"/>
          </p:cNvPr>
          <p:cNvSpPr/>
          <p:nvPr/>
        </p:nvSpPr>
        <p:spPr>
          <a:xfrm>
            <a:off x="323528" y="5877272"/>
            <a:ext cx="1368152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Akciógomb: Tovább vagy Következő 12">
            <a:hlinkClick r:id="" action="ppaction://hlinkshowjump?jump=nextslide" highlightClick="1"/>
          </p:cNvPr>
          <p:cNvSpPr/>
          <p:nvPr/>
        </p:nvSpPr>
        <p:spPr>
          <a:xfrm>
            <a:off x="7524328" y="5877272"/>
            <a:ext cx="1296144" cy="64807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 advClick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ndület">
  <a:themeElements>
    <a:clrScheme name="Lendüle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614</TotalTime>
  <Words>271</Words>
  <Application>Microsoft Office PowerPoint</Application>
  <PresentationFormat>Diavetítés a képernyőre (4:3 oldalarány)</PresentationFormat>
  <Paragraphs>106</Paragraphs>
  <Slides>17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Lendület</vt:lpstr>
      <vt:lpstr>Kedvenc Mobilom</vt:lpstr>
      <vt:lpstr>Gombok jelentése:</vt:lpstr>
      <vt:lpstr>Iphone 6</vt:lpstr>
      <vt:lpstr>Jelentése</vt:lpstr>
      <vt:lpstr>Tulajdonságai</vt:lpstr>
      <vt:lpstr>6. dia</vt:lpstr>
      <vt:lpstr>7. dia</vt:lpstr>
      <vt:lpstr>8. dia</vt:lpstr>
      <vt:lpstr>9. dia</vt:lpstr>
      <vt:lpstr>10. dia</vt:lpstr>
      <vt:lpstr>Operációs rendszere:</vt:lpstr>
      <vt:lpstr>12. dia</vt:lpstr>
      <vt:lpstr>13. dia</vt:lpstr>
      <vt:lpstr>14. dia</vt:lpstr>
      <vt:lpstr>15. dia</vt:lpstr>
      <vt:lpstr>16. dia</vt:lpstr>
      <vt:lpstr>17.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Kedvenc Mobilom</dc:title>
  <dc:creator>Sosné Rita</dc:creator>
  <cp:lastModifiedBy>Sosné Rita</cp:lastModifiedBy>
  <cp:revision>75</cp:revision>
  <dcterms:created xsi:type="dcterms:W3CDTF">2014-11-29T16:45:52Z</dcterms:created>
  <dcterms:modified xsi:type="dcterms:W3CDTF">2014-12-21T13:17:14Z</dcterms:modified>
</cp:coreProperties>
</file>