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5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1" r:id="rId16"/>
    <p:sldId id="273" r:id="rId17"/>
    <p:sldId id="272" r:id="rId18"/>
    <p:sldId id="274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6C6C"/>
    <a:srgbClr val="837777"/>
    <a:srgbClr val="B9E1FF"/>
    <a:srgbClr val="CCC7B7"/>
    <a:srgbClr val="E3EACF"/>
    <a:srgbClr val="DFD9C3"/>
    <a:srgbClr val="F5F5F5"/>
    <a:srgbClr val="8BCDFF"/>
    <a:srgbClr val="71C2FF"/>
    <a:srgbClr val="EB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0"/>
  </p:normalViewPr>
  <p:slideViewPr>
    <p:cSldViewPr snapToGrid="0">
      <p:cViewPr>
        <p:scale>
          <a:sx n="60" d="100"/>
          <a:sy n="60" d="100"/>
        </p:scale>
        <p:origin x="-1182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06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61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923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994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01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519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99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1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50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91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146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013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88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47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79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741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46894-8F47-4639-B1BD-31036D57E456}" type="datetimeFigureOut">
              <a:rPr lang="hu-HU" smtClean="0"/>
              <a:t>2015.01.10.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4CCE789-5ADA-4E91-AFD9-38BAE6914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70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058150" y="2571750"/>
            <a:ext cx="9144000" cy="2387600"/>
          </a:xfrm>
        </p:spPr>
        <p:txBody>
          <a:bodyPr>
            <a:normAutofit/>
          </a:bodyPr>
          <a:lstStyle/>
          <a:p>
            <a:r>
              <a:rPr lang="hu-HU" sz="7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Apple</a:t>
            </a:r>
            <a:br>
              <a:rPr lang="hu-HU" sz="72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endParaRPr lang="hu-HU" sz="72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6250" y="2711450"/>
            <a:ext cx="9144000" cy="2870200"/>
          </a:xfrm>
        </p:spPr>
        <p:txBody>
          <a:bodyPr/>
          <a:lstStyle/>
          <a:p>
            <a:r>
              <a:rPr lang="hu-H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Adobe Fan Heiti Std B" panose="020B0700000000000000" pitchFamily="34" charset="-128"/>
              </a:rPr>
              <a:t>Schäfer</a:t>
            </a:r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Adobe Fan Heiti Std B" panose="020B0700000000000000" pitchFamily="34" charset="-128"/>
              </a:rPr>
              <a:t> Benedek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Adobe Fan Heiti Std B" panose="020B0700000000000000" pitchFamily="34" charset="-128"/>
              </a:rPr>
              <a:t>Felkészítő:Ravasz Imréné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Adobe Fan Heiti Std B" panose="020B0700000000000000" pitchFamily="34" charset="-128"/>
              </a:rPr>
              <a:t>Herendi Német Nemzetiségi Nyelvoktató Általános Iskola</a:t>
            </a:r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8998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3115370"/>
            <a:ext cx="5162550" cy="3742630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Szövegdoboz 6"/>
          <p:cNvSpPr txBox="1"/>
          <p:nvPr/>
        </p:nvSpPr>
        <p:spPr>
          <a:xfrm>
            <a:off x="1876425" y="2238375"/>
            <a:ext cx="2647950" cy="369331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És a legfontosabb Lisa, ami az egész világ életét megváltoztatta, </a:t>
            </a:r>
          </a:p>
          <a:p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ennek a fejlesztése a Macintosh miatt állt le, bár kiadták de nem lett reklámozva, mert a Macintosh óriási befektetés lett. És ezzel mégis csak a </a:t>
            </a:r>
            <a:r>
              <a:rPr lang="hu-HU" dirty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L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isa lett a híresebb. A Macintosh ennek köszönhető. Köszönjük Lisa! </a:t>
            </a:r>
            <a:endParaRPr lang="hu-HU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33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iPhone</a:t>
            </a:r>
            <a:r>
              <a:rPr lang="hu-HU" sz="6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 Pro</a:t>
            </a:r>
            <a:endParaRPr lang="hu-HU" sz="6000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4" y="3613546"/>
            <a:ext cx="5191125" cy="3244453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5" name="Szövegdoboz 4"/>
          <p:cNvSpPr txBox="1"/>
          <p:nvPr/>
        </p:nvSpPr>
        <p:spPr>
          <a:xfrm>
            <a:off x="1666875" y="2247900"/>
            <a:ext cx="298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Az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iPhone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 Pro korai próbálkozás volt a számítógépszerű telefonok</a:t>
            </a:r>
          </a:p>
          <a:p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gyártására. Kudarcba fulladt az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iPhone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 5 fejlesztése közben. </a:t>
            </a:r>
            <a:endParaRPr lang="hu-HU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15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Fejlesztés alatt </a:t>
            </a:r>
            <a:endParaRPr lang="hu-HU" sz="6600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9" y="2035968"/>
            <a:ext cx="5238751" cy="3012281"/>
          </a:xfrm>
        </p:spPr>
      </p:pic>
      <p:sp>
        <p:nvSpPr>
          <p:cNvPr id="5" name="Szövegdoboz 4"/>
          <p:cNvSpPr txBox="1"/>
          <p:nvPr/>
        </p:nvSpPr>
        <p:spPr>
          <a:xfrm>
            <a:off x="2152650" y="1905000"/>
            <a:ext cx="2609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Apple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iWatch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. Ez az eszköz ami még meg sem jelent de máris minden cég lemásolta. Egy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okosóra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 ami nem csak egy egyszerű óra, hanem egy elképesztő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okoseszköz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 is. </a:t>
            </a:r>
          </a:p>
          <a:p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Telefon,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eMail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, Egészség, SMS, Zene, Naptár, és sok más applikáció teszi izgalmassá a használatát.</a:t>
            </a:r>
            <a:endParaRPr lang="hu-HU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77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Apple TV 2.0</a:t>
            </a:r>
            <a:endParaRPr lang="hu-HU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1862" y="2238375"/>
            <a:ext cx="2554288" cy="377762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Gyorsabb, megbízhatóbb internetkapcsolat, </a:t>
            </a:r>
            <a:r>
              <a:rPr lang="hu-HU" dirty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e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z jellemzi az Apple TV-t. Ezen eszközön interneten az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iPhone-unk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 képét megosztva játszhatunk és tévézhetünk.</a:t>
            </a:r>
            <a:endParaRPr lang="hu-HU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3011329"/>
            <a:ext cx="6248400" cy="38466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70" y="-30477"/>
            <a:ext cx="4470630" cy="3041806"/>
          </a:xfrm>
          <a:prstGeom prst="rect">
            <a:avLst/>
          </a:prstGeom>
        </p:spPr>
      </p:pic>
      <p:pic>
        <p:nvPicPr>
          <p:cNvPr id="7" name="Kép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8179"/>
            <a:ext cx="1849821" cy="1849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zövegdoboz 8">
            <a:hlinkClick r:id="rId5" action="ppaction://hlinksldjump"/>
          </p:cNvPr>
          <p:cNvSpPr txBox="1"/>
          <p:nvPr/>
        </p:nvSpPr>
        <p:spPr>
          <a:xfrm>
            <a:off x="462456" y="5748423"/>
            <a:ext cx="157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Menü</a:t>
            </a:r>
            <a:endParaRPr lang="hu-H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9144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85800" y="352425"/>
            <a:ext cx="108108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Ha engem kérdeznek az Apple nemcsak egy cég hanem egy fogalom.</a:t>
            </a:r>
          </a:p>
          <a:p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Az </a:t>
            </a: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pple 39 év alatt a legelismertebb cég lett. A technika és a fejlődés terén minden más céget lepipálnak. </a:t>
            </a: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hogy Steve </a:t>
            </a:r>
            <a:r>
              <a:rPr lang="hu-HU" sz="2800" dirty="0" err="1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Jobs</a:t>
            </a: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 is mondta ,,Az </a:t>
            </a: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pple menő, és ez az ami a </a:t>
            </a:r>
            <a:r>
              <a:rPr lang="hu-HU" sz="2800" dirty="0" err="1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világott</a:t>
            </a:r>
            <a:r>
              <a:rPr lang="hu-HU" sz="2800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</a:rPr>
              <a:t> jobbá teszi”. Nem eszközöket gyártanak hanem a tudományt fejlesztik, és ezt megosztják az emberekkel, bárki fejleszthet hozzá valamit hogy jobbá tegye. És ezért szeretnék ott dolgozni, alkotni valamit. </a:t>
            </a:r>
            <a:endParaRPr lang="hu-HU" sz="28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93" y="3861435"/>
            <a:ext cx="5607367" cy="28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08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16625" y="100235"/>
            <a:ext cx="8911687" cy="1280890"/>
          </a:xfrm>
          <a:noFill/>
        </p:spPr>
        <p:txBody>
          <a:bodyPr>
            <a:normAutofit/>
          </a:bodyPr>
          <a:lstStyle/>
          <a:p>
            <a:r>
              <a:rPr lang="hu-H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Apple</a:t>
            </a:r>
            <a:r>
              <a:rPr lang="hu-HU" sz="7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72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RED</a:t>
            </a:r>
            <a:endParaRPr lang="hu-HU" sz="72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4287" y="569595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Az 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pple a     </a:t>
            </a:r>
            <a:r>
              <a:rPr lang="hu-HU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RED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-kampány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ideje alatt minden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iTunes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illetve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Appstore-ban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vásárolt </a:t>
            </a:r>
            <a:r>
              <a:rPr lang="hu-H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jaték</a:t>
            </a:r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, film, zene, program árából 30%-ot a UNICEF kapott amit a rászorulóknak adtak.</a:t>
            </a:r>
          </a:p>
          <a:p>
            <a:pPr marL="0" indent="0">
              <a:buNone/>
            </a:pP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6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83127" y="3190788"/>
            <a:ext cx="7817427" cy="1280890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Steve </a:t>
            </a:r>
            <a:r>
              <a:rPr lang="hu-HU" sz="28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Wozniak</a:t>
            </a:r>
            <a:r>
              <a:rPr lang="hu-HU" sz="2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aki rájött a valós megjelenítés technikájára, az Apple-t otthagyta és most </a:t>
            </a:r>
            <a:r>
              <a:rPr lang="hu-HU" sz="28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elektromosmérnökként</a:t>
            </a:r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dolgozik.</a:t>
            </a:r>
            <a:endParaRPr lang="hu-HU" sz="28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1152525"/>
            <a:ext cx="44577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13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34948" y="1303723"/>
            <a:ext cx="104108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Steve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Jobs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az alapító</a:t>
            </a:r>
          </a:p>
          <a:p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2011-ben hunyt el betegség miatt.</a:t>
            </a:r>
          </a:p>
          <a:p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Élete utolsó évében,</a:t>
            </a:r>
          </a:p>
          <a:p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ő maga tervezte</a:t>
            </a:r>
          </a:p>
          <a:p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a méltán híres </a:t>
            </a: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iPad-et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endParaRPr lang="hu-HU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47" y="780299"/>
            <a:ext cx="423092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37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-1" y="-1"/>
            <a:ext cx="1103947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Mikor és kik alapították az </a:t>
            </a:r>
            <a:r>
              <a:rPr lang="hu-HU" sz="3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pple-t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?</a:t>
            </a:r>
          </a:p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    1970- Steve </a:t>
            </a:r>
            <a:r>
              <a:rPr lang="hu-HU" sz="3200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J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obs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        1976-Bill 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Gates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          1976-Steve 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Jobs</a:t>
            </a:r>
            <a:endParaRPr lang="hu-HU" sz="3200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   </a:t>
            </a:r>
            <a:endParaRPr lang="hu-HU" sz="3200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	Mikor 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adták ki a 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Macbook-ot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?</a:t>
            </a:r>
          </a:p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    2006                              1980                           2011</a:t>
            </a:r>
          </a:p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Miért nem lett 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iPhone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Pro?</a:t>
            </a:r>
          </a:p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    Az 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iPhone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5 miatt          Pénz 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hiány</a:t>
            </a:r>
          </a:p>
          <a:p>
            <a:endParaRPr lang="hu-HU" sz="3200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Milyen két operációs rendszer használ az Apple 2013 óta?</a:t>
            </a:r>
          </a:p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b  X 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Mavericks-Windows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98      X 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Yosemite-X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Mavericks</a:t>
            </a:r>
            <a:endParaRPr lang="hu-HU" sz="3200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hu-HU" sz="3200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Mikor hunyt el Steve </a:t>
            </a:r>
            <a:r>
              <a:rPr lang="hu-HU" sz="32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Jobs</a:t>
            </a:r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?</a:t>
            </a:r>
          </a:p>
          <a:p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    2011      	             2006</a:t>
            </a:r>
          </a:p>
          <a:p>
            <a:r>
              <a:rPr lang="hu-HU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      </a:t>
            </a:r>
            <a:endParaRPr lang="hu-HU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05" y="625337"/>
            <a:ext cx="429939" cy="28662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" y="605398"/>
            <a:ext cx="429939" cy="28662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09" y="718671"/>
            <a:ext cx="429939" cy="28662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67" y="3123052"/>
            <a:ext cx="429939" cy="28662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" y="6031302"/>
            <a:ext cx="429939" cy="28662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35" y="6031302"/>
            <a:ext cx="429939" cy="28662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61" y="2137696"/>
            <a:ext cx="429939" cy="28662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" y="3140941"/>
            <a:ext cx="429939" cy="28662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" y="1994383"/>
            <a:ext cx="429939" cy="28662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41" y="1994383"/>
            <a:ext cx="429939" cy="28662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03" y="4565635"/>
            <a:ext cx="429939" cy="28662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8" y="4565635"/>
            <a:ext cx="429939" cy="286626"/>
          </a:xfrm>
          <a:prstGeom prst="rect">
            <a:avLst/>
          </a:prstGeom>
        </p:spPr>
      </p:pic>
      <p:sp>
        <p:nvSpPr>
          <p:cNvPr id="3" name="Téglalap 2">
            <a:hlinkClick r:id="rId4" action="ppaction://hlinksldjump"/>
          </p:cNvPr>
          <p:cNvSpPr/>
          <p:nvPr/>
        </p:nvSpPr>
        <p:spPr>
          <a:xfrm>
            <a:off x="7009340" y="625337"/>
            <a:ext cx="2168068" cy="286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hlinkClick r:id="rId4" action="ppaction://hlinksldjump"/>
          </p:cNvPr>
          <p:cNvSpPr/>
          <p:nvPr/>
        </p:nvSpPr>
        <p:spPr>
          <a:xfrm>
            <a:off x="7180884" y="621409"/>
            <a:ext cx="2168068" cy="286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>
            <a:hlinkClick r:id="rId4" action="ppaction://hlinksldjump"/>
          </p:cNvPr>
          <p:cNvSpPr/>
          <p:nvPr/>
        </p:nvSpPr>
        <p:spPr>
          <a:xfrm>
            <a:off x="3048203" y="1994383"/>
            <a:ext cx="2168068" cy="286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hlinkClick r:id="rId4" action="ppaction://hlinksldjump"/>
          </p:cNvPr>
          <p:cNvSpPr/>
          <p:nvPr/>
        </p:nvSpPr>
        <p:spPr>
          <a:xfrm>
            <a:off x="6858000" y="2859783"/>
            <a:ext cx="2168068" cy="286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>
            <a:hlinkClick r:id="rId5" action="ppaction://hlinksldjump"/>
          </p:cNvPr>
          <p:cNvSpPr/>
          <p:nvPr/>
        </p:nvSpPr>
        <p:spPr>
          <a:xfrm>
            <a:off x="139078" y="609325"/>
            <a:ext cx="2168068" cy="286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>
            <a:hlinkClick r:id="rId5" action="ppaction://hlinksldjump"/>
          </p:cNvPr>
          <p:cNvSpPr/>
          <p:nvPr/>
        </p:nvSpPr>
        <p:spPr>
          <a:xfrm>
            <a:off x="139078" y="1994383"/>
            <a:ext cx="2168068" cy="286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96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>
            <a:hlinkClick r:id="rId3" action="ppaction://hlinksldjump"/>
          </p:cNvPr>
          <p:cNvSpPr/>
          <p:nvPr/>
        </p:nvSpPr>
        <p:spPr>
          <a:xfrm>
            <a:off x="3484179" y="819807"/>
            <a:ext cx="4887310" cy="57544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Igaz</a:t>
            </a:r>
            <a:endParaRPr lang="hu-HU" sz="9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08" y="4148521"/>
            <a:ext cx="3646488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9445552" y="5364057"/>
            <a:ext cx="1937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Vissza a kérdéshez</a:t>
            </a:r>
            <a:endParaRPr lang="hu-H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1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05245" y="624110"/>
            <a:ext cx="8911687" cy="1280890"/>
          </a:xfrm>
        </p:spPr>
        <p:txBody>
          <a:bodyPr>
            <a:normAutofit/>
          </a:bodyPr>
          <a:lstStyle/>
          <a:p>
            <a:r>
              <a:rPr lang="hu-HU" sz="7200" dirty="0" smtClean="0">
                <a:latin typeface="Calibri Light"/>
              </a:rPr>
              <a:t>MENÜ</a:t>
            </a:r>
            <a:endParaRPr lang="hu-HU" sz="7200" dirty="0">
              <a:latin typeface="Calibri Light"/>
            </a:endParaRPr>
          </a:p>
        </p:txBody>
      </p:sp>
      <p:pic>
        <p:nvPicPr>
          <p:cNvPr id="4" name="Tartalom helye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94" y="5119005"/>
            <a:ext cx="2230120" cy="1486747"/>
          </a:xfrm>
        </p:spPr>
      </p:pic>
      <p:sp>
        <p:nvSpPr>
          <p:cNvPr id="7" name="Szövegdoboz 6">
            <a:hlinkClick r:id="rId5" action="ppaction://hlinksldjump"/>
          </p:cNvPr>
          <p:cNvSpPr txBox="1"/>
          <p:nvPr/>
        </p:nvSpPr>
        <p:spPr>
          <a:xfrm>
            <a:off x="212836" y="3352396"/>
            <a:ext cx="3854667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83777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Személyi számítógépek</a:t>
            </a:r>
            <a:endParaRPr lang="hu-HU" sz="2400" dirty="0"/>
          </a:p>
        </p:txBody>
      </p:sp>
      <p:sp>
        <p:nvSpPr>
          <p:cNvPr id="8" name="Szövegdoboz 7">
            <a:hlinkClick r:id="rId6" action="ppaction://hlinksldjump"/>
          </p:cNvPr>
          <p:cNvSpPr txBox="1"/>
          <p:nvPr/>
        </p:nvSpPr>
        <p:spPr>
          <a:xfrm>
            <a:off x="212836" y="4184566"/>
            <a:ext cx="332652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83777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Egyéb termékek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9932276" y="6488668"/>
            <a:ext cx="225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Vissza a menübe</a:t>
            </a:r>
            <a:endParaRPr lang="hu-HU" dirty="0"/>
          </a:p>
        </p:txBody>
      </p:sp>
      <p:sp>
        <p:nvSpPr>
          <p:cNvPr id="10" name="Szövegdoboz 9">
            <a:hlinkClick r:id="rId7" action="ppaction://hlinksldjump"/>
          </p:cNvPr>
          <p:cNvSpPr txBox="1"/>
          <p:nvPr/>
        </p:nvSpPr>
        <p:spPr>
          <a:xfrm>
            <a:off x="212835" y="2480037"/>
            <a:ext cx="3854667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83777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Apple</a:t>
            </a:r>
            <a:endParaRPr lang="hu-HU" sz="2400" dirty="0"/>
          </a:p>
        </p:txBody>
      </p:sp>
      <p:sp>
        <p:nvSpPr>
          <p:cNvPr id="11" name="Szövegdoboz 10">
            <a:hlinkClick r:id="rId8" action="ppaction://hlinksldjump"/>
          </p:cNvPr>
          <p:cNvSpPr txBox="1"/>
          <p:nvPr/>
        </p:nvSpPr>
        <p:spPr>
          <a:xfrm>
            <a:off x="212834" y="4934203"/>
            <a:ext cx="3854667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83777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Operációs rendszer</a:t>
            </a:r>
            <a:endParaRPr lang="hu-HU" sz="2400" dirty="0"/>
          </a:p>
        </p:txBody>
      </p:sp>
      <p:sp>
        <p:nvSpPr>
          <p:cNvPr id="12" name="Szövegdoboz 11">
            <a:hlinkClick r:id="rId9" action="ppaction://hlinksldjump"/>
          </p:cNvPr>
          <p:cNvSpPr txBox="1"/>
          <p:nvPr/>
        </p:nvSpPr>
        <p:spPr>
          <a:xfrm>
            <a:off x="212833" y="5859113"/>
            <a:ext cx="3854667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837777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Kérdések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750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>
            <a:hlinkClick r:id="rId3" action="ppaction://hlinksldjump"/>
          </p:cNvPr>
          <p:cNvSpPr/>
          <p:nvPr/>
        </p:nvSpPr>
        <p:spPr>
          <a:xfrm>
            <a:off x="3168869" y="819807"/>
            <a:ext cx="5249918" cy="57544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Hamis</a:t>
            </a:r>
            <a:endParaRPr lang="hu-HU" sz="8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4144532"/>
            <a:ext cx="3645831" cy="242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783391" y="5364057"/>
            <a:ext cx="2159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Vissza a kérdéshez</a:t>
            </a:r>
            <a:endParaRPr lang="hu-H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1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52248" y="362607"/>
            <a:ext cx="115561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Calibri Light"/>
              </a:rPr>
              <a:t>Köszönöm a figyelmet!</a:t>
            </a:r>
          </a:p>
          <a:p>
            <a:endParaRPr lang="hu-HU" sz="4000" dirty="0">
              <a:latin typeface="Calibri Light"/>
            </a:endParaRPr>
          </a:p>
          <a:p>
            <a:r>
              <a:rPr lang="hu-HU" sz="4000" dirty="0" err="1" smtClean="0">
                <a:latin typeface="Calibri Light"/>
              </a:rPr>
              <a:t>Credits</a:t>
            </a:r>
            <a:r>
              <a:rPr lang="hu-HU" sz="4000" dirty="0" smtClean="0">
                <a:latin typeface="Calibri Light"/>
              </a:rPr>
              <a:t>: </a:t>
            </a:r>
            <a:r>
              <a:rPr lang="hu-HU" sz="4000" dirty="0" err="1" smtClean="0">
                <a:latin typeface="Calibri Light"/>
              </a:rPr>
              <a:t>store.apple.com</a:t>
            </a:r>
            <a:endParaRPr lang="hu-HU" sz="4000" dirty="0" smtClean="0">
              <a:latin typeface="Calibri Light"/>
            </a:endParaRPr>
          </a:p>
          <a:p>
            <a:r>
              <a:rPr lang="hu-HU" sz="4400" dirty="0">
                <a:latin typeface="Calibri Light"/>
              </a:rPr>
              <a:t> </a:t>
            </a:r>
            <a:r>
              <a:rPr lang="hu-HU" sz="4400" dirty="0" smtClean="0">
                <a:latin typeface="Calibri Light"/>
              </a:rPr>
              <a:t>           </a:t>
            </a:r>
            <a:r>
              <a:rPr lang="hu-HU" sz="4400" dirty="0" err="1" smtClean="0">
                <a:latin typeface="Calibri Light"/>
              </a:rPr>
              <a:t>Google</a:t>
            </a:r>
            <a:r>
              <a:rPr lang="hu-HU" sz="4400" dirty="0" smtClean="0">
                <a:latin typeface="Calibri Light"/>
              </a:rPr>
              <a:t> képek</a:t>
            </a:r>
          </a:p>
          <a:p>
            <a:r>
              <a:rPr lang="hu-HU" sz="4400" dirty="0" smtClean="0">
                <a:latin typeface="Calibri Light"/>
              </a:rPr>
              <a:t>	</a:t>
            </a:r>
            <a:r>
              <a:rPr lang="hu-HU" sz="4400" dirty="0">
                <a:latin typeface="Calibri Light"/>
              </a:rPr>
              <a:t>	 </a:t>
            </a:r>
            <a:r>
              <a:rPr lang="hu-HU" sz="4400" dirty="0" smtClean="0">
                <a:latin typeface="Calibri Light"/>
              </a:rPr>
              <a:t>http</a:t>
            </a:r>
            <a:r>
              <a:rPr lang="hu-HU" sz="4400" dirty="0">
                <a:latin typeface="Calibri Light"/>
              </a:rPr>
              <a:t>://hu.wikipedia.org/wiki/Apple_Inc. </a:t>
            </a:r>
            <a:endParaRPr lang="hu-HU" sz="4400" dirty="0" smtClean="0">
              <a:latin typeface="Calibri Light"/>
            </a:endParaRPr>
          </a:p>
          <a:p>
            <a:r>
              <a:rPr lang="hu-HU" sz="2000" dirty="0"/>
              <a:t>		</a:t>
            </a:r>
            <a:r>
              <a:rPr lang="hu-HU" sz="2000" dirty="0" smtClean="0"/>
              <a:t> 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Tartalom helye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94" y="5119005"/>
            <a:ext cx="2230120" cy="1486747"/>
          </a:xfrm>
        </p:spPr>
      </p:pic>
      <p:pic>
        <p:nvPicPr>
          <p:cNvPr id="4" name="Tartalom hely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94" y="5071588"/>
            <a:ext cx="2230120" cy="14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8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Az Apple</a:t>
            </a:r>
            <a:endParaRPr lang="hu-HU" sz="8800" dirty="0">
              <a:solidFill>
                <a:schemeClr val="accent2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52844" y="2141220"/>
            <a:ext cx="8911687" cy="373952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>
                <a:latin typeface="Calibri Light" panose="020F0302020204030204" pitchFamily="34" charset="0"/>
              </a:rPr>
              <a:t>Alapítva 1976. április 1.   </a:t>
            </a:r>
            <a:r>
              <a:rPr lang="hu-HU" sz="2400" dirty="0" err="1" smtClean="0">
                <a:latin typeface="Calibri Light" panose="020F0302020204030204" pitchFamily="34" charset="0"/>
              </a:rPr>
              <a:t>California</a:t>
            </a:r>
            <a:r>
              <a:rPr lang="hu-HU" sz="2400" dirty="0" smtClean="0">
                <a:latin typeface="Calibri Light" panose="020F0302020204030204" pitchFamily="34" charset="0"/>
              </a:rPr>
              <a:t> </a:t>
            </a:r>
            <a:r>
              <a:rPr lang="hu-HU" sz="2400" dirty="0" err="1" smtClean="0">
                <a:latin typeface="Calibri Light" panose="020F0302020204030204" pitchFamily="34" charset="0"/>
              </a:rPr>
              <a:t>Cupertino</a:t>
            </a:r>
            <a:endParaRPr lang="hu-HU" sz="24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Calibri Light" panose="020F0302020204030204" pitchFamily="34" charset="0"/>
              </a:rPr>
              <a:t>Steve </a:t>
            </a:r>
            <a:r>
              <a:rPr lang="hu-HU" sz="2400" dirty="0" err="1" smtClean="0">
                <a:latin typeface="Calibri Light" panose="020F0302020204030204" pitchFamily="34" charset="0"/>
              </a:rPr>
              <a:t>Jobs</a:t>
            </a:r>
            <a:r>
              <a:rPr lang="hu-HU" sz="2400" dirty="0" smtClean="0">
                <a:latin typeface="Calibri Light" panose="020F0302020204030204" pitchFamily="34" charset="0"/>
              </a:rPr>
              <a:t> és barátja Steve </a:t>
            </a:r>
            <a:r>
              <a:rPr lang="hu-HU" sz="2400" dirty="0" err="1" smtClean="0">
                <a:latin typeface="Calibri Light" panose="020F0302020204030204" pitchFamily="34" charset="0"/>
              </a:rPr>
              <a:t>Wozniak</a:t>
            </a:r>
            <a:r>
              <a:rPr lang="hu-HU" sz="2400" dirty="0" smtClean="0">
                <a:latin typeface="Calibri Light" panose="020F0302020204030204" pitchFamily="34" charset="0"/>
              </a:rPr>
              <a:t> az alapítók véletlenül jöttek rá a valós idejű megjelenítés technikájára, ami az akkori rendszereknek még szinte lehetetlen volt.  </a:t>
            </a:r>
          </a:p>
        </p:txBody>
      </p:sp>
      <p:pic>
        <p:nvPicPr>
          <p:cNvPr id="6" name="Tartalom hely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94" y="5119005"/>
            <a:ext cx="2230120" cy="1486747"/>
          </a:xfrm>
          <a:prstGeom prst="rect">
            <a:avLst/>
          </a:prstGeom>
        </p:spPr>
      </p:pic>
      <p:sp>
        <p:nvSpPr>
          <p:cNvPr id="7" name="Szövegdoboz 6">
            <a:hlinkClick r:id="rId3" action="ppaction://hlinksldjump"/>
          </p:cNvPr>
          <p:cNvSpPr txBox="1"/>
          <p:nvPr/>
        </p:nvSpPr>
        <p:spPr>
          <a:xfrm>
            <a:off x="10426263" y="5862378"/>
            <a:ext cx="157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Menü</a:t>
            </a:r>
            <a:endParaRPr lang="hu-H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617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8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Mac 5K</a:t>
            </a:r>
            <a:endParaRPr lang="hu-HU" sz="8000" dirty="0">
              <a:solidFill>
                <a:schemeClr val="accent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1672897"/>
            <a:ext cx="5295900" cy="352775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238375" y="2061329"/>
            <a:ext cx="2619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A Mac 5K volt a legnagyobb fejlesztés az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Apple történetében.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Az 5K-s felbontást eddig még a TV-k sem alkalmazták, de a kamerák minősége miatt az Apple elképesztő vékonyság mellet is képes volt megépíteni ezt a szuperszámítógépet.</a:t>
            </a:r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93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86" y="3762197"/>
            <a:ext cx="3940113" cy="309580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78575" y="633635"/>
            <a:ext cx="8911687" cy="1280890"/>
          </a:xfrm>
        </p:spPr>
        <p:txBody>
          <a:bodyPr>
            <a:noAutofit/>
          </a:bodyPr>
          <a:lstStyle/>
          <a:p>
            <a:r>
              <a:rPr lang="hu-HU" sz="96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ea typeface="Adobe Fan Heiti Std B" panose="020B0700000000000000" pitchFamily="34" charset="-128"/>
              </a:rPr>
              <a:t>Macbook</a:t>
            </a:r>
            <a:r>
              <a:rPr lang="hu-HU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ea typeface="Adobe Fan Heiti Std B" panose="020B0700000000000000" pitchFamily="34" charset="-128"/>
              </a:rPr>
              <a:t/>
            </a:r>
            <a:br>
              <a:rPr lang="hu-HU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ea typeface="Adobe Fan Heiti Std B" panose="020B0700000000000000" pitchFamily="34" charset="-128"/>
              </a:rPr>
            </a:br>
            <a:r>
              <a:rPr lang="hu-HU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ea typeface="Adobe Fan Heiti Std B" panose="020B0700000000000000" pitchFamily="34" charset="-128"/>
              </a:rPr>
              <a:t>Air </a:t>
            </a:r>
            <a:endParaRPr lang="hu-HU" sz="9600" dirty="0">
              <a:solidFill>
                <a:schemeClr val="accent2">
                  <a:lumMod val="20000"/>
                  <a:lumOff val="80000"/>
                </a:schemeClr>
              </a:solidFill>
              <a:latin typeface="Calibri Light" panose="020F030202020403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11935" y="3874354"/>
            <a:ext cx="909425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2006. Május 16-i bemutatása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 nem volt nagy siker mint amit hozzáfűztek. 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Azóta Intel </a:t>
            </a:r>
            <a:r>
              <a:rPr lang="hu-H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Penryum</a:t>
            </a:r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 majd később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 egyedi Intel </a:t>
            </a:r>
            <a:r>
              <a:rPr lang="hu-H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Titan</a:t>
            </a:r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Pyresium</a:t>
            </a:r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 processzort kapott.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 2008-ban </a:t>
            </a:r>
            <a:r>
              <a:rPr lang="hu-H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nVidia</a:t>
            </a:r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 videokártyát kap. 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És DDR3-as szabványú a RAM memória. 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2014-ben teljesen új alu-házat kapott, és még vékonyabb lett.  </a:t>
            </a:r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9776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4" y="3000374"/>
            <a:ext cx="3857625" cy="38576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8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MacBook</a:t>
            </a:r>
            <a:r>
              <a:rPr lang="hu-HU" sz="8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hu-H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</a:br>
            <a:r>
              <a:rPr lang="hu-HU" sz="8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Pro</a:t>
            </a:r>
            <a:endParaRPr lang="hu-HU" sz="8800" dirty="0">
              <a:solidFill>
                <a:schemeClr val="accent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93861" y="3935193"/>
            <a:ext cx="930592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A Pro változat csak 2011-ben vált ki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a </a:t>
            </a:r>
            <a:r>
              <a:rPr lang="hu-H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MacBook</a:t>
            </a:r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 szériából és azonnal tarolt.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A </a:t>
            </a:r>
            <a:r>
              <a:rPr lang="hu-HU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nVidia</a:t>
            </a:r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 speciális videokártyájával elképesztő lett.</a:t>
            </a:r>
          </a:p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Vastagabb kistestvérénél és ezzel együtt kétszer akkora</a:t>
            </a:r>
          </a:p>
          <a:p>
            <a:r>
              <a:rPr lang="hu-HU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</a:rPr>
              <a:t>z alap RAM memóriája.</a:t>
            </a:r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Kép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362" y="361290"/>
            <a:ext cx="1893180" cy="1893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zövegdoboz 7">
            <a:hlinkClick r:id="rId4" action="ppaction://hlinksldjump"/>
          </p:cNvPr>
          <p:cNvSpPr txBox="1"/>
          <p:nvPr/>
        </p:nvSpPr>
        <p:spPr>
          <a:xfrm>
            <a:off x="10700242" y="1123214"/>
            <a:ext cx="172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7A6C6C"/>
                </a:solidFill>
              </a:rPr>
              <a:t>Menü</a:t>
            </a:r>
            <a:endParaRPr lang="hu-HU" dirty="0">
              <a:solidFill>
                <a:srgbClr val="7A6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42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6C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06773" y="-268197"/>
            <a:ext cx="8911687" cy="1280890"/>
          </a:xfrm>
        </p:spPr>
        <p:txBody>
          <a:bodyPr>
            <a:noAutofit/>
          </a:bodyPr>
          <a:lstStyle/>
          <a:p>
            <a:r>
              <a:rPr lang="hu-HU" sz="8000" dirty="0" smtClean="0">
                <a:latin typeface="Calibri Light" panose="020F0302020204030204" pitchFamily="34" charset="0"/>
              </a:rPr>
              <a:t>Operációs rendszer</a:t>
            </a:r>
            <a:endParaRPr lang="hu-HU" sz="8000" dirty="0">
              <a:latin typeface="Calibri Light" panose="020F0302020204030204" pitchFamily="34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10" y="2226309"/>
            <a:ext cx="6045199" cy="3778250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Szövegdoboz 6"/>
          <p:cNvSpPr txBox="1"/>
          <p:nvPr/>
        </p:nvSpPr>
        <p:spPr>
          <a:xfrm>
            <a:off x="1651635" y="372248"/>
            <a:ext cx="254317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alibri Light" panose="020F0302020204030204" pitchFamily="34" charset="0"/>
              </a:rPr>
              <a:t>Először Macintosh majd </a:t>
            </a:r>
          </a:p>
          <a:p>
            <a:r>
              <a:rPr lang="hu-HU" dirty="0" smtClean="0">
                <a:latin typeface="Calibri Light" panose="020F0302020204030204" pitchFamily="34" charset="0"/>
              </a:rPr>
              <a:t>2013-tól az X </a:t>
            </a:r>
            <a:r>
              <a:rPr lang="hu-HU" dirty="0" err="1" smtClean="0">
                <a:latin typeface="Calibri Light" panose="020F0302020204030204" pitchFamily="34" charset="0"/>
              </a:rPr>
              <a:t>Mavericks</a:t>
            </a:r>
            <a:r>
              <a:rPr lang="hu-HU" dirty="0" smtClean="0">
                <a:latin typeface="Calibri Light" panose="020F0302020204030204" pitchFamily="34" charset="0"/>
              </a:rPr>
              <a:t> és 2014-től az X Yosemite lett az operációs rendszer.</a:t>
            </a:r>
          </a:p>
          <a:p>
            <a:r>
              <a:rPr lang="hu-HU" dirty="0" smtClean="0">
                <a:latin typeface="Calibri Light" panose="020F0302020204030204" pitchFamily="34" charset="0"/>
              </a:rPr>
              <a:t>A </a:t>
            </a:r>
            <a:r>
              <a:rPr lang="hu-HU" dirty="0" err="1" smtClean="0">
                <a:latin typeface="Calibri Light" panose="020F0302020204030204" pitchFamily="34" charset="0"/>
              </a:rPr>
              <a:t>macintosh-t</a:t>
            </a:r>
            <a:r>
              <a:rPr lang="hu-HU" dirty="0" smtClean="0">
                <a:latin typeface="Calibri Light" panose="020F0302020204030204" pitchFamily="34" charset="0"/>
              </a:rPr>
              <a:t> az Intel új processzora miatt cserélték </a:t>
            </a:r>
            <a:r>
              <a:rPr lang="hu-HU" dirty="0" err="1" smtClean="0">
                <a:latin typeface="Calibri Light" panose="020F0302020204030204" pitchFamily="34" charset="0"/>
              </a:rPr>
              <a:t>Mavericks-re</a:t>
            </a:r>
            <a:r>
              <a:rPr lang="hu-HU" dirty="0" smtClean="0">
                <a:latin typeface="Calibri Light" panose="020F0302020204030204" pitchFamily="34" charset="0"/>
              </a:rPr>
              <a:t> de, ezt mindenki úgy tudja hogy csak dizájn újítás volt. Az X Yosemite egy hibákat javító operációs rendszer. A rendszer előnye hogy kizár minden</a:t>
            </a:r>
          </a:p>
          <a:p>
            <a:r>
              <a:rPr lang="hu-HU" dirty="0">
                <a:latin typeface="Calibri Light" panose="020F0302020204030204" pitchFamily="34" charset="0"/>
              </a:rPr>
              <a:t>m</a:t>
            </a:r>
            <a:r>
              <a:rPr lang="hu-HU" dirty="0" smtClean="0">
                <a:latin typeface="Calibri Light" panose="020F0302020204030204" pitchFamily="34" charset="0"/>
              </a:rPr>
              <a:t>ás operációs rendszer</a:t>
            </a:r>
          </a:p>
          <a:p>
            <a:r>
              <a:rPr lang="hu-HU" dirty="0" smtClean="0">
                <a:latin typeface="Calibri Light" panose="020F0302020204030204" pitchFamily="34" charset="0"/>
              </a:rPr>
              <a:t>rendszerfájljait és ezzel minden vírust. Mivel Mac alapú gépen vírust írni nem lehet.  </a:t>
            </a:r>
            <a:endParaRPr lang="hu-HU" dirty="0">
              <a:latin typeface="Calibri Light" panose="020F0302020204030204" pitchFamily="34" charset="0"/>
            </a:endParaRPr>
          </a:p>
        </p:txBody>
      </p:sp>
      <p:pic>
        <p:nvPicPr>
          <p:cNvPr id="5" name="Tartalom hely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880" y="5119005"/>
            <a:ext cx="2230120" cy="148674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0530403" y="5819893"/>
            <a:ext cx="157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Menü</a:t>
            </a:r>
            <a:endParaRPr lang="hu-H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87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hu-HU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Az Apple speciális prototípusai</a:t>
            </a:r>
            <a:endParaRPr lang="hu-HU" sz="5400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2464705"/>
            <a:ext cx="4600575" cy="3128391"/>
          </a:xfr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5" name="Szövegdoboz 4"/>
          <p:cNvSpPr txBox="1"/>
          <p:nvPr/>
        </p:nvSpPr>
        <p:spPr>
          <a:xfrm>
            <a:off x="1581150" y="1819275"/>
            <a:ext cx="3038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Íme a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MacBook</a:t>
            </a:r>
            <a:r>
              <a:rPr lang="hu-HU" dirty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érintőképernyős hordozható</a:t>
            </a:r>
          </a:p>
          <a:p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vátozata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. A prototípus 2013-ból származik.    Kiadását az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iPhone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 5 korai fejlesztése akadályozta. </a:t>
            </a:r>
            <a:endParaRPr lang="hu-HU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74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1521166"/>
            <a:ext cx="5153025" cy="4876679"/>
          </a:xfrm>
        </p:spPr>
      </p:pic>
      <p:sp>
        <p:nvSpPr>
          <p:cNvPr id="5" name="Szövegdoboz 4"/>
          <p:cNvSpPr txBox="1"/>
          <p:nvPr/>
        </p:nvSpPr>
        <p:spPr>
          <a:xfrm>
            <a:off x="1485900" y="1778220"/>
            <a:ext cx="333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Íme az Apple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Titan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 aminek kiadását a Macintosh </a:t>
            </a:r>
          </a:p>
          <a:p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fejlesztése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akadáyozta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hu-HU" dirty="0">
              <a:solidFill>
                <a:schemeClr val="tx2">
                  <a:lumMod val="40000"/>
                  <a:lumOff val="6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2826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643</Words>
  <Application>Microsoft Office PowerPoint</Application>
  <PresentationFormat>Egyéni</PresentationFormat>
  <Paragraphs>93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Szálak</vt:lpstr>
      <vt:lpstr>Apple </vt:lpstr>
      <vt:lpstr>MENÜ</vt:lpstr>
      <vt:lpstr>Az Apple</vt:lpstr>
      <vt:lpstr>Mac 5K</vt:lpstr>
      <vt:lpstr>Macbook Air </vt:lpstr>
      <vt:lpstr>MacBook  Pro</vt:lpstr>
      <vt:lpstr>Operációs rendszer</vt:lpstr>
      <vt:lpstr>Az Apple speciális prototípusai</vt:lpstr>
      <vt:lpstr>PowerPoint bemutató</vt:lpstr>
      <vt:lpstr>PowerPoint bemutató</vt:lpstr>
      <vt:lpstr>iPhone Pro</vt:lpstr>
      <vt:lpstr>Fejlesztés alatt </vt:lpstr>
      <vt:lpstr>Apple TV 2.0</vt:lpstr>
      <vt:lpstr>PowerPoint bemutató</vt:lpstr>
      <vt:lpstr>Apple RED</vt:lpstr>
      <vt:lpstr>Steve Wozniak aki rájött a valós megjelenítés technikájára, az Apple-t otthagyta és most elektromosmérnökként dolgozik.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</dc:title>
  <dc:creator>Schafer Benedek</dc:creator>
  <cp:lastModifiedBy>ladmin</cp:lastModifiedBy>
  <cp:revision>38</cp:revision>
  <dcterms:created xsi:type="dcterms:W3CDTF">2015-01-07T16:09:57Z</dcterms:created>
  <dcterms:modified xsi:type="dcterms:W3CDTF">2015-01-10T12:44:53Z</dcterms:modified>
</cp:coreProperties>
</file>