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8" r:id="rId2"/>
  </p:sldMasterIdLst>
  <p:sldIdLst>
    <p:sldId id="256" r:id="rId3"/>
    <p:sldId id="257" r:id="rId4"/>
    <p:sldId id="258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69" r:id="rId17"/>
    <p:sldId id="271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4590" autoAdjust="0"/>
  </p:normalViewPr>
  <p:slideViewPr>
    <p:cSldViewPr>
      <p:cViewPr>
        <p:scale>
          <a:sx n="78" d="100"/>
          <a:sy n="78" d="100"/>
        </p:scale>
        <p:origin x="1638" y="23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DF4919B-4047-4DB1-8B39-23A42AEBA5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1891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9190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8726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3281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3044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4180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5267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809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9DF4919B-4047-4DB1-8B39-23A42AEBA5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6188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2162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6906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538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4725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010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59162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83756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8147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DF4919B-4047-4DB1-8B39-23A42AEBA5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DF4919B-4047-4DB1-8B39-23A42AEBA5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DF4919B-4047-4DB1-8B39-23A42AEBA5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DF4919B-4047-4DB1-8B39-23A42AEBA5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4961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ma.hu/pages/adatok_mobtab/lg-g31" TargetMode="External"/><Relationship Id="rId7" Type="http://schemas.openxmlformats.org/officeDocument/2006/relationships/hyperlink" Target="http://www.zemwallpaper.com/3d-wallpapers-android/" TargetMode="External"/><Relationship Id="rId2" Type="http://schemas.openxmlformats.org/officeDocument/2006/relationships/hyperlink" Target="https://lockerdome.com/6292585174024513/6637159025360916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pdafanclub.hu/az-uj-g3-okostelefonnal-az-lg-ujraertelmezi-az-okos-es-egyszeru-koncepciot/" TargetMode="External"/><Relationship Id="rId5" Type="http://schemas.openxmlformats.org/officeDocument/2006/relationships/hyperlink" Target="http://www.androidcentral.com/motorola-s-active-display-versus-lg-s-knock" TargetMode="External"/><Relationship Id="rId4" Type="http://schemas.openxmlformats.org/officeDocument/2006/relationships/hyperlink" Target="http://hardverapro.hu/apro/elado_lg_g3_d855_gyari_fuggetlen_magyar_garisdoboz_minden_ta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 rot="19547706">
            <a:off x="-4998955" y="7827186"/>
            <a:ext cx="54280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dirty="0" smtClean="0">
                <a:latin typeface="Bernard MT Condensed" panose="02050806060905020404" pitchFamily="18" charset="0"/>
              </a:rPr>
              <a:t>A kedvenc </a:t>
            </a:r>
            <a:r>
              <a:rPr lang="hu-HU" sz="5400" dirty="0" err="1" smtClean="0">
                <a:latin typeface="Bernard MT Condensed" panose="02050806060905020404" pitchFamily="18" charset="0"/>
              </a:rPr>
              <a:t>mobilom</a:t>
            </a:r>
            <a:endParaRPr lang="hu-HU" sz="5400" dirty="0">
              <a:latin typeface="Bernard MT Condensed" panose="020508060609050204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985248" y="5301208"/>
            <a:ext cx="43445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dirty="0" smtClean="0"/>
              <a:t>Készítette: </a:t>
            </a:r>
            <a:r>
              <a:rPr lang="hu-HU" sz="1050" dirty="0" err="1" smtClean="0"/>
              <a:t>Rokonál</a:t>
            </a:r>
            <a:r>
              <a:rPr lang="hu-HU" sz="1050" dirty="0" smtClean="0"/>
              <a:t> </a:t>
            </a:r>
            <a:r>
              <a:rPr lang="hu-HU" sz="1050" dirty="0" smtClean="0"/>
              <a:t>Zoltán</a:t>
            </a:r>
          </a:p>
          <a:p>
            <a:r>
              <a:rPr lang="hu-HU" sz="1050" dirty="0" smtClean="0"/>
              <a:t>Felkészítő tanár: Orosz Tibor</a:t>
            </a:r>
          </a:p>
          <a:p>
            <a:r>
              <a:rPr lang="hu-HU" sz="1050" dirty="0" smtClean="0"/>
              <a:t>Tiszalöki Kossuth Lajos Általános Iskola és Alapfokú Művészeti Iskola</a:t>
            </a:r>
            <a:endParaRPr lang="hu-HU" sz="1050" dirty="0" smtClean="0"/>
          </a:p>
          <a:p>
            <a:r>
              <a:rPr lang="hu-HU" sz="1050" dirty="0" smtClean="0"/>
              <a:t>4450, </a:t>
            </a:r>
            <a:r>
              <a:rPr lang="hu-HU" sz="1050" dirty="0" smtClean="0"/>
              <a:t>Tiszalök Kossuth Lajos út 43.</a:t>
            </a:r>
            <a:endParaRPr lang="hu-HU" sz="1050" dirty="0" smtClean="0"/>
          </a:p>
        </p:txBody>
      </p:sp>
    </p:spTree>
    <p:extLst>
      <p:ext uri="{BB962C8B-B14F-4D97-AF65-F5344CB8AC3E}">
        <p14:creationId xmlns:p14="http://schemas.microsoft.com/office/powerpoint/2010/main" val="26130906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15 -0.1949 C 0.22257 -0.19699 0.22778 -0.20416 0.23368 -0.20833 C 0.23559 -0.21111 0.23802 -0.21319 0.23993 -0.2162 C 0.24393 -0.22291 0.24636 -0.22939 0.25157 -0.23194 C 0.25486 -0.23634 0.25868 -0.23935 0.26216 -0.24398 C 0.26667 -0.25046 0.27049 -0.25671 0.275 -0.26226 C 0.27952 -0.26759 0.28455 -0.26967 0.28889 -0.2743 C 0.29289 -0.2787 0.29566 -0.28425 0.29983 -0.2875 C 0.30139 -0.2905 0.30365 -0.29583 0.30556 -0.29814 C 0.30712 -0.30023 0.31059 -0.30324 0.31059 -0.303 C 0.31302 -0.30949 0.31754 -0.31319 0.32118 -0.31643 C 0.32448 -0.3199 0.32674 -0.32453 0.33039 -0.32708 C 0.33421 -0.33518 0.33976 -0.33796 0.34462 -0.34282 C 0.34601 -0.34421 0.34688 -0.34699 0.34844 -0.34837 C 0.35139 -0.35092 0.35469 -0.35162 0.35764 -0.35486 C 0.36337 -0.36064 0.36875 -0.36712 0.37518 -0.3706 C 0.37761 -0.3743 0.37969 -0.37777 0.38247 -0.37986 C 0.38421 -0.38333 0.38594 -0.38356 0.3882 -0.38518 C 0.38993 -0.38958 0.39566 -0.39305 0.39566 -0.39282 C 0.39809 -0.39768 0.40052 -0.40069 0.40313 -0.4037 C 0.40573 -0.40671 0.4066 -0.41157 0.4099 -0.41157 L 0.61372 -0.62407 L 0.70382 -0.70324 L 0.72622 -0.71898 " pathEditMode="relative" rAng="0" ptsTypes="ffffffffffffffffffff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03" y="-2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627784" y="260648"/>
            <a:ext cx="4804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latin typeface="Britannic Bold" panose="020B0903060703020204" pitchFamily="34" charset="0"/>
              </a:rPr>
              <a:t>KÖNNYŰ KEZELŐFELÜLET</a:t>
            </a:r>
            <a:endParaRPr lang="hu-HU" sz="3200" dirty="0">
              <a:latin typeface="Britannic Bold" panose="020B0903060703020204" pitchFamily="34" charset="0"/>
            </a:endParaRPr>
          </a:p>
        </p:txBody>
      </p:sp>
      <p:pic>
        <p:nvPicPr>
          <p:cNvPr id="8194" name="Picture 2" descr="IntuitÃ­v Ã©s Ã­zlÃ©ses kezelÅ‘felÃ¼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775" y="1196752"/>
            <a:ext cx="4268538" cy="2772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Szövegdoboz 2"/>
          <p:cNvSpPr txBox="1"/>
          <p:nvPr/>
        </p:nvSpPr>
        <p:spPr>
          <a:xfrm>
            <a:off x="1403648" y="5013176"/>
            <a:ext cx="4368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dirty="0" smtClean="0"/>
              <a:t>Minden funkciócsoport külön színnel jelölve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Intuitív és ízléses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2739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:dissolve/>
      </p:transition>
    </mc:Choice>
    <mc:Fallback xmlns="">
      <p:transition spd="slow" advClick="0" advTm="30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75856" y="404663"/>
            <a:ext cx="2589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latin typeface="Britannic Bold" panose="020B0903060703020204" pitchFamily="34" charset="0"/>
              </a:rPr>
              <a:t>KNOCK CODE</a:t>
            </a:r>
            <a:endParaRPr lang="hu-HU" sz="3200" dirty="0">
              <a:latin typeface="Britannic Bold" panose="020B0903060703020204" pitchFamily="34" charset="0"/>
            </a:endParaRPr>
          </a:p>
        </p:txBody>
      </p:sp>
      <p:pic>
        <p:nvPicPr>
          <p:cNvPr id="10245" name="Picture 5" descr="http://www.androidcentral.com/sites/androidcentral.com/files/articleimage/684/2013/08/touch-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731" y="1412776"/>
            <a:ext cx="3830119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Szövegdoboz 2"/>
          <p:cNvSpPr txBox="1"/>
          <p:nvPr/>
        </p:nvSpPr>
        <p:spPr>
          <a:xfrm>
            <a:off x="1115616" y="4581128"/>
            <a:ext cx="53685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hu-HU" dirty="0" smtClean="0"/>
              <a:t>Gyors és biztonságos bekapcsolás</a:t>
            </a:r>
          </a:p>
          <a:p>
            <a:pPr marL="342900" indent="-342900">
              <a:buFont typeface="+mj-lt"/>
              <a:buAutoNum type="alphaLcPeriod"/>
            </a:pPr>
            <a:r>
              <a:rPr lang="hu-HU" dirty="0" smtClean="0"/>
              <a:t>Min. 2 – </a:t>
            </a:r>
            <a:r>
              <a:rPr lang="hu-HU" dirty="0" err="1" smtClean="0"/>
              <a:t>max</a:t>
            </a:r>
            <a:r>
              <a:rPr lang="hu-HU" dirty="0" smtClean="0"/>
              <a:t>. 8 koppintásból állhat az egyedi minta</a:t>
            </a:r>
          </a:p>
          <a:p>
            <a:pPr marL="342900" indent="-342900">
              <a:buFont typeface="+mj-lt"/>
              <a:buAutoNum type="alphaLcPeriod"/>
            </a:pPr>
            <a:r>
              <a:rPr lang="hu-HU" dirty="0" smtClean="0"/>
              <a:t>80.000 lehetséges kombináció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92042460"/>
      </p:ext>
    </p:extLst>
  </p:cSld>
  <p:clrMapOvr>
    <a:masterClrMapping/>
  </p:clrMapOvr>
  <p:transition spd="slow" advClick="0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0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851920" y="188640"/>
            <a:ext cx="1894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Bodoni MT" panose="02070603080606020203" pitchFamily="18" charset="0"/>
              </a:rPr>
              <a:t>Tartozékok</a:t>
            </a:r>
            <a:endParaRPr lang="hu-HU" sz="2800" dirty="0">
              <a:latin typeface="Bodoni MT" panose="02070603080606020203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83568" y="757997"/>
            <a:ext cx="3839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Quick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Circle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 egy telefontok, ami megjeleníti 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leggyakrabban használt 6 alkalmazást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749"/>
            <a:ext cx="3323295" cy="2158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160" y="3907508"/>
            <a:ext cx="3115034" cy="2023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304217" y="2984178"/>
            <a:ext cx="3318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Vezeték nélküli töltő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Gondtalan töltés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Bárhol használható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94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30000">
        <p14:honeycomb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50"/>
                            </p:stCondLst>
                            <p:childTnLst>
                              <p:par>
                                <p:cTn id="32" presetID="2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25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25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267744" y="502533"/>
            <a:ext cx="496353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/>
              <a:t>Többféle színben kapható</a:t>
            </a:r>
          </a:p>
          <a:p>
            <a:pPr algn="ctr"/>
            <a:r>
              <a:rPr lang="hu-HU" sz="1400" dirty="0" smtClean="0"/>
              <a:t>Ezért könnyebb a választás</a:t>
            </a:r>
            <a:endParaRPr lang="hu-HU" sz="1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84784"/>
            <a:ext cx="76200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0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14:window dir="vert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27584" y="188640"/>
            <a:ext cx="7786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Miben tér el az </a:t>
            </a:r>
            <a:r>
              <a:rPr lang="hu-HU" sz="2400" dirty="0" err="1" smtClean="0"/>
              <a:t>Android</a:t>
            </a:r>
            <a:r>
              <a:rPr lang="hu-HU" sz="2400" dirty="0" smtClean="0"/>
              <a:t> operációs rendszer</a:t>
            </a:r>
          </a:p>
          <a:p>
            <a:r>
              <a:rPr lang="hu-HU" sz="2400" dirty="0"/>
              <a:t>a</a:t>
            </a:r>
            <a:r>
              <a:rPr lang="hu-HU" sz="2400" dirty="0" smtClean="0"/>
              <a:t> megszokott számítógépes operációs rendszertől?</a:t>
            </a:r>
            <a:endParaRPr lang="hu-HU" sz="24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395536" y="1484784"/>
            <a:ext cx="79223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dirty="0" smtClean="0"/>
              <a:t>Sokkal könnyebb és gyorsabb használni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Az </a:t>
            </a:r>
            <a:r>
              <a:rPr lang="hu-HU" dirty="0" err="1" smtClean="0"/>
              <a:t>Androidra</a:t>
            </a:r>
            <a:r>
              <a:rPr lang="hu-HU" dirty="0" smtClean="0"/>
              <a:t>  készített alkalmazások könnyedén letölthetőek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„Lazán” készíthetünk vele fényképeket és dokumentumokat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Internetezés felsőfokon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Saját magunk is készíthetünk rá alkalmazásokat , akár ingyen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Az ún. felhők segítségével pedig mindent a zsebünkben tarthatunk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090" y="3704257"/>
            <a:ext cx="4509254" cy="281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9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75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75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75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24472" y="234502"/>
            <a:ext cx="2757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spc="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KÉRDÉSEK</a:t>
            </a:r>
            <a:endParaRPr lang="hu-HU" sz="3200" spc="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87111" y="1556792"/>
            <a:ext cx="7709162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sz="2400" dirty="0" smtClean="0">
                <a:latin typeface="Bookman Old Style" panose="02050604050505020204" pitchFamily="18" charset="0"/>
              </a:rPr>
              <a:t>Milyen a kijelző képe?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>
                <a:latin typeface="Bookman Old Style" panose="02050604050505020204" pitchFamily="18" charset="0"/>
              </a:rPr>
              <a:t>Sorold fel hogyan oldhatjuk fel a telefont!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>
                <a:latin typeface="Bookman Old Style" panose="02050604050505020204" pitchFamily="18" charset="0"/>
              </a:rPr>
              <a:t>Mi a </a:t>
            </a:r>
            <a:r>
              <a:rPr lang="hu-HU" sz="2400" dirty="0" err="1" smtClean="0">
                <a:latin typeface="Bookman Old Style" panose="02050604050505020204" pitchFamily="18" charset="0"/>
              </a:rPr>
              <a:t>QuickCircle</a:t>
            </a:r>
            <a:r>
              <a:rPr lang="hu-HU" sz="2400" dirty="0" smtClean="0">
                <a:latin typeface="Bookman Old Style" panose="02050604050505020204" pitchFamily="18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>
                <a:latin typeface="Bookman Old Style" panose="02050604050505020204" pitchFamily="18" charset="0"/>
              </a:rPr>
              <a:t>Mivel mérhetjük be a legjobban fókuszt?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>
                <a:latin typeface="Bookman Old Style" panose="02050604050505020204" pitchFamily="18" charset="0"/>
              </a:rPr>
              <a:t>Milyen a kezelőfelülete?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>
                <a:latin typeface="Bookman Old Style" panose="02050604050505020204" pitchFamily="18" charset="0"/>
              </a:rPr>
              <a:t>Miben tér el az </a:t>
            </a:r>
            <a:r>
              <a:rPr lang="hu-HU" sz="2400" dirty="0" err="1">
                <a:latin typeface="Bookman Old Style" panose="02050604050505020204" pitchFamily="18" charset="0"/>
              </a:rPr>
              <a:t>Android</a:t>
            </a:r>
            <a:r>
              <a:rPr lang="hu-HU" sz="2400" dirty="0">
                <a:latin typeface="Bookman Old Style" panose="02050604050505020204" pitchFamily="18" charset="0"/>
              </a:rPr>
              <a:t> operációs rendszer</a:t>
            </a:r>
          </a:p>
          <a:p>
            <a:r>
              <a:rPr lang="hu-HU" sz="2400" dirty="0">
                <a:latin typeface="Bookman Old Style" panose="02050604050505020204" pitchFamily="18" charset="0"/>
              </a:rPr>
              <a:t>a megszokott számítógépes operációs rendszertől</a:t>
            </a:r>
            <a:r>
              <a:rPr lang="hu-HU" sz="2400" dirty="0" smtClean="0">
                <a:latin typeface="Bookman Old Style" panose="02050604050505020204" pitchFamily="18" charset="0"/>
              </a:rPr>
              <a:t>?</a:t>
            </a:r>
          </a:p>
          <a:p>
            <a:r>
              <a:rPr lang="hu-HU" sz="2400" dirty="0" smtClean="0">
                <a:latin typeface="Bookman Old Style" panose="02050604050505020204" pitchFamily="18" charset="0"/>
              </a:rPr>
              <a:t>Sorolj fel 3 különbséget!</a:t>
            </a:r>
            <a:endParaRPr lang="hu-HU" sz="2400" dirty="0">
              <a:latin typeface="Bookman Old Style" panose="02050604050505020204" pitchFamily="18" charset="0"/>
            </a:endParaRPr>
          </a:p>
          <a:p>
            <a:endParaRPr lang="hu-HU" sz="2400" dirty="0" smtClean="0">
              <a:latin typeface="Bookman Old Style" panose="020506040505050202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hu-HU" sz="2400" dirty="0" smtClean="0"/>
          </a:p>
          <a:p>
            <a:pPr marL="342900" indent="-342900">
              <a:buFont typeface="+mj-lt"/>
              <a:buAutoNum type="arabicPeriod"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37049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779912" y="0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FORRÁSOK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4808" y="548680"/>
            <a:ext cx="97210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5.,7.,8.,9.,10.,12. dián  található képek az LG oldaláról származnak.</a:t>
            </a:r>
          </a:p>
          <a:p>
            <a:r>
              <a:rPr lang="hu-HU" sz="1600" dirty="0" smtClean="0"/>
              <a:t>2. </a:t>
            </a:r>
            <a:r>
              <a:rPr lang="hu-HU" sz="1600" dirty="0"/>
              <a:t>dián található kép:  </a:t>
            </a:r>
            <a:r>
              <a:rPr lang="hu-HU" sz="1600" dirty="0">
                <a:hlinkClick r:id="rId2"/>
              </a:rPr>
              <a:t>https://</a:t>
            </a:r>
            <a:r>
              <a:rPr lang="hu-HU" sz="1600" dirty="0" smtClean="0">
                <a:hlinkClick r:id="rId2"/>
              </a:rPr>
              <a:t>lockerdome.com/6292585174024513/6637159025360916</a:t>
            </a:r>
            <a:endParaRPr lang="hu-HU" sz="1600" dirty="0" smtClean="0"/>
          </a:p>
          <a:p>
            <a:r>
              <a:rPr lang="hu-HU" sz="1600" dirty="0" smtClean="0"/>
              <a:t>3. </a:t>
            </a:r>
            <a:r>
              <a:rPr lang="hu-HU" sz="1600" dirty="0"/>
              <a:t>dián található kép: </a:t>
            </a:r>
            <a:r>
              <a:rPr lang="hu-HU" sz="1600" dirty="0">
                <a:hlinkClick r:id="rId3"/>
              </a:rPr>
              <a:t>http://</a:t>
            </a:r>
            <a:r>
              <a:rPr lang="hu-HU" sz="1600" dirty="0" smtClean="0">
                <a:hlinkClick r:id="rId3"/>
              </a:rPr>
              <a:t>www.techma.hu/pages/adatok_mobtab/lg-g31</a:t>
            </a:r>
            <a:endParaRPr lang="hu-HU" sz="1600" dirty="0" smtClean="0"/>
          </a:p>
          <a:p>
            <a:r>
              <a:rPr lang="hu-HU" sz="1600" dirty="0" smtClean="0"/>
              <a:t>4. </a:t>
            </a:r>
            <a:r>
              <a:rPr lang="hu-HU" sz="1600" dirty="0"/>
              <a:t>dián található </a:t>
            </a:r>
            <a:r>
              <a:rPr lang="hu-HU" sz="1600" dirty="0" smtClean="0"/>
              <a:t>kép: </a:t>
            </a:r>
            <a:r>
              <a:rPr lang="hu-HU" sz="1100" dirty="0" smtClean="0">
                <a:hlinkClick r:id="rId4"/>
              </a:rPr>
              <a:t>http</a:t>
            </a:r>
            <a:r>
              <a:rPr lang="hu-HU" sz="1100" dirty="0">
                <a:hlinkClick r:id="rId4"/>
              </a:rPr>
              <a:t>://</a:t>
            </a:r>
            <a:r>
              <a:rPr lang="hu-HU" sz="1100" dirty="0" smtClean="0">
                <a:hlinkClick r:id="rId4"/>
              </a:rPr>
              <a:t>hardverapro.hu/apro/elado_lg_g3_d855_gyari_fuggetlen_magyar_garisdoboz_minden_tar</a:t>
            </a:r>
            <a:endParaRPr lang="hu-HU" sz="1100" dirty="0" smtClean="0"/>
          </a:p>
          <a:p>
            <a:r>
              <a:rPr lang="hu-HU" sz="1600" dirty="0" smtClean="0"/>
              <a:t>6. dián található kép a Mobilaréna oldaláról származik.</a:t>
            </a:r>
          </a:p>
          <a:p>
            <a:r>
              <a:rPr lang="hu-HU" sz="1600" dirty="0" smtClean="0"/>
              <a:t>11. dián található </a:t>
            </a:r>
            <a:r>
              <a:rPr lang="hu-HU" sz="1600" dirty="0" err="1" smtClean="0"/>
              <a:t>gif</a:t>
            </a:r>
            <a:r>
              <a:rPr lang="hu-HU" sz="1600" dirty="0" smtClean="0"/>
              <a:t> kép</a:t>
            </a:r>
            <a:r>
              <a:rPr lang="hu-HU" sz="1200" dirty="0" smtClean="0"/>
              <a:t>: </a:t>
            </a:r>
            <a:r>
              <a:rPr lang="hu-HU" sz="1200" dirty="0" smtClean="0">
                <a:hlinkClick r:id="rId5"/>
              </a:rPr>
              <a:t>http</a:t>
            </a:r>
            <a:r>
              <a:rPr lang="hu-HU" sz="1200" dirty="0">
                <a:hlinkClick r:id="rId5"/>
              </a:rPr>
              <a:t>://</a:t>
            </a:r>
            <a:r>
              <a:rPr lang="hu-HU" sz="1200" dirty="0" smtClean="0">
                <a:hlinkClick r:id="rId5"/>
              </a:rPr>
              <a:t>www.androidcentral.com/motorola-s-active-display-versus-lg-s-knock</a:t>
            </a:r>
            <a:endParaRPr lang="hu-HU" sz="1200" dirty="0" smtClean="0"/>
          </a:p>
          <a:p>
            <a:r>
              <a:rPr lang="hu-HU" sz="1600" dirty="0" smtClean="0"/>
              <a:t>13. dián található kép</a:t>
            </a:r>
            <a:r>
              <a:rPr lang="hu-HU" sz="1600" dirty="0"/>
              <a:t>: </a:t>
            </a:r>
            <a:r>
              <a:rPr lang="hu-HU" sz="1100" dirty="0">
                <a:hlinkClick r:id="rId6"/>
              </a:rPr>
              <a:t>http://pdafanclub.hu/az-uj-g3-okostelefonnal-az-lg-ujraertelmezi-az-okos-es-egyszeru-koncepciot</a:t>
            </a:r>
            <a:r>
              <a:rPr lang="hu-HU" sz="1100" dirty="0" smtClean="0">
                <a:hlinkClick r:id="rId6"/>
              </a:rPr>
              <a:t>/</a:t>
            </a:r>
            <a:endParaRPr lang="hu-HU" sz="1100" dirty="0" smtClean="0"/>
          </a:p>
          <a:p>
            <a:r>
              <a:rPr lang="hu-HU" sz="1600" dirty="0" smtClean="0"/>
              <a:t>14. </a:t>
            </a:r>
            <a:r>
              <a:rPr lang="hu-HU" sz="1600" dirty="0"/>
              <a:t>d</a:t>
            </a:r>
            <a:r>
              <a:rPr lang="hu-HU" sz="1600" dirty="0" smtClean="0"/>
              <a:t>ián </a:t>
            </a:r>
            <a:r>
              <a:rPr lang="hu-HU" sz="1600" dirty="0"/>
              <a:t>található kép: </a:t>
            </a:r>
            <a:r>
              <a:rPr lang="hu-HU" sz="1600" dirty="0">
                <a:hlinkClick r:id="rId7"/>
              </a:rPr>
              <a:t>http://www.zemwallpaper.com/3d-wallpapers-android</a:t>
            </a:r>
            <a:r>
              <a:rPr lang="hu-HU" sz="1600" dirty="0" smtClean="0">
                <a:hlinkClick r:id="rId7"/>
              </a:rPr>
              <a:t>/</a:t>
            </a:r>
            <a:endParaRPr lang="hu-HU" sz="1600" dirty="0" smtClean="0"/>
          </a:p>
          <a:p>
            <a:endParaRPr lang="hu-HU" sz="1600" dirty="0" smtClean="0"/>
          </a:p>
          <a:p>
            <a:endParaRPr lang="hu-HU" sz="1200" dirty="0" smtClean="0"/>
          </a:p>
          <a:p>
            <a:endParaRPr lang="hu-HU" sz="1600" dirty="0" smtClean="0"/>
          </a:p>
          <a:p>
            <a:endParaRPr lang="hu-HU" sz="1600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3053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23928" y="188640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Berlin Sans FB Demi" panose="020E0802020502020306" pitchFamily="34" charset="0"/>
              </a:rPr>
              <a:t>Az LG G3</a:t>
            </a:r>
            <a:endParaRPr lang="hu-HU" sz="2400" dirty="0">
              <a:solidFill>
                <a:schemeClr val="bg2">
                  <a:lumMod val="25000"/>
                  <a:lumOff val="75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3822665" cy="206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4716016" y="2740739"/>
            <a:ext cx="4114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Bodoni MT" panose="02070603080606020203" pitchFamily="18" charset="0"/>
              </a:rPr>
              <a:t>      Lenyűgöző funkciók, </a:t>
            </a:r>
          </a:p>
          <a:p>
            <a:r>
              <a:rPr lang="hu-HU" sz="2000" dirty="0">
                <a:latin typeface="Bodoni MT" panose="02070603080606020203" pitchFamily="18" charset="0"/>
              </a:rPr>
              <a:t> </a:t>
            </a:r>
            <a:r>
              <a:rPr lang="hu-HU" sz="2000" dirty="0" smtClean="0">
                <a:latin typeface="Bodoni MT" panose="02070603080606020203" pitchFamily="18" charset="0"/>
              </a:rPr>
              <a:t>                           egyszerű használat</a:t>
            </a:r>
            <a:endParaRPr lang="hu-HU" sz="20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238997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707904" y="260648"/>
            <a:ext cx="2253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>
                <a:latin typeface="Broadway" panose="04040905080B02020502" pitchFamily="82" charset="0"/>
              </a:rPr>
              <a:t>Újítások</a:t>
            </a:r>
            <a:endParaRPr lang="hu-HU" sz="3600" dirty="0">
              <a:latin typeface="Broadway" panose="04040905080B02020502" pitchFamily="82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29512" y="1124744"/>
            <a:ext cx="89290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dirty="0" smtClean="0"/>
              <a:t>A képernyő kristálytiszta</a:t>
            </a:r>
            <a:r>
              <a:rPr lang="hu-HU" dirty="0" smtClean="0">
                <a:sym typeface="Wingdings" panose="05000000000000000000" pitchFamily="2" charset="2"/>
              </a:rPr>
              <a:t> ez az 1. telefon, ahol használatba lép a </a:t>
            </a:r>
            <a:r>
              <a:rPr lang="hu-HU" dirty="0" err="1" smtClean="0">
                <a:sym typeface="Wingdings" panose="05000000000000000000" pitchFamily="2" charset="2"/>
              </a:rPr>
              <a:t>QuadHD</a:t>
            </a:r>
            <a:r>
              <a:rPr lang="hu-HU" dirty="0" smtClean="0">
                <a:sym typeface="Wingdings" panose="05000000000000000000" pitchFamily="2" charset="2"/>
              </a:rPr>
              <a:t>*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sym typeface="Wingdings" panose="05000000000000000000" pitchFamily="2" charset="2"/>
              </a:rPr>
              <a:t>A fényképező továbbfejlesztve, lézeres fókusz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sym typeface="Wingdings" panose="05000000000000000000" pitchFamily="2" charset="2"/>
              </a:rPr>
              <a:t>Pillekönnyű és fémhatású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sym typeface="Wingdings" panose="05000000000000000000" pitchFamily="2" charset="2"/>
              </a:rPr>
              <a:t>2 kattintással is fel lehet ébreszteni a telefont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472" y="2783761"/>
            <a:ext cx="2748429" cy="2748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11560" y="6237312"/>
            <a:ext cx="42851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dirty="0" smtClean="0"/>
              <a:t>* </a:t>
            </a:r>
            <a:r>
              <a:rPr lang="hu-HU" sz="1050" dirty="0" err="1" smtClean="0"/>
              <a:t>QuadHD</a:t>
            </a:r>
            <a:r>
              <a:rPr lang="hu-HU" sz="1050" dirty="0" smtClean="0"/>
              <a:t>: nagyobb kijelzőn jobb a képélmény és felbontása 1440X2160p</a:t>
            </a:r>
            <a:endParaRPr lang="hu-HU" sz="1050" dirty="0"/>
          </a:p>
        </p:txBody>
      </p:sp>
    </p:spTree>
    <p:extLst>
      <p:ext uri="{BB962C8B-B14F-4D97-AF65-F5344CB8AC3E}">
        <p14:creationId xmlns:p14="http://schemas.microsoft.com/office/powerpoint/2010/main" val="2359997210"/>
      </p:ext>
    </p:extLst>
  </p:cSld>
  <p:clrMapOvr>
    <a:masterClrMapping/>
  </p:clrMapOvr>
  <p:transition spd="slow"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375"/>
                            </p:stCondLst>
                            <p:childTnLst>
                              <p:par>
                                <p:cTn id="1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25"/>
                            </p:stCondLst>
                            <p:childTnLst>
                              <p:par>
                                <p:cTn id="20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275"/>
                            </p:stCondLst>
                            <p:childTnLst>
                              <p:par>
                                <p:cTn id="28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825"/>
                            </p:stCondLst>
                            <p:childTnLst>
                              <p:par>
                                <p:cTn id="3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200"/>
                            </p:stCondLst>
                            <p:childTnLst>
                              <p:par>
                                <p:cTn id="43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7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635896" y="188640"/>
            <a:ext cx="2263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Főbb jellemzői</a:t>
            </a:r>
            <a:endParaRPr lang="hu-HU" sz="28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863" y="908720"/>
            <a:ext cx="2550473" cy="255047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276227" y="1412776"/>
            <a:ext cx="2072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FELBONTÁSA</a:t>
            </a:r>
            <a:br>
              <a:rPr lang="hu-HU" dirty="0" smtClean="0"/>
            </a:br>
            <a:r>
              <a:rPr lang="hu-HU" dirty="0" smtClean="0"/>
              <a:t>2560X1440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2195736" y="4005064"/>
            <a:ext cx="1827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13 MP-es kamera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6084168" y="2838496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16/32 GB memória</a:t>
            </a:r>
          </a:p>
          <a:p>
            <a:r>
              <a:rPr lang="hu-HU" dirty="0" smtClean="0"/>
              <a:t>(bővíthető 128 GB-ig)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5220072" y="4797152"/>
            <a:ext cx="2375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3000 </a:t>
            </a:r>
            <a:r>
              <a:rPr lang="hu-HU" dirty="0" err="1" smtClean="0"/>
              <a:t>mAh</a:t>
            </a:r>
            <a:r>
              <a:rPr lang="hu-HU" dirty="0" smtClean="0"/>
              <a:t> akkumulátor</a:t>
            </a:r>
          </a:p>
          <a:p>
            <a:r>
              <a:rPr lang="hu-HU" dirty="0" smtClean="0"/>
              <a:t>Nagyobb készenléti idő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251520" y="5657545"/>
            <a:ext cx="3206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Qualcomm</a:t>
            </a:r>
            <a:r>
              <a:rPr lang="hu-HU" dirty="0" smtClean="0"/>
              <a:t> </a:t>
            </a:r>
            <a:r>
              <a:rPr lang="hu-HU" dirty="0" err="1" smtClean="0"/>
              <a:t>Quard</a:t>
            </a:r>
            <a:r>
              <a:rPr lang="hu-HU" dirty="0" smtClean="0"/>
              <a:t> 2.45Ghz</a:t>
            </a:r>
          </a:p>
          <a:p>
            <a:r>
              <a:rPr lang="hu-HU" dirty="0" smtClean="0"/>
              <a:t>processzor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2910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0">
        <p:diamond/>
      </p:transition>
    </mc:Choice>
    <mc:Fallback xmlns="">
      <p:transition spd="slow" advClick="0" advTm="3000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1" presetClass="entr" presetSubtype="0" fill="hold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750"/>
                            </p:stCondLst>
                            <p:childTnLst>
                              <p:par>
                                <p:cTn id="48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50"/>
                            </p:stCondLst>
                            <p:childTnLst>
                              <p:par>
                                <p:cTn id="56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402707" y="256291"/>
            <a:ext cx="3260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latin typeface="Britannic Bold" panose="020B0903060703020204" pitchFamily="34" charset="0"/>
              </a:rPr>
              <a:t>TULAJDONSÁGOK</a:t>
            </a:r>
            <a:endParaRPr lang="hu-HU" sz="3200" dirty="0">
              <a:latin typeface="Britannic Bold" panose="020B0903060703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331640" y="841067"/>
            <a:ext cx="6959149" cy="707886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hu-HU" sz="4000" cap="small" dirty="0" smtClean="0"/>
              <a:t>Kristálytiszta, </a:t>
            </a:r>
            <a:r>
              <a:rPr lang="hu-HU" sz="4000" cap="small" dirty="0" err="1" smtClean="0"/>
              <a:t>QuadHD</a:t>
            </a:r>
            <a:r>
              <a:rPr lang="hu-HU" sz="4000" cap="small" dirty="0" smtClean="0"/>
              <a:t> képélmény</a:t>
            </a:r>
            <a:endParaRPr lang="hu-HU" sz="4000" cap="smal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79710"/>
            <a:ext cx="4505275" cy="2539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796136" y="3095435"/>
            <a:ext cx="2251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hu-HU" sz="2000" kern="900" spc="340" dirty="0" smtClean="0"/>
              <a:t>Élénk színek</a:t>
            </a:r>
          </a:p>
          <a:p>
            <a:pPr marL="342900" indent="-342900">
              <a:buFont typeface="+mj-lt"/>
              <a:buAutoNum type="arabicParenR"/>
            </a:pPr>
            <a:r>
              <a:rPr lang="hu-HU" sz="2000" kern="900" spc="340" dirty="0" err="1" smtClean="0"/>
              <a:t>Tűéles</a:t>
            </a:r>
            <a:r>
              <a:rPr lang="hu-HU" sz="2000" kern="900" spc="340" dirty="0" smtClean="0"/>
              <a:t> kép</a:t>
            </a:r>
            <a:endParaRPr lang="hu-HU" sz="2000" kern="900" spc="340" dirty="0"/>
          </a:p>
        </p:txBody>
      </p:sp>
    </p:spTree>
    <p:extLst>
      <p:ext uri="{BB962C8B-B14F-4D97-AF65-F5344CB8AC3E}">
        <p14:creationId xmlns:p14="http://schemas.microsoft.com/office/powerpoint/2010/main" val="165285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0">
        <p14:ripple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8" presetClass="entr" presetSubtype="0" accel="50000" fill="hold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750"/>
                            </p:stCondLst>
                            <p:childTnLst>
                              <p:par>
                                <p:cTn id="27" presetID="38" presetClass="entr" presetSubtype="0" accel="50000" fill="hold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419871" y="332656"/>
            <a:ext cx="2254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Britannic Bold" panose="020B0903060703020204" pitchFamily="34" charset="0"/>
              </a:rPr>
              <a:t>FÉNYKÉPEZŐ</a:t>
            </a:r>
            <a:endParaRPr lang="hu-HU" sz="2800" dirty="0">
              <a:latin typeface="Britannic Bold" panose="020B0903060703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3823775" cy="2535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862633" y="4653136"/>
            <a:ext cx="67989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dirty="0" smtClean="0"/>
              <a:t>Felbontása: 13 megapixel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Lézeres autófókusz </a:t>
            </a:r>
            <a:r>
              <a:rPr lang="hu-HU" dirty="0" smtClean="0">
                <a:sym typeface="Wingdings" panose="05000000000000000000" pitchFamily="2" charset="2"/>
              </a:rPr>
              <a:t> elmosódás stabilizálása, könnyebb fókuszolás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>
                <a:sym typeface="Wingdings" panose="05000000000000000000" pitchFamily="2" charset="2"/>
              </a:rPr>
              <a:t>Dupla LED vaku  kiemelkedő képminőség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>
                <a:sym typeface="Wingdings" panose="05000000000000000000" pitchFamily="2" charset="2"/>
              </a:rPr>
              <a:t>Koppints és fényképezz!  egy koppintással elkészíthető a kép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>
                <a:sym typeface="Wingdings" panose="05000000000000000000" pitchFamily="2" charset="2"/>
              </a:rPr>
              <a:t>Előlapi kamera  továbbfejlesztve, tisztább és élesebb</a:t>
            </a:r>
          </a:p>
          <a:p>
            <a:pPr marL="342900" indent="-342900">
              <a:buFont typeface="+mj-lt"/>
              <a:buAutoNum type="arabicPeriod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1631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0">
        <p14:gallery dir="l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987824" y="251356"/>
            <a:ext cx="32447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Britannic Bold" panose="020B0903060703020204" pitchFamily="34" charset="0"/>
              </a:rPr>
              <a:t>Intelligens billentyűzet</a:t>
            </a:r>
          </a:p>
          <a:p>
            <a:endParaRPr lang="hu-HU" dirty="0">
              <a:latin typeface="Britannic Bold" panose="020B0903060703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931" y="1002399"/>
            <a:ext cx="5256583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094959" y="4797152"/>
            <a:ext cx="51026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dirty="0" smtClean="0"/>
              <a:t>Gyorsabb gépelés és kevesebb elütés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dirty="0" smtClean="0"/>
              <a:t>Az elütéseket egyetlen mozdulattal lehet törölni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dirty="0" smtClean="0"/>
              <a:t>Egész szavak begépelése egyetlen ujjmozdulattal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6087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0">
        <p14:prism isInverted="1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339852" y="260648"/>
            <a:ext cx="2422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latin typeface="Britannic Bold" panose="020B0903060703020204" pitchFamily="34" charset="0"/>
              </a:rPr>
              <a:t>HANGSZÓRÓ</a:t>
            </a:r>
            <a:endParaRPr lang="hu-HU" sz="3200" dirty="0">
              <a:latin typeface="Britannic Bold" panose="020B0903060703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518" y="1052736"/>
            <a:ext cx="4429125" cy="2876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2627784" y="4797152"/>
            <a:ext cx="32932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pc="340" dirty="0" smtClean="0"/>
              <a:t>1 wattos hangszóró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pc="340" dirty="0" smtClean="0"/>
              <a:t>Kristálytiszta hangok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pc="340" dirty="0" smtClean="0"/>
              <a:t>Beépített erősítő</a:t>
            </a:r>
          </a:p>
        </p:txBody>
      </p:sp>
    </p:spTree>
    <p:extLst>
      <p:ext uri="{BB962C8B-B14F-4D97-AF65-F5344CB8AC3E}">
        <p14:creationId xmlns:p14="http://schemas.microsoft.com/office/powerpoint/2010/main" val="423872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0">
        <p:blinds dir="vert"/>
      </p:transition>
    </mc:Choice>
    <mc:Fallback xmlns="">
      <p:transition spd="slow" advClick="0" advTm="30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25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60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051720" y="205968"/>
            <a:ext cx="5493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latin typeface="Britannic Bold" panose="020B0903060703020204" pitchFamily="34" charset="0"/>
              </a:rPr>
              <a:t>PILLEKÖNNYŰ és FÁMHATÁSÚ</a:t>
            </a:r>
            <a:endParaRPr lang="hu-HU" sz="3200" dirty="0">
              <a:latin typeface="Britannic Bold" panose="020B0903060703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24744"/>
            <a:ext cx="4429125" cy="2876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019098" y="4941168"/>
            <a:ext cx="55499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dirty="0" smtClean="0"/>
              <a:t>Nagyon könnyű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dirty="0" smtClean="0"/>
              <a:t>A hátlapon találhatjuk a bekapcsoló gombot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dirty="0" smtClean="0"/>
              <a:t>Lekarcsúsított oldalak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165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0">
        <p14:prism isContent="1" isInverted="1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1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6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Rajzszög">
  <a:themeElements>
    <a:clrScheme name="Rajzszög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Rajzszög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jzszö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zita">
  <a:themeElements>
    <a:clrScheme name="Szit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Szita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zit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309</TotalTime>
  <Words>441</Words>
  <Application>Microsoft Office PowerPoint</Application>
  <PresentationFormat>Diavetítés a képernyőre (4:3 oldalarány)</PresentationFormat>
  <Paragraphs>91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16</vt:i4>
      </vt:variant>
    </vt:vector>
  </HeadingPairs>
  <TitlesOfParts>
    <vt:vector size="18" baseType="lpstr">
      <vt:lpstr>Rajzszög</vt:lpstr>
      <vt:lpstr>Szita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Diák14</dc:creator>
  <cp:lastModifiedBy>Orot</cp:lastModifiedBy>
  <cp:revision>26</cp:revision>
  <dcterms:created xsi:type="dcterms:W3CDTF">2015-01-07T11:05:51Z</dcterms:created>
  <dcterms:modified xsi:type="dcterms:W3CDTF">2015-01-10T15:37:52Z</dcterms:modified>
</cp:coreProperties>
</file>