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3" r:id="rId2"/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2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5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F626D-432C-4B2D-B276-0FD3792C423B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B46FA-20DB-449A-BDE9-9E87033719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376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B46FA-20DB-449A-BDE9-9E87033719C9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15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="1">
                <a:latin typeface="Monotype Corsiva" pitchFamily="66" charset="0"/>
              </a:defRPr>
            </a:lvl1pPr>
            <a:lvl2pPr>
              <a:defRPr sz="2400" b="1">
                <a:latin typeface="Monotype Corsiva" pitchFamily="66" charset="0"/>
              </a:defRPr>
            </a:lvl2pPr>
            <a:lvl3pPr>
              <a:defRPr sz="2400" b="1">
                <a:latin typeface="Monotype Corsiva" pitchFamily="66" charset="0"/>
              </a:defRPr>
            </a:lvl3pPr>
            <a:lvl4pPr>
              <a:defRPr sz="2000" b="1">
                <a:latin typeface="Monotype Corsiva" pitchFamily="66" charset="0"/>
              </a:defRPr>
            </a:lvl4pPr>
            <a:lvl5pPr>
              <a:defRPr sz="1800" b="1">
                <a:latin typeface="Monotype Corsiva" pitchFamily="66" charset="0"/>
              </a:defRPr>
            </a:lvl5pPr>
            <a:extLst/>
          </a:lstStyle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2DD9F1-10D3-46B7-86E0-7AA50E5017CC}" type="datetimeFigureOut">
              <a:rPr lang="hu-HU" smtClean="0"/>
              <a:pPr/>
              <a:t>2015.01.09.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A13B71-C353-49CE-8F4C-4ADE06FBC79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lgerian" pitchFamily="82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400" b="0" i="1" kern="1200">
          <a:solidFill>
            <a:schemeClr val="tx2">
              <a:lumMod val="75000"/>
            </a:schemeClr>
          </a:solidFill>
          <a:latin typeface="Algerian" pitchFamily="82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000" b="0" i="1" kern="1200">
          <a:solidFill>
            <a:schemeClr val="tx2">
              <a:lumMod val="75000"/>
            </a:schemeClr>
          </a:solidFill>
          <a:latin typeface="Algerian" pitchFamily="82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000" b="0" i="1" kern="1200">
          <a:solidFill>
            <a:schemeClr val="tx2">
              <a:lumMod val="75000"/>
            </a:schemeClr>
          </a:solidFill>
          <a:latin typeface="Algerian" pitchFamily="82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b="0" i="1" kern="1200">
          <a:solidFill>
            <a:schemeClr val="tx2">
              <a:lumMod val="75000"/>
            </a:schemeClr>
          </a:solidFill>
          <a:latin typeface="Algerian" pitchFamily="82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600" b="0" i="1" kern="1200">
          <a:solidFill>
            <a:schemeClr val="tx2">
              <a:lumMod val="75000"/>
            </a:schemeClr>
          </a:solidFill>
          <a:latin typeface="Algerian" pitchFamily="82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2.jpeg"/><Relationship Id="rId7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bilport.hu/hirek/20111019/a-nagy-android-40-ice-cream-sandwich-bemutato/" TargetMode="External"/><Relationship Id="rId7" Type="http://schemas.openxmlformats.org/officeDocument/2006/relationships/slide" Target="slide3.xml"/><Relationship Id="rId2" Type="http://schemas.openxmlformats.org/officeDocument/2006/relationships/hyperlink" Target="http://www.telefonguru.hu/keszulekek/keszulek-guru_LG_Optimus_L5_E610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dmondpie.com/" TargetMode="External"/><Relationship Id="rId5" Type="http://schemas.openxmlformats.org/officeDocument/2006/relationships/hyperlink" Target="http://androidportal.hu/2012-12-29/megerkezett-hivatalos-ics-optimus-2x-re" TargetMode="External"/><Relationship Id="rId4" Type="http://schemas.openxmlformats.org/officeDocument/2006/relationships/hyperlink" Target="http://hu.wikipedia.org/wiki/Windows_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hu-HU" sz="4400" dirty="0" smtClean="0">
                <a:solidFill>
                  <a:srgbClr val="C00000"/>
                </a:solidFill>
              </a:rPr>
              <a:t>Téma: Kedvenc </a:t>
            </a:r>
            <a:r>
              <a:rPr lang="hu-HU" sz="4400" dirty="0" err="1" smtClean="0">
                <a:solidFill>
                  <a:srgbClr val="C00000"/>
                </a:solidFill>
              </a:rPr>
              <a:t>mobilom</a:t>
            </a:r>
            <a:endParaRPr lang="hu-HU" sz="4400" dirty="0" smtClean="0">
              <a:solidFill>
                <a:srgbClr val="C00000"/>
              </a:solidFill>
            </a:endParaRPr>
          </a:p>
          <a:p>
            <a:pPr marL="109728" indent="0" algn="ctr">
              <a:buNone/>
            </a:pPr>
            <a:endParaRPr lang="hu-HU" dirty="0"/>
          </a:p>
          <a:p>
            <a:pPr marL="109728" indent="0" algn="ctr">
              <a:buNone/>
            </a:pP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Készítette: Présing Zsófia</a:t>
            </a:r>
          </a:p>
          <a:p>
            <a:pPr marL="109728" indent="0" algn="ctr">
              <a:buNone/>
            </a:pP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Osztály: 7.G</a:t>
            </a:r>
          </a:p>
          <a:p>
            <a:pPr marL="109728" indent="0" algn="ctr">
              <a:buNone/>
            </a:pPr>
            <a:endParaRPr lang="hu-HU" dirty="0"/>
          </a:p>
          <a:p>
            <a:pPr marL="109728" indent="0" algn="ctr">
              <a:buNone/>
            </a:pPr>
            <a:r>
              <a:rPr lang="hu-HU" dirty="0" smtClean="0"/>
              <a:t>Felkészítő </a:t>
            </a:r>
            <a:r>
              <a:rPr lang="hu-HU" dirty="0" smtClean="0"/>
              <a:t>tanár: </a:t>
            </a:r>
            <a:r>
              <a:rPr lang="hu-HU" dirty="0" err="1" smtClean="0"/>
              <a:t>Huschekné</a:t>
            </a:r>
            <a:r>
              <a:rPr lang="hu-HU" dirty="0" smtClean="0"/>
              <a:t> Szabó Ildikó</a:t>
            </a:r>
          </a:p>
          <a:p>
            <a:pPr marL="109728" indent="0" algn="ctr">
              <a:buNone/>
            </a:pPr>
            <a:endParaRPr lang="hu-HU" dirty="0" smtClean="0"/>
          </a:p>
          <a:p>
            <a:pPr marL="109728" indent="0" algn="ctr">
              <a:buNone/>
            </a:pPr>
            <a:r>
              <a:rPr lang="hu-HU" dirty="0" smtClean="0"/>
              <a:t>Iskola: </a:t>
            </a:r>
            <a:r>
              <a:rPr lang="hu-HU" dirty="0" err="1" smtClean="0"/>
              <a:t>Türr</a:t>
            </a:r>
            <a:r>
              <a:rPr lang="hu-HU" dirty="0" smtClean="0"/>
              <a:t> István Gimnázium és </a:t>
            </a:r>
            <a:r>
              <a:rPr lang="hu-HU" dirty="0" smtClean="0"/>
              <a:t>Kollégium</a:t>
            </a:r>
            <a:br>
              <a:rPr lang="hu-HU" dirty="0" smtClean="0"/>
            </a:br>
            <a:r>
              <a:rPr lang="hu-HU" dirty="0" smtClean="0"/>
              <a:t>8500, Pápa, Fő u. 10</a:t>
            </a:r>
            <a:endParaRPr lang="hu-HU" dirty="0" smtClean="0"/>
          </a:p>
          <a:p>
            <a:pPr marL="109728" indent="0" algn="ctr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46281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Típus :</a:t>
            </a:r>
            <a:r>
              <a:rPr lang="hu-HU" dirty="0" err="1" smtClean="0"/>
              <a:t>Li-Ion</a:t>
            </a:r>
            <a:endParaRPr lang="hu-HU" dirty="0" smtClean="0"/>
          </a:p>
          <a:p>
            <a:r>
              <a:rPr lang="hu-HU" dirty="0" smtClean="0"/>
              <a:t>Készenléti </a:t>
            </a:r>
            <a:r>
              <a:rPr lang="hu-HU" dirty="0" err="1" smtClean="0"/>
              <a:t>idõ</a:t>
            </a:r>
            <a:r>
              <a:rPr lang="hu-HU" dirty="0" smtClean="0"/>
              <a:t>: 900 óra</a:t>
            </a:r>
          </a:p>
          <a:p>
            <a:r>
              <a:rPr lang="hu-HU" dirty="0" smtClean="0"/>
              <a:t>Beszélgetési </a:t>
            </a:r>
            <a:r>
              <a:rPr lang="hu-HU" dirty="0" err="1" smtClean="0"/>
              <a:t>idõ</a:t>
            </a:r>
            <a:r>
              <a:rPr lang="hu-HU" dirty="0" smtClean="0"/>
              <a:t>: 9 óra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Akkumulátor</a:t>
            </a:r>
            <a:endParaRPr lang="hu-HU" dirty="0"/>
          </a:p>
        </p:txBody>
      </p:sp>
      <p:pic>
        <p:nvPicPr>
          <p:cNvPr id="28674" name="Picture 2" descr="http://image.arukereso.hu/full/212282143.lg-li-ion-1500-mah-fl-53h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928802"/>
            <a:ext cx="4229100" cy="4229101"/>
          </a:xfrm>
          <a:prstGeom prst="rect">
            <a:avLst/>
          </a:prstGeom>
          <a:noFill/>
        </p:spPr>
      </p:pic>
      <p:sp>
        <p:nvSpPr>
          <p:cNvPr id="5" name="Akciógomb: Információ 4">
            <a:hlinkClick r:id="rId3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ÖSSZEHASONLÍTÁS AZ ELŐZŐ MODELLEL  i.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/>
              <a:t>Lg </a:t>
            </a:r>
            <a:r>
              <a:rPr lang="hu-HU" dirty="0" err="1" smtClean="0"/>
              <a:t>Optimus</a:t>
            </a:r>
            <a:r>
              <a:rPr lang="hu-HU" dirty="0" smtClean="0"/>
              <a:t> </a:t>
            </a:r>
            <a:r>
              <a:rPr lang="hu-HU" dirty="0" err="1" smtClean="0"/>
              <a:t>Hub</a:t>
            </a:r>
            <a:r>
              <a:rPr lang="hu-HU" dirty="0" smtClean="0"/>
              <a:t> E510</a:t>
            </a:r>
            <a:endParaRPr lang="hu-HU" dirty="0"/>
          </a:p>
        </p:txBody>
      </p:sp>
      <p:sp>
        <p:nvSpPr>
          <p:cNvPr id="8" name="Szöveg helye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hu-HU" dirty="0" smtClean="0"/>
              <a:t>Lg </a:t>
            </a:r>
            <a:r>
              <a:rPr lang="hu-HU" dirty="0" err="1" smtClean="0"/>
              <a:t>Optimus</a:t>
            </a:r>
            <a:r>
              <a:rPr lang="hu-HU" dirty="0" smtClean="0"/>
              <a:t> l5 E610</a:t>
            </a:r>
            <a:endParaRPr lang="hu-HU" dirty="0"/>
          </a:p>
        </p:txBody>
      </p:sp>
      <p:pic>
        <p:nvPicPr>
          <p:cNvPr id="2050" name="Picture 2" descr="http://www.chip.de/ii/1/2/8/1/9/0/8/5/LG_E510_Optimus_Hub_Bild_1_600-9af8230c5bdf9d2a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2185957" cy="3278936"/>
          </a:xfrm>
          <a:prstGeom prst="rect">
            <a:avLst/>
          </a:prstGeom>
          <a:noFill/>
        </p:spPr>
      </p:pic>
      <p:pic>
        <p:nvPicPr>
          <p:cNvPr id="2052" name="Picture 4" descr="http://www.lg.com/hu/images/mobiltelefon-keszulekek/optimus%20l5%20-%20lg%20e610/gallery/medium0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571612"/>
            <a:ext cx="4263462" cy="3505513"/>
          </a:xfrm>
          <a:prstGeom prst="rect">
            <a:avLst/>
          </a:prstGeom>
          <a:noFill/>
        </p:spPr>
      </p:pic>
      <p:sp>
        <p:nvSpPr>
          <p:cNvPr id="7" name="Akciógomb: Információ 6">
            <a:hlinkClick r:id="rId4" action="ppaction://hlinksldjump" highlightClick="1"/>
          </p:cNvPr>
          <p:cNvSpPr/>
          <p:nvPr/>
        </p:nvSpPr>
        <p:spPr>
          <a:xfrm>
            <a:off x="4283968" y="6289251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Összehasonlítás az előző modellel II.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/>
              <a:t>Lg </a:t>
            </a:r>
            <a:r>
              <a:rPr lang="hu-HU" dirty="0" err="1" smtClean="0"/>
              <a:t>optimus</a:t>
            </a:r>
            <a:r>
              <a:rPr lang="hu-HU" dirty="0" smtClean="0"/>
              <a:t> </a:t>
            </a:r>
            <a:r>
              <a:rPr lang="hu-HU" dirty="0" err="1" smtClean="0"/>
              <a:t>hub</a:t>
            </a:r>
            <a:r>
              <a:rPr lang="hu-HU" dirty="0" smtClean="0"/>
              <a:t> e510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hu-HU" dirty="0" smtClean="0"/>
              <a:t>Lg </a:t>
            </a:r>
            <a:r>
              <a:rPr lang="hu-HU" dirty="0" err="1" smtClean="0"/>
              <a:t>optimus</a:t>
            </a:r>
            <a:r>
              <a:rPr lang="hu-HU" dirty="0" smtClean="0"/>
              <a:t> l5 e610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hu-HU" sz="2000" dirty="0" smtClean="0"/>
          </a:p>
          <a:p>
            <a:r>
              <a:rPr lang="hu-HU" b="1" dirty="0" smtClean="0">
                <a:latin typeface="Monotype Corsiva" panose="03010101010201010101" pitchFamily="66" charset="0"/>
              </a:rPr>
              <a:t>Operációs rendszer: GINGERBREAD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Kijelző méret: 3,5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Színárnyalatok: 18 bit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Tárhely: nincs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Készenléti id</a:t>
            </a:r>
            <a:r>
              <a:rPr lang="hu-HU" sz="2800" b="1" dirty="0" smtClean="0">
                <a:latin typeface="Monotype Corsiva" panose="03010101010201010101" pitchFamily="66" charset="0"/>
              </a:rPr>
              <a:t>ő</a:t>
            </a:r>
            <a:r>
              <a:rPr lang="hu-HU" b="1" dirty="0" smtClean="0">
                <a:latin typeface="Monotype Corsiva" panose="03010101010201010101" pitchFamily="66" charset="0"/>
              </a:rPr>
              <a:t>:  550 óra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Beszélgetési id</a:t>
            </a:r>
            <a:r>
              <a:rPr lang="hu-HU" sz="2800" b="1" dirty="0" smtClean="0">
                <a:latin typeface="Monotype Corsiva" panose="03010101010201010101" pitchFamily="66" charset="0"/>
              </a:rPr>
              <a:t>ő</a:t>
            </a:r>
            <a:r>
              <a:rPr lang="hu-HU" b="1" dirty="0" smtClean="0">
                <a:latin typeface="Monotype Corsiva" panose="03010101010201010101" pitchFamily="66" charset="0"/>
              </a:rPr>
              <a:t>: 7 óra</a:t>
            </a:r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hu-HU" sz="2000" dirty="0" smtClean="0"/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Operációs rendszer: </a:t>
            </a:r>
            <a:r>
              <a:rPr lang="hu-HU" b="1" dirty="0" err="1" smtClean="0">
                <a:latin typeface="Monotype Corsiva" panose="03010101010201010101" pitchFamily="66" charset="0"/>
              </a:rPr>
              <a:t>Ice</a:t>
            </a:r>
            <a:r>
              <a:rPr lang="hu-HU" b="1" dirty="0" smtClean="0">
                <a:latin typeface="Monotype Corsiva" panose="03010101010201010101" pitchFamily="66" charset="0"/>
              </a:rPr>
              <a:t> </a:t>
            </a:r>
            <a:r>
              <a:rPr lang="hu-HU" b="1" dirty="0" err="1" smtClean="0">
                <a:latin typeface="Monotype Corsiva" panose="03010101010201010101" pitchFamily="66" charset="0"/>
              </a:rPr>
              <a:t>cream</a:t>
            </a:r>
            <a:r>
              <a:rPr lang="hu-HU" b="1" dirty="0" smtClean="0">
                <a:latin typeface="Monotype Corsiva" panose="03010101010201010101" pitchFamily="66" charset="0"/>
              </a:rPr>
              <a:t> </a:t>
            </a:r>
            <a:r>
              <a:rPr lang="hu-HU" b="1" dirty="0" err="1" smtClean="0">
                <a:latin typeface="Monotype Corsiva" panose="03010101010201010101" pitchFamily="66" charset="0"/>
              </a:rPr>
              <a:t>sandwich</a:t>
            </a:r>
            <a:endParaRPr lang="hu-HU" b="1" dirty="0" smtClean="0">
              <a:latin typeface="Monotype Corsiva" panose="03010101010201010101" pitchFamily="66" charset="0"/>
            </a:endParaRPr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Kijelző méret: 4</a:t>
            </a:r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Színárnyalatok: 24 bit</a:t>
            </a:r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Tárhely: 4 GB</a:t>
            </a:r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Készenléti  id</a:t>
            </a:r>
            <a:r>
              <a:rPr lang="hu-HU" sz="2800" b="1" dirty="0" smtClean="0">
                <a:latin typeface="Monotype Corsiva" panose="03010101010201010101" pitchFamily="66" charset="0"/>
              </a:rPr>
              <a:t>ő</a:t>
            </a:r>
            <a:r>
              <a:rPr lang="hu-HU" b="1" dirty="0" smtClean="0">
                <a:latin typeface="Monotype Corsiva" panose="03010101010201010101" pitchFamily="66" charset="0"/>
              </a:rPr>
              <a:t>:  900 óra</a:t>
            </a:r>
          </a:p>
          <a:p>
            <a:pPr>
              <a:spcBef>
                <a:spcPts val="400"/>
              </a:spcBef>
            </a:pPr>
            <a:r>
              <a:rPr lang="hu-HU" b="1" dirty="0" smtClean="0">
                <a:latin typeface="Monotype Corsiva" panose="03010101010201010101" pitchFamily="66" charset="0"/>
              </a:rPr>
              <a:t>Beszélgetési id</a:t>
            </a:r>
            <a:r>
              <a:rPr lang="hu-HU" sz="2800" b="1" dirty="0" smtClean="0">
                <a:latin typeface="Monotype Corsiva" panose="03010101010201010101" pitchFamily="66" charset="0"/>
              </a:rPr>
              <a:t>ő</a:t>
            </a:r>
            <a:r>
              <a:rPr lang="hu-HU" b="1" dirty="0" smtClean="0">
                <a:latin typeface="Monotype Corsiva" panose="03010101010201010101" pitchFamily="66" charset="0"/>
              </a:rPr>
              <a:t>: 9 óra</a:t>
            </a:r>
          </a:p>
        </p:txBody>
      </p:sp>
      <p:sp>
        <p:nvSpPr>
          <p:cNvPr id="8" name="Akciógomb: Információ 7">
            <a:hlinkClick r:id="rId2" action="ppaction://hlinksldjump" highlightClick="1"/>
          </p:cNvPr>
          <p:cNvSpPr/>
          <p:nvPr/>
        </p:nvSpPr>
        <p:spPr>
          <a:xfrm>
            <a:off x="4283968" y="6309320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Képek</a:t>
            </a:r>
            <a:endParaRPr lang="hu-HU" dirty="0"/>
          </a:p>
        </p:txBody>
      </p:sp>
      <p:sp>
        <p:nvSpPr>
          <p:cNvPr id="23554" name="AutoShape 2" descr="data:image/jpeg;base64,/9j/4AAQSkZJRgABAQAAAQABAAD/2wCEAAkGBw0NEA0QDQwPDQ0ODQ8ODQwNDg8NDQ0NFBEWFxQRFRQYHCggGBolGxQUIT0hJSk3Li4uFx82Oj8sOygtLisBCgoKDgwOFQ8PFCscFBwrKywrLCwrLSwsKywsLCwsLCsrLCwsMiwrLCssKywrLCwrLCsrKysrNysrKysrKysrK//AABEIAScAqwMBIgACEQEDEQH/xAAcAAEAAQUBAQAAAAAAAAAAAAAAAQIDBAUIBwb/xABJEAACAQICBQcHCAcGBwAAAAAAAQIDBAURBgcSEyExUVJxkbHBMkFhgZKh0SIkJURicqKyFEJlc6OkwiNDU5Oz8BU0Y2R0goP/xAAWAQEBAQAAAAAAAAAAAAAAAAAAAQL/xAAZEQEBAQEBAQAAAAAAAAAAAAAAARFBMSH/2gAMAwEAAhEDEQA/APcQAAAAAAAAAAAAAAAAAAAAAAAAAAAAAAAAAAAAAAolVjHlkl1tICsFl3VL/Fp+3EtyxG2XLcUV11YLxAygYTxe0X1uh6qsG/cyh43Zr6zT9TzA2ANW9IbJf3/ZTqvuiWpaT2K/vZPqo1fGJco3INBU0vsY/rVH1UprvRjz06sI8u97Ka75DKPpwfH1NYdilKSp1pqCcpbG5k0l58ts3WAaQUL/APSFSjUhO1qqjWp1Uk4zcVJZNNppqS84wbYAEAAAAAAAAA+S1k4orO1hVlFVFGo/7KXk1JOnJRUvRtOL9R9aec6755WNNc9VPsnD4iDzCppvfvkVtH0RtaeS6s8yxLTTEv1a8Ifdt7df0mgbEZxXLHP1l1G6nplir+vS6lRtl3QLMtLMTfLfVOymu6Jp2UjRnz0tvpct3dPqco92RbekV5L6zev/AO9RL8x9JhWgte6o713MKVWdJ1qVKpCWVVPkTqZ8G815nln2ae0wK4qugoqEd/SrVouctlU6VKUozlPhwycXyZ+YKxaeKXE1m69dceSVabf5imdzUly1JvrnJlWI2c7arUo1NlzpvKTg9qL4Jpp9TRjNkCbz5eJrLlqUnwTS4LgZtxPJPsXWa5gXsNqSp1qTpvZk5KPDhnGXCUXzpps6U1Zr+2x9/tZw9mhTRzZhizr26569Jds0dK6ruP8Ax2XPj92vUqdFF4PuAAQAAAAAAAADzLXpL5rbLnqT9zgemnlmvieVGzXO6z7JUhB4qyky6PkoqZUYLT5iEnzMzZFIH0NtptcwtoUNzGUqdN04VXJ5KLy5YZcfJXn5V1p6y20gvKUKUIShs0YzjByoUpzcJ7TnCUnHOUW5y4PgYSJIqm+uq1xUnVrNzqzac5bKjm0klwSyXBIx3F8xktlubA190pNpZcneY7py5jMk8yllRc0ZpbV9ZQfnuaa950bqp42+Iy/xMav5dkox/pOe9EI7WKYcue9oLtZ0Jqj42FWXTxK/l/MSXgOK+2ABAAAAAAAAAPJdfsvkWH3qy7VF/wBJ60eP6/Zf8kvS37piDyql5KKmUU38ldROZUJFJOZAEonMpzGZFGyxXl5ucuSZjVJZsChlLJZSyo2+gEdrGMM9F7Tl7Kz8D37VAvoqi+nc30v5uqvA8H1aw2sYs30Jzn7MGe/ap4ZYPY/a38vauKj8RxX1wAIAAAAAAAAB41r7l8u0XNGL7XU+B7KeJa/J/ObSPPbxl2TqLxLB5rDkXUCmL4LqGYRLBGZAFWZS2MylsiqakuBjsrqyLTZUGylghgfRar39K0/RRupezScvA9/1Wr6Hwz02+fbOT8Tn/VavpKUuhY4hP+WmvE6F1bRywjCv/Covtjn4jivpQAQAAAAAAAADwnX1UzvbVdG3kvxJ+LPdjwDXnPPEILo09n8FN+JYPhFyLqDZCZDCJbGZBGYE5lDYbLVSRBRJlLYbKWUQ2RmQ2RmB9LqxeV3fS6GEYi/4TR0XoDHZwrClzYfa/wClE5z1bcJYvLo4Pee+DR0rojDZw/DlzWNt/pRHFbYAEAAAAAAAAA5111VM8UrR5lTa9dGl8Doo5r1xVNrGLj0QpLsTXgWD5cpbDZGYRJTmMyGyA2WJsuSZZbAhspbDZTmUGUthspbA+j1fSyp44+bBa77akI/1HUGj0dmzslzWlBdlOJy7oO8rXSCX7K2Parw+B1ThkdmhQXNRprsghxWSACAAAAAAAAAcx61qm1i10/tZezOUfA6cOWNY888Vvvs3NVfxZvxKNK2U5kNkZhFWYbKcyGyCmbLTZLZQ2UQ2RmQ2UtgS2USYbKJPlA+l0O4WGPvns6Me2vE6vtVlCn9yPcjlPRFfR2MelW0O2tH4HV9NZKK5kl7hfIqoAEAAAAAAAAA5P06qbWKX7/7qp3nWByLpVU28QvH0q7l2xT8SjDzIzIbIbCKsyicg2WpMA2UyZGZDYENlDYbKJMCWyib4MZlEmB9dogvmGJ/ar2EO2q/gdYnKOh6+ZXK6eJ4dD+Izq4t8igAMgAAAAAAACGzjvGJ7V3cP/qy93A7BuZbMJvmhJ9iONLme1Xqvz7cs+vPIoutkNlLZGYRMmWpMmTKJMCGyMyMyMwIkyhslsoYBspkSylkV9xoRHO1iuljmGx/GdUnLWhC+b2i6WkGHL8Z1KW8AAEAAAAAAAAGFjc9m1u5dG2rPsps42r1Fvar56k/zM6/0vqbGH4jLo2Ny/wCFI45rv5U/vS7yjI38fSN/HnMPMjMgzHVjzlLmuddpi5kqLfFJtc6XAC+5LnIbLDRAF9soZbJzAlshkAD0DQPjSw1dLSWwX4ofE6jOX9AI5xwZdLSOhL2N2zqAt4AAIAAAAAAAAPn9P57OF4l6bSrH2o7PicfM691jTjHDL1y8nYgpeiDqwUn1JZs5craPNye4uratDP5L30Yyy9K5y58GkINtLR2780IT+7Vp/EtywG8X1eT6nGXcxlGtNjaWlxVjHcSXDNSjv6dOSlm35LknyZcS1PCrqPLbVutU5tdqRZna1Y8ZUpxXO4SSINi8MxFclKtL7r3i9zZaqW1yoVHcUakIRjmpVKThlPNJZNr08hrSpzeWWbyXIs+AFIAAAAD0fVstqeBr9uSl7NGLOnDmfVYvnGBrnxW6l2WyOmC0AAQAAAAAAAAYWM04yo1FJJr5OaaT4bSzPPbuxsqre3htnNPp0IOXreR6NiMc6VRfYZ8W6AWPnqujeES8rCLf/wBM6fcY09D8GfJZ1qf7q6rR920fTugUOgB8tLQnDH5FbEKX3blyXvzLUtBrf9TFr2PMqkadTL8J9buCqNpJ8iXrcU+xjaY+IraCTfk41tcyrWkX71kYVXV3cvkvMOqvnq22T7c2ei/oM+hJ9Sb7iiVq1yxa600XaY8wq6ub/wA1LDaq+xOVN9xhVdXOILkwylL93eSf5mes7gbgaY8Xq6C3y5cKuV+7rUZrvZh1dE68PLw/EIpcuVHb98Uz3ZQkuSUu1kp1F+vL1ttdjGmPOtXNvUeIYRBWtajC3uburUdWjUpwhB2yjH5Ulxba6+J0SmfK4Us520ssnvqmf+WkfVC3UAAQAAAAAAAAWrlZwmvsS7j5iVE+qqLOMup9xpJUuUDXOiUOgbJ0iHRCtbuRuP8AfE2G6I3QGv8A0fqJ3TyfHhlyZ5mfuiN0Br9yRuTY7ojdAa/ckbk2O6I3IFzDKeW49FaX5UfRGms4ZKn6K3gjchAAAAAAAAAAAQzXOBsjFcAMbdkbsytgjYAxd2RuzKcCNgDG3ZG7MrYI2ArG3ZG7MrYGwBi7sjdmXsEbAFNCHCP7xGxMWlHgvvoyggAAAAAAAAAABbaLhGQFvIZFzZI2QKNkjZLmyNkC3sjZLmyNkC3skbJd2RsgWtkbJd2RsgURj3oukZEgAAAAAAAAAAAAAAAAAAA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2027238"/>
            <a:ext cx="2457450" cy="4229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3556" name="AutoShape 4" descr="data:image/jpeg;base64,/9j/4AAQSkZJRgABAQAAAQABAAD/2wCEAAkGBw0NEA0QDQwPDQ0ODQ8ODQwNDg8NDQ0NFBEWFxQRFRQYHCggGBolGxQUIT0hJSk3Li4uFx82Oj8sOygtLisBCgoKDgwOFQ8PFCscFBwrKywrLCwrLSwsKywsLCwsLCsrLCwsMiwrLCssKywrLCwrLCsrKysrNysrKysrKysrK//AABEIAScAqwMBIgACEQEDEQH/xAAcAAEAAQUBAQAAAAAAAAAAAAAAAQIDBAUIBwb/xABJEAACAQICBQcHCAcGBwAAAAAAAQIDBAURBgcSEyExUVJxkbHBMkFhgZKh0SIkJURicqKyFEJlc6OkwiNDU5Oz8BU0Y2R0goP/xAAWAQEBAQAAAAAAAAAAAAAAAAAAAQL/xAAZEQEBAQEBAQAAAAAAAAAAAAAAARFBMSH/2gAMAwEAAhEDEQA/APcQAAAAAAAAAAAAAAAAAAAAAAAAAAAAAAAAAAAAAAolVjHlkl1tICsFl3VL/Fp+3EtyxG2XLcUV11YLxAygYTxe0X1uh6qsG/cyh43Zr6zT9TzA2ANW9IbJf3/ZTqvuiWpaT2K/vZPqo1fGJco3INBU0vsY/rVH1UprvRjz06sI8u97Ka75DKPpwfH1NYdilKSp1pqCcpbG5k0l58ts3WAaQUL/APSFSjUhO1qqjWp1Uk4zcVJZNNppqS84wbYAEAAAAAAAAA+S1k4orO1hVlFVFGo/7KXk1JOnJRUvRtOL9R9aec6755WNNc9VPsnD4iDzCppvfvkVtH0RtaeS6s8yxLTTEv1a8Ifdt7df0mgbEZxXLHP1l1G6nplir+vS6lRtl3QLMtLMTfLfVOymu6Jp2UjRnz0tvpct3dPqco92RbekV5L6zev/AO9RL8x9JhWgte6o713MKVWdJ1qVKpCWVVPkTqZ8G815nln2ae0wK4qugoqEd/SrVouctlU6VKUozlPhwycXyZ+YKxaeKXE1m69dceSVabf5imdzUly1JvrnJlWI2c7arUo1NlzpvKTg9qL4Jpp9TRjNkCbz5eJrLlqUnwTS4LgZtxPJPsXWa5gXsNqSp1qTpvZk5KPDhnGXCUXzpps6U1Zr+2x9/tZw9mhTRzZhizr26569Jds0dK6ruP8Ax2XPj92vUqdFF4PuAAQAAAAAAAADzLXpL5rbLnqT9zgemnlmvieVGzXO6z7JUhB4qyky6PkoqZUYLT5iEnzMzZFIH0NtptcwtoUNzGUqdN04VXJ5KLy5YZcfJXn5V1p6y20gvKUKUIShs0YzjByoUpzcJ7TnCUnHOUW5y4PgYSJIqm+uq1xUnVrNzqzac5bKjm0klwSyXBIx3F8xktlubA190pNpZcneY7py5jMk8yllRc0ZpbV9ZQfnuaa950bqp42+Iy/xMav5dkox/pOe9EI7WKYcue9oLtZ0Jqj42FWXTxK/l/MSXgOK+2ABAAAAAAAAAPJdfsvkWH3qy7VF/wBJ60eP6/Zf8kvS37piDyql5KKmUU38ldROZUJFJOZAEonMpzGZFGyxXl5ucuSZjVJZsChlLJZSyo2+gEdrGMM9F7Tl7Kz8D37VAvoqi+nc30v5uqvA8H1aw2sYs30Jzn7MGe/ap4ZYPY/a38vauKj8RxX1wAIAAAAAAAAB41r7l8u0XNGL7XU+B7KeJa/J/ObSPPbxl2TqLxLB5rDkXUCmL4LqGYRLBGZAFWZS2MylsiqakuBjsrqyLTZUGylghgfRar39K0/RRupezScvA9/1Wr6Hwz02+fbOT8Tn/VavpKUuhY4hP+WmvE6F1bRywjCv/Covtjn4jivpQAQAAAAAAAADwnX1UzvbVdG3kvxJ+LPdjwDXnPPEILo09n8FN+JYPhFyLqDZCZDCJbGZBGYE5lDYbLVSRBRJlLYbKWUQ2RmQ2RmB9LqxeV3fS6GEYi/4TR0XoDHZwrClzYfa/wClE5z1bcJYvLo4Pee+DR0rojDZw/DlzWNt/pRHFbYAEAAAAAAAAA5111VM8UrR5lTa9dGl8Doo5r1xVNrGLj0QpLsTXgWD5cpbDZGYRJTmMyGyA2WJsuSZZbAhspbDZTmUGUthspbA+j1fSyp44+bBa77akI/1HUGj0dmzslzWlBdlOJy7oO8rXSCX7K2Parw+B1ThkdmhQXNRprsghxWSACAAAAAAAAAcx61qm1i10/tZezOUfA6cOWNY888Vvvs3NVfxZvxKNK2U5kNkZhFWYbKcyGyCmbLTZLZQ2UQ2RmQ2UtgS2USYbKJPlA+l0O4WGPvns6Me2vE6vtVlCn9yPcjlPRFfR2MelW0O2tH4HV9NZKK5kl7hfIqoAEAAAAAAAAA5P06qbWKX7/7qp3nWByLpVU28QvH0q7l2xT8SjDzIzIbIbCKsyicg2WpMA2UyZGZDYENlDYbKJMCWyib4MZlEmB9dogvmGJ/ar2EO2q/gdYnKOh6+ZXK6eJ4dD+Izq4t8igAMgAAAAAAACGzjvGJ7V3cP/qy93A7BuZbMJvmhJ9iONLme1Xqvz7cs+vPIoutkNlLZGYRMmWpMmTKJMCGyMyMyMwIkyhslsoYBspkSylkV9xoRHO1iuljmGx/GdUnLWhC+b2i6WkGHL8Z1KW8AAEAAAAAAAAGFjc9m1u5dG2rPsps42r1Fvar56k/zM6/0vqbGH4jLo2Ny/wCFI45rv5U/vS7yjI38fSN/HnMPMjMgzHVjzlLmuddpi5kqLfFJtc6XAC+5LnIbLDRAF9soZbJzAlshkAD0DQPjSw1dLSWwX4ofE6jOX9AI5xwZdLSOhL2N2zqAt4AAIAAAAAAAAPn9P57OF4l6bSrH2o7PicfM691jTjHDL1y8nYgpeiDqwUn1JZs5craPNye4uratDP5L30Yyy9K5y58GkINtLR2780IT+7Vp/EtywG8X1eT6nGXcxlGtNjaWlxVjHcSXDNSjv6dOSlm35LknyZcS1PCrqPLbVutU5tdqRZna1Y8ZUpxXO4SSINi8MxFclKtL7r3i9zZaqW1yoVHcUakIRjmpVKThlPNJZNr08hrSpzeWWbyXIs+AFIAAAAD0fVstqeBr9uSl7NGLOnDmfVYvnGBrnxW6l2WyOmC0AAQAAAAAAAAYWM04yo1FJJr5OaaT4bSzPPbuxsqre3htnNPp0IOXreR6NiMc6VRfYZ8W6AWPnqujeES8rCLf/wBM6fcY09D8GfJZ1qf7q6rR920fTugUOgB8tLQnDH5FbEKX3blyXvzLUtBrf9TFr2PMqkadTL8J9buCqNpJ8iXrcU+xjaY+IraCTfk41tcyrWkX71kYVXV3cvkvMOqvnq22T7c2ei/oM+hJ9Sb7iiVq1yxa600XaY8wq6ub/wA1LDaq+xOVN9xhVdXOILkwylL93eSf5mes7gbgaY8Xq6C3y5cKuV+7rUZrvZh1dE68PLw/EIpcuVHb98Uz3ZQkuSUu1kp1F+vL1ttdjGmPOtXNvUeIYRBWtajC3uburUdWjUpwhB2yjH5Ulxba6+J0SmfK4Us520ssnvqmf+WkfVC3UAAQAAAAAAAAWrlZwmvsS7j5iVE+qqLOMup9xpJUuUDXOiUOgbJ0iHRCtbuRuP8AfE2G6I3QGv8A0fqJ3TyfHhlyZ5mfuiN0Br9yRuTY7ojdAa/ckbk2O6I3IFzDKeW49FaX5UfRGms4ZKn6K3gjchAAAAAAAAAAAQzXOBsjFcAMbdkbsytgjYAxd2RuzKcCNgDG3ZG7MrYI2ArG3ZG7MrYGwBi7sjdmXsEbAFNCHCP7xGxMWlHgvvoyggAAAAAAAAAABbaLhGQFvIZFzZI2QKNkjZLmyNkC3sjZLmyNkC3skbJd2RsgWtkbJd2RsgURj3oukZEgAAAAAAAAAAAAAAAAAAA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2027238"/>
            <a:ext cx="2457450" cy="4229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3558" name="AutoShape 6" descr="data:image/jpeg;base64,/9j/4AAQSkZJRgABAQAAAQABAAD/2wCEAAkGBw0NEA0QDQwPDQ0ODQ8ODQwNDg8NDQ0NFBEWFxQRFRQYHCggGBolGxQUIT0hJSk3Li4uFx82Oj8sOygtLisBCgoKDgwOFQ8PFCscFBwrKywrLCwrLSwsKywsLCwsLCsrLCwsMiwrLCssKywrLCwrLCsrKysrNysrKysrKysrK//AABEIAScAqwMBIgACEQEDEQH/xAAcAAEAAQUBAQAAAAAAAAAAAAAAAQIDBAUIBwb/xABJEAACAQICBQcHCAcGBwAAAAAAAQIDBAURBgcSEyExUVJxkbHBMkFhgZKh0SIkJURicqKyFEJlc6OkwiNDU5Oz8BU0Y2R0goP/xAAWAQEBAQAAAAAAAAAAAAAAAAAAAQL/xAAZEQEBAQEBAQAAAAAAAAAAAAAAARFBMSH/2gAMAwEAAhEDEQA/APcQAAAAAAAAAAAAAAAAAAAAAAAAAAAAAAAAAAAAAAolVjHlkl1tICsFl3VL/Fp+3EtyxG2XLcUV11YLxAygYTxe0X1uh6qsG/cyh43Zr6zT9TzA2ANW9IbJf3/ZTqvuiWpaT2K/vZPqo1fGJco3INBU0vsY/rVH1UprvRjz06sI8u97Ka75DKPpwfH1NYdilKSp1pqCcpbG5k0l58ts3WAaQUL/APSFSjUhO1qqjWp1Uk4zcVJZNNppqS84wbYAEAAAAAAAAA+S1k4orO1hVlFVFGo/7KXk1JOnJRUvRtOL9R9aec6755WNNc9VPsnD4iDzCppvfvkVtH0RtaeS6s8yxLTTEv1a8Ifdt7df0mgbEZxXLHP1l1G6nplir+vS6lRtl3QLMtLMTfLfVOymu6Jp2UjRnz0tvpct3dPqco92RbekV5L6zev/AO9RL8x9JhWgte6o713MKVWdJ1qVKpCWVVPkTqZ8G815nln2ae0wK4qugoqEd/SrVouctlU6VKUozlPhwycXyZ+YKxaeKXE1m69dceSVabf5imdzUly1JvrnJlWI2c7arUo1NlzpvKTg9qL4Jpp9TRjNkCbz5eJrLlqUnwTS4LgZtxPJPsXWa5gXsNqSp1qTpvZk5KPDhnGXCUXzpps6U1Zr+2x9/tZw9mhTRzZhizr26569Jds0dK6ruP8Ax2XPj92vUqdFF4PuAAQAAAAAAAADzLXpL5rbLnqT9zgemnlmvieVGzXO6z7JUhB4qyky6PkoqZUYLT5iEnzMzZFIH0NtptcwtoUNzGUqdN04VXJ5KLy5YZcfJXn5V1p6y20gvKUKUIShs0YzjByoUpzcJ7TnCUnHOUW5y4PgYSJIqm+uq1xUnVrNzqzac5bKjm0klwSyXBIx3F8xktlubA190pNpZcneY7py5jMk8yllRc0ZpbV9ZQfnuaa950bqp42+Iy/xMav5dkox/pOe9EI7WKYcue9oLtZ0Jqj42FWXTxK/l/MSXgOK+2ABAAAAAAAAAPJdfsvkWH3qy7VF/wBJ60eP6/Zf8kvS37piDyql5KKmUU38ldROZUJFJOZAEonMpzGZFGyxXl5ucuSZjVJZsChlLJZSyo2+gEdrGMM9F7Tl7Kz8D37VAvoqi+nc30v5uqvA8H1aw2sYs30Jzn7MGe/ap4ZYPY/a38vauKj8RxX1wAIAAAAAAAAB41r7l8u0XNGL7XU+B7KeJa/J/ObSPPbxl2TqLxLB5rDkXUCmL4LqGYRLBGZAFWZS2MylsiqakuBjsrqyLTZUGylghgfRar39K0/RRupezScvA9/1Wr6Hwz02+fbOT8Tn/VavpKUuhY4hP+WmvE6F1bRywjCv/Covtjn4jivpQAQAAAAAAAADwnX1UzvbVdG3kvxJ+LPdjwDXnPPEILo09n8FN+JYPhFyLqDZCZDCJbGZBGYE5lDYbLVSRBRJlLYbKWUQ2RmQ2RmB9LqxeV3fS6GEYi/4TR0XoDHZwrClzYfa/wClE5z1bcJYvLo4Pee+DR0rojDZw/DlzWNt/pRHFbYAEAAAAAAAAA5111VM8UrR5lTa9dGl8Doo5r1xVNrGLj0QpLsTXgWD5cpbDZGYRJTmMyGyA2WJsuSZZbAhspbDZTmUGUthspbA+j1fSyp44+bBa77akI/1HUGj0dmzslzWlBdlOJy7oO8rXSCX7K2Parw+B1ThkdmhQXNRprsghxWSACAAAAAAAAAcx61qm1i10/tZezOUfA6cOWNY888Vvvs3NVfxZvxKNK2U5kNkZhFWYbKcyGyCmbLTZLZQ2UQ2RmQ2UtgS2USYbKJPlA+l0O4WGPvns6Me2vE6vtVlCn9yPcjlPRFfR2MelW0O2tH4HV9NZKK5kl7hfIqoAEAAAAAAAAA5P06qbWKX7/7qp3nWByLpVU28QvH0q7l2xT8SjDzIzIbIbCKsyicg2WpMA2UyZGZDYENlDYbKJMCWyib4MZlEmB9dogvmGJ/ar2EO2q/gdYnKOh6+ZXK6eJ4dD+Izq4t8igAMgAAAAAAACGzjvGJ7V3cP/qy93A7BuZbMJvmhJ9iONLme1Xqvz7cs+vPIoutkNlLZGYRMmWpMmTKJMCGyMyMyMwIkyhslsoYBspkSylkV9xoRHO1iuljmGx/GdUnLWhC+b2i6WkGHL8Z1KW8AAEAAAAAAAAGFjc9m1u5dG2rPsps42r1Fvar56k/zM6/0vqbGH4jLo2Ny/wCFI45rv5U/vS7yjI38fSN/HnMPMjMgzHVjzlLmuddpi5kqLfFJtc6XAC+5LnIbLDRAF9soZbJzAlshkAD0DQPjSw1dLSWwX4ofE6jOX9AI5xwZdLSOhL2N2zqAt4AAIAAAAAAAAPn9P57OF4l6bSrH2o7PicfM691jTjHDL1y8nYgpeiDqwUn1JZs5craPNye4uratDP5L30Yyy9K5y58GkINtLR2780IT+7Vp/EtywG8X1eT6nGXcxlGtNjaWlxVjHcSXDNSjv6dOSlm35LknyZcS1PCrqPLbVutU5tdqRZna1Y8ZUpxXO4SSINi8MxFclKtL7r3i9zZaqW1yoVHcUakIRjmpVKThlPNJZNr08hrSpzeWWbyXIs+AFIAAAAD0fVstqeBr9uSl7NGLOnDmfVYvnGBrnxW6l2WyOmC0AAQAAAAAAAAYWM04yo1FJJr5OaaT4bSzPPbuxsqre3htnNPp0IOXreR6NiMc6VRfYZ8W6AWPnqujeES8rCLf/wBM6fcY09D8GfJZ1qf7q6rR920fTugUOgB8tLQnDH5FbEKX3blyXvzLUtBrf9TFr2PMqkadTL8J9buCqNpJ8iXrcU+xjaY+IraCTfk41tcyrWkX71kYVXV3cvkvMOqvnq22T7c2ei/oM+hJ9Sb7iiVq1yxa600XaY8wq6ub/wA1LDaq+xOVN9xhVdXOILkwylL93eSf5mes7gbgaY8Xq6C3y5cKuV+7rUZrvZh1dE68PLw/EIpcuVHb98Uz3ZQkuSUu1kp1F+vL1ttdjGmPOtXNvUeIYRBWtajC3uburUdWjUpwhB2yjH5Ulxba6+J0SmfK4Us520ssnvqmf+WkfVC3UAAQAAAAAAAAWrlZwmvsS7j5iVE+qqLOMup9xpJUuUDXOiUOgbJ0iHRCtbuRuP8AfE2G6I3QGv8A0fqJ3TyfHhlyZ5mfuiN0Br9yRuTY7ojdAa/ckbk2O6I3IFzDKeW49FaX5UfRGms4ZKn6K3gjchAAAAAAAAAAAQzXOBsjFcAMbdkbsytgjYAxd2RuzKcCNgDG3ZG7MrYI2ArG3ZG7MrYGwBi7sjdmXsEbAFNCHCP7xGxMWlHgvvoyggAAAAAAAAAABbaLhGQFvIZFzZI2QKNkjZLmyNkC3sjZLmyNkC3skbJd2RsgWtkbJd2RsgURj3oukZEgAAAAAAAAAAAAAAAAAAA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2027238"/>
            <a:ext cx="2457450" cy="4229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3562" name="Picture 10" descr="http://www.pdastore.hu/images/LG_E610_Optimus_L5_Pink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506085">
            <a:off x="316603" y="724862"/>
            <a:ext cx="3214710" cy="2539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64" name="Picture 12" descr="http://generator.telefony-gsm.com.pl/pliki/produkty/lg_l5_white/zdjecia/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60537">
            <a:off x="5870905" y="584501"/>
            <a:ext cx="3214710" cy="32147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66" name="Picture 14" descr="http://m.phonegg.com/27/2755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71480"/>
            <a:ext cx="2786082" cy="2786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68" name="Picture 16" descr="http://www.ssbg.bg/prod_images/20121127115034_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2928909"/>
            <a:ext cx="3929090" cy="39290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72" name="Picture 20" descr="https://encrypted-tbn3.gstatic.com/images?q=tbn:ANd9GcR2zn6Ezodd0e1U3ET1NARnh4aTJwQPafZqOGdwaxYdaXl_fSK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3000372"/>
            <a:ext cx="2319334" cy="34790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74" name="Picture 22" descr="http://www.lg.com/hu/images/mobiltelefon-keszulekek/optimus%20l5%20-%20lg%20e610/gallery/medium01.jpg"/>
          <p:cNvPicPr>
            <a:picLocks noChangeAspect="1" noChangeArrowheads="1"/>
          </p:cNvPicPr>
          <p:nvPr/>
        </p:nvPicPr>
        <p:blipFill>
          <a:blip r:embed="rId7"/>
          <a:srcRect l="18333" r="18333"/>
          <a:stretch>
            <a:fillRect/>
          </a:stretch>
        </p:blipFill>
        <p:spPr bwMode="auto">
          <a:xfrm>
            <a:off x="571472" y="2857496"/>
            <a:ext cx="2641274" cy="3429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Akciógomb: Információ 11">
            <a:hlinkClick r:id="rId8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Lezáróképernyő</a:t>
            </a:r>
            <a:r>
              <a:rPr lang="hu-HU" dirty="0" smtClean="0"/>
              <a:t>: nagy méretben jelzi ki az órát, a napot, az akkumulátor töltöttségi szintjét.</a:t>
            </a:r>
          </a:p>
          <a:p>
            <a:r>
              <a:rPr lang="hu-HU" dirty="0" smtClean="0"/>
              <a:t>Az asztali mappák létrehozásához elegendő a két első ikont egymásra dobni, egy meglévő mappán belül tetszés szerint lehet tologatni az ikonokat, és a gyors hozzáférés kedvéért az egész mappát dokkolni lehet a képernyő alján.</a:t>
            </a:r>
          </a:p>
          <a:p>
            <a:r>
              <a:rPr lang="hu-HU" dirty="0" smtClean="0"/>
              <a:t>Az egyes futó alkalmazások/feladatok jobboldalra söprésével egyetlen gyors </a:t>
            </a:r>
            <a:r>
              <a:rPr lang="hu-HU" dirty="0" err="1" smtClean="0"/>
              <a:t>mozdulatta</a:t>
            </a:r>
            <a:r>
              <a:rPr lang="hu-HU" dirty="0" smtClean="0"/>
              <a:t> leállíthatók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Operációs rendszer</a:t>
            </a:r>
            <a:endParaRPr lang="hu-HU" dirty="0"/>
          </a:p>
        </p:txBody>
      </p:sp>
      <p:sp>
        <p:nvSpPr>
          <p:cNvPr id="4" name="Akciógomb: Információ 3">
            <a:hlinkClick r:id="rId2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 descr="http://androidportal.hu/sites/default/files/hirkep_bal/%5Buid%5D/screenshot_2012-12-29-13-50-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83" y="1417637"/>
            <a:ext cx="2711824" cy="451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86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6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200"/>
                            </p:stCondLst>
                            <p:childTnLst>
                              <p:par>
                                <p:cTn id="1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907704" y="2023116"/>
            <a:ext cx="5328592" cy="2811768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Monotype Corsiva" panose="03010101010201010101" pitchFamily="66" charset="0"/>
              </a:rPr>
              <a:t>Kezelőfelülete interaktív képernyő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Nagyobb parancsikonok a könnyebb kezelhetőség érdekében</a:t>
            </a:r>
          </a:p>
          <a:p>
            <a:r>
              <a:rPr lang="hu-HU" b="1" dirty="0" smtClean="0">
                <a:latin typeface="Monotype Corsiva" panose="03010101010201010101" pitchFamily="66" charset="0"/>
              </a:rPr>
              <a:t>Maximálisan </a:t>
            </a:r>
            <a:r>
              <a:rPr lang="hu-HU" b="1" dirty="0" err="1" smtClean="0">
                <a:latin typeface="Monotype Corsiva" panose="03010101010201010101" pitchFamily="66" charset="0"/>
              </a:rPr>
              <a:t>testreszabható</a:t>
            </a:r>
            <a:endParaRPr lang="hu-HU" b="1" dirty="0" smtClean="0">
              <a:latin typeface="Monotype Corsiva" panose="03010101010201010101" pitchFamily="66" charset="0"/>
            </a:endParaRPr>
          </a:p>
          <a:p>
            <a:r>
              <a:rPr lang="hu-HU" b="1" dirty="0">
                <a:latin typeface="Monotype Corsiva" panose="03010101010201010101" pitchFamily="66" charset="0"/>
              </a:rPr>
              <a:t>R</a:t>
            </a:r>
            <a:r>
              <a:rPr lang="hu-HU" b="1" dirty="0" smtClean="0">
                <a:latin typeface="Monotype Corsiva" panose="03010101010201010101" pitchFamily="66" charset="0"/>
              </a:rPr>
              <a:t>engeteg </a:t>
            </a:r>
            <a:r>
              <a:rPr lang="hu-HU" b="1" dirty="0" err="1">
                <a:latin typeface="Monotype Corsiva" panose="03010101010201010101" pitchFamily="66" charset="0"/>
              </a:rPr>
              <a:t>Google</a:t>
            </a:r>
            <a:r>
              <a:rPr lang="hu-HU" b="1" dirty="0">
                <a:latin typeface="Monotype Corsiva" panose="03010101010201010101" pitchFamily="66" charset="0"/>
              </a:rPr>
              <a:t> </a:t>
            </a:r>
            <a:r>
              <a:rPr lang="hu-HU" b="1" dirty="0" smtClean="0">
                <a:latin typeface="Monotype Corsiva" panose="03010101010201010101" pitchFamily="66" charset="0"/>
              </a:rPr>
              <a:t>szolgáltatás van, </a:t>
            </a:r>
            <a:r>
              <a:rPr lang="hu-HU" b="1" dirty="0">
                <a:latin typeface="Monotype Corsiva" panose="03010101010201010101" pitchFamily="66" charset="0"/>
              </a:rPr>
              <a:t>melyet alapból ismer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Miben különbözik a telefon operációs rendszere?</a:t>
            </a:r>
            <a:endParaRPr lang="hu-HU" dirty="0"/>
          </a:p>
        </p:txBody>
      </p:sp>
      <p:sp>
        <p:nvSpPr>
          <p:cNvPr id="8" name="Akciógomb: Információ 7">
            <a:hlinkClick r:id="rId2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729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8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Nagy a képernyője, könnyen kezelhető és jó minőségű képeket  lehet vele készíteni.</a:t>
            </a:r>
          </a:p>
          <a:p>
            <a:r>
              <a:rPr lang="hu-HU" dirty="0" smtClean="0"/>
              <a:t>De, hívásfogadásnál először rezeg, majd pár másodperc után írja ki a hívó felet, valamint szólal meg a csengőhang. A hátlapját nehéz leszedni.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vélemény</a:t>
            </a:r>
            <a:endParaRPr lang="hu-HU" dirty="0"/>
          </a:p>
        </p:txBody>
      </p:sp>
      <p:sp>
        <p:nvSpPr>
          <p:cNvPr id="4" name="Akciógomb: Információ 3">
            <a:hlinkClick r:id="rId2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919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Milyen operációs rendszere van?</a:t>
            </a:r>
          </a:p>
          <a:p>
            <a:pPr marL="612000">
              <a:buNone/>
            </a:pPr>
            <a:r>
              <a:rPr lang="hu-HU" dirty="0" err="1" smtClean="0">
                <a:solidFill>
                  <a:srgbClr val="00B0F0"/>
                </a:solidFill>
              </a:rPr>
              <a:t>Ice</a:t>
            </a:r>
            <a:r>
              <a:rPr lang="hu-HU" dirty="0" smtClean="0">
                <a:solidFill>
                  <a:srgbClr val="00B0F0"/>
                </a:solidFill>
              </a:rPr>
              <a:t> </a:t>
            </a:r>
            <a:r>
              <a:rPr lang="hu-HU" dirty="0" err="1" smtClean="0">
                <a:solidFill>
                  <a:srgbClr val="00B0F0"/>
                </a:solidFill>
              </a:rPr>
              <a:t>Cream</a:t>
            </a:r>
            <a:r>
              <a:rPr lang="hu-HU" dirty="0" smtClean="0">
                <a:solidFill>
                  <a:srgbClr val="00B0F0"/>
                </a:solidFill>
              </a:rPr>
              <a:t> </a:t>
            </a:r>
            <a:r>
              <a:rPr lang="hu-HU" dirty="0" err="1" smtClean="0">
                <a:solidFill>
                  <a:srgbClr val="00B0F0"/>
                </a:solidFill>
              </a:rPr>
              <a:t>Sandwich</a:t>
            </a:r>
            <a:endParaRPr lang="hu-HU" dirty="0" smtClean="0">
              <a:solidFill>
                <a:srgbClr val="00B0F0"/>
              </a:solidFill>
            </a:endParaRPr>
          </a:p>
          <a:p>
            <a:r>
              <a:rPr lang="hu-HU" dirty="0" smtClean="0"/>
              <a:t>Mennyi a készenléti idő?</a:t>
            </a:r>
          </a:p>
          <a:p>
            <a:pPr marL="612000">
              <a:buNone/>
            </a:pPr>
            <a:r>
              <a:rPr lang="hu-HU" dirty="0" smtClean="0">
                <a:solidFill>
                  <a:srgbClr val="00B0F0"/>
                </a:solidFill>
              </a:rPr>
              <a:t>900 óra</a:t>
            </a:r>
          </a:p>
          <a:p>
            <a:r>
              <a:rPr lang="hu-HU" dirty="0" smtClean="0"/>
              <a:t>Mekkora a tárhely?</a:t>
            </a:r>
          </a:p>
          <a:p>
            <a:pPr marL="612000">
              <a:buNone/>
            </a:pPr>
            <a:r>
              <a:rPr lang="hu-HU" dirty="0" smtClean="0">
                <a:solidFill>
                  <a:srgbClr val="00B0F0"/>
                </a:solidFill>
              </a:rPr>
              <a:t>4 GB</a:t>
            </a:r>
          </a:p>
          <a:p>
            <a:r>
              <a:rPr lang="hu-HU" dirty="0" smtClean="0"/>
              <a:t>Mennyi színárnyalata van?</a:t>
            </a:r>
          </a:p>
          <a:p>
            <a:pPr marL="612000">
              <a:buNone/>
            </a:pPr>
            <a:r>
              <a:rPr lang="hu-HU" dirty="0" smtClean="0">
                <a:solidFill>
                  <a:srgbClr val="00B0F0"/>
                </a:solidFill>
              </a:rPr>
              <a:t>24 bit</a:t>
            </a:r>
          </a:p>
          <a:p>
            <a:r>
              <a:rPr lang="hu-HU" dirty="0" smtClean="0"/>
              <a:t>Milyen típusú akkumulátora van?</a:t>
            </a:r>
          </a:p>
          <a:p>
            <a:pPr marL="612000">
              <a:buNone/>
            </a:pPr>
            <a:r>
              <a:rPr lang="hu-HU" dirty="0" err="1" smtClean="0">
                <a:solidFill>
                  <a:srgbClr val="00B0F0"/>
                </a:solidFill>
              </a:rPr>
              <a:t>Li-Ion</a:t>
            </a:r>
            <a:endParaRPr lang="hu-HU" dirty="0" smtClean="0">
              <a:solidFill>
                <a:srgbClr val="00B0F0"/>
              </a:solidFill>
            </a:endParaRP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4" name="Akciógomb: Információ 3">
            <a:hlinkClick r:id="rId2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3390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7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7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2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4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00"/>
                            </p:stCondLst>
                            <p:childTnLst>
                              <p:par>
                                <p:cTn id="6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600"/>
                            </p:stCondLst>
                            <p:childTnLst>
                              <p:par>
                                <p:cTn id="6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http://www.telefonguru.hu/keszulekek/keszulek-guru_LG_Optimus_L5_E610.asp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http://www.mobilport.hu/hirek/20111019/a-nagy-android-40-ice-cream-sandwich-bemutato/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http://</a:t>
            </a:r>
            <a:r>
              <a:rPr lang="hu-HU" dirty="0" smtClean="0">
                <a:hlinkClick r:id="rId4"/>
              </a:rPr>
              <a:t>hu.wikipedia.org/wiki/Windows_7</a:t>
            </a:r>
            <a:endParaRPr lang="hu-HU" dirty="0" smtClean="0"/>
          </a:p>
          <a:p>
            <a:r>
              <a:rPr lang="hu-HU" dirty="0" err="1" smtClean="0">
                <a:hlinkClick r:id="rId5"/>
              </a:rPr>
              <a:t>androidportal.hu</a:t>
            </a:r>
            <a:endParaRPr lang="hu-HU" dirty="0"/>
          </a:p>
          <a:p>
            <a:r>
              <a:rPr lang="hu-HU" dirty="0" err="1">
                <a:hlinkClick r:id="rId6"/>
              </a:rPr>
              <a:t>www.redmondpie.com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4" name="Akciógomb: Információ 3">
            <a:hlinkClick r:id="rId7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94042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857752" y="1428736"/>
            <a:ext cx="2914616" cy="2357454"/>
          </a:xfrm>
        </p:spPr>
        <p:txBody>
          <a:bodyPr>
            <a:normAutofit/>
          </a:bodyPr>
          <a:lstStyle/>
          <a:p>
            <a:pPr algn="ctr"/>
            <a:r>
              <a:rPr lang="hu-HU" sz="4800" dirty="0" smtClean="0">
                <a:latin typeface="Algerian" pitchFamily="82" charset="0"/>
              </a:rPr>
              <a:t>LG </a:t>
            </a:r>
            <a:r>
              <a:rPr lang="hu-HU" sz="4800" dirty="0" err="1" smtClean="0">
                <a:latin typeface="Algerian" pitchFamily="82" charset="0"/>
              </a:rPr>
              <a:t>Optimus</a:t>
            </a:r>
            <a:r>
              <a:rPr lang="hu-HU" sz="4800" dirty="0" smtClean="0">
                <a:latin typeface="Algerian" pitchFamily="82" charset="0"/>
              </a:rPr>
              <a:t> L5 E610</a:t>
            </a:r>
            <a:endParaRPr lang="hu-HU" sz="4800" dirty="0">
              <a:latin typeface="Algerian" pitchFamily="82" charset="0"/>
            </a:endParaRPr>
          </a:p>
        </p:txBody>
      </p:sp>
      <p:pic>
        <p:nvPicPr>
          <p:cNvPr id="11266" name="Picture 2" descr="LG Optimus L5 E6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42918"/>
            <a:ext cx="2857520" cy="42862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7638"/>
            <a:ext cx="3466728" cy="458965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2" action="ppaction://hlinksldjump"/>
              </a:rPr>
              <a:t>Általános adatok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3" action="ppaction://hlinksldjump"/>
              </a:rPr>
              <a:t>Méretek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4" action="ppaction://hlinksldjump"/>
              </a:rPr>
              <a:t>Kijelző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5" action="ppaction://hlinksldjump"/>
              </a:rPr>
              <a:t>Hang és kép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6" action="ppaction://hlinksldjump"/>
              </a:rPr>
              <a:t>Memória és tárhely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7" action="ppaction://hlinksldjump"/>
              </a:rPr>
              <a:t>Adatcsere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8" action="ppaction://hlinksldjump"/>
              </a:rPr>
              <a:t>Akkumulátor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9" action="ppaction://hlinksldjump"/>
              </a:rPr>
              <a:t>Összehasonlítás I.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10" action="ppaction://hlinksldjump"/>
              </a:rPr>
              <a:t>Összehasonlítás II.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11" action="ppaction://hlinksldjump"/>
              </a:rPr>
              <a:t>Képek</a:t>
            </a:r>
            <a:endParaRPr lang="hu-HU" dirty="0" smtClean="0"/>
          </a:p>
          <a:p>
            <a:pPr>
              <a:buFont typeface="Wingdings" panose="05000000000000000000" pitchFamily="2" charset="2"/>
              <a:buChar char=""/>
            </a:pPr>
            <a:r>
              <a:rPr lang="hu-HU" dirty="0" smtClean="0">
                <a:hlinkClick r:id="rId12" action="ppaction://hlinksldjump"/>
              </a:rPr>
              <a:t>Operációs rendszer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716016" y="2644170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"/>
            </a:pPr>
            <a:r>
              <a:rPr lang="hu-HU" sz="2400" b="1" dirty="0" smtClean="0">
                <a:latin typeface="Monotype Corsiva" panose="03010101010201010101" pitchFamily="66" charset="0"/>
                <a:hlinkClick r:id="rId13" action="ppaction://hlinksldjump"/>
              </a:rPr>
              <a:t>Különbség</a:t>
            </a:r>
            <a:endParaRPr lang="hu-HU" sz="2400" b="1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"/>
            </a:pPr>
            <a:r>
              <a:rPr lang="hu-HU" sz="2400" b="1" dirty="0" smtClean="0">
                <a:latin typeface="Monotype Corsiva" panose="03010101010201010101" pitchFamily="66" charset="0"/>
                <a:hlinkClick r:id="rId14" action="ppaction://hlinksldjump"/>
              </a:rPr>
              <a:t>Egyéni vélemény</a:t>
            </a:r>
          </a:p>
          <a:p>
            <a:pPr marL="285750" indent="-285750">
              <a:buFont typeface="Wingdings" panose="05000000000000000000" pitchFamily="2" charset="2"/>
              <a:buChar char=""/>
            </a:pPr>
            <a:r>
              <a:rPr lang="hu-HU" sz="2400" b="1" dirty="0">
                <a:latin typeface="Monotype Corsiva" panose="03010101010201010101" pitchFamily="66" charset="0"/>
                <a:hlinkClick r:id="rId15" action="ppaction://hlinksldjump"/>
              </a:rPr>
              <a:t>Kérdések</a:t>
            </a:r>
            <a:endParaRPr lang="hu-HU" sz="2400" b="1" dirty="0">
              <a:latin typeface="Monotype Corsiva" panose="03010101010201010101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"/>
            </a:pPr>
            <a:r>
              <a:rPr lang="hu-HU" sz="2400" b="1" dirty="0" smtClean="0">
                <a:latin typeface="Monotype Corsiva" panose="03010101010201010101" pitchFamily="66" charset="0"/>
                <a:hlinkClick r:id="rId16" action="ppaction://hlinksldjump"/>
              </a:rPr>
              <a:t>Források</a:t>
            </a:r>
            <a:endParaRPr lang="hu-HU" sz="2400" b="1" dirty="0" smtClean="0">
              <a:latin typeface="Monotype Corsiva" panose="03010101010201010101" pitchFamily="66" charset="0"/>
            </a:endParaRPr>
          </a:p>
        </p:txBody>
      </p:sp>
      <p:sp>
        <p:nvSpPr>
          <p:cNvPr id="5" name="Akciógomb: Információ 4">
            <a:hlinkClick r:id="" action="ppaction://noaction" highlightClick="1"/>
          </p:cNvPr>
          <p:cNvSpPr/>
          <p:nvPr/>
        </p:nvSpPr>
        <p:spPr>
          <a:xfrm>
            <a:off x="4283968" y="5224338"/>
            <a:ext cx="576064" cy="432048"/>
          </a:xfrm>
          <a:prstGeom prst="actionButtonInformat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004048" y="5209529"/>
            <a:ext cx="368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Visszajutás a tartalomjegyzékbe</a:t>
            </a:r>
            <a:endParaRPr lang="hu-HU" sz="24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81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Megjelenés időpontja: 2012 február</a:t>
            </a:r>
          </a:p>
          <a:p>
            <a:r>
              <a:rPr lang="hu-HU" dirty="0" smtClean="0"/>
              <a:t>Operációs rendszer: </a:t>
            </a:r>
            <a:r>
              <a:rPr lang="hu-HU" dirty="0" err="1" smtClean="0"/>
              <a:t>Ice</a:t>
            </a:r>
            <a:r>
              <a:rPr lang="hu-HU" dirty="0" smtClean="0"/>
              <a:t> </a:t>
            </a:r>
            <a:r>
              <a:rPr lang="hu-HU" dirty="0" err="1" smtClean="0"/>
              <a:t>Cream</a:t>
            </a:r>
            <a:r>
              <a:rPr lang="hu-HU" dirty="0" smtClean="0"/>
              <a:t> </a:t>
            </a:r>
            <a:r>
              <a:rPr lang="hu-HU" dirty="0" err="1" smtClean="0"/>
              <a:t>Sandwich</a:t>
            </a:r>
            <a:endParaRPr lang="hu-HU" dirty="0" smtClean="0"/>
          </a:p>
          <a:p>
            <a:r>
              <a:rPr lang="hu-HU" dirty="0" smtClean="0"/>
              <a:t>Generáció: 3G</a:t>
            </a:r>
            <a:endParaRPr lang="hu-HU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Általános adatok</a:t>
            </a:r>
            <a:endParaRPr lang="hu-HU" dirty="0">
              <a:latin typeface="Algerian" pitchFamily="82" charset="0"/>
            </a:endParaRPr>
          </a:p>
        </p:txBody>
      </p:sp>
      <p:pic>
        <p:nvPicPr>
          <p:cNvPr id="34818" name="Picture 2" descr="http://cdn.redmondpie.com/wp-content/uploads/2011/10/ICS_Andro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571744"/>
            <a:ext cx="5357850" cy="4018388"/>
          </a:xfrm>
          <a:prstGeom prst="rect">
            <a:avLst/>
          </a:prstGeom>
          <a:noFill/>
        </p:spPr>
      </p:pic>
      <p:sp>
        <p:nvSpPr>
          <p:cNvPr id="6" name="Akciógomb: Információ 5">
            <a:hlinkClick r:id="rId3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Súly: 125 g</a:t>
            </a:r>
          </a:p>
          <a:p>
            <a:r>
              <a:rPr lang="hu-HU" dirty="0" smtClean="0"/>
              <a:t>Méret :119*67*10 mm</a:t>
            </a:r>
          </a:p>
          <a:p>
            <a:r>
              <a:rPr lang="hu-HU" dirty="0" err="1" smtClean="0"/>
              <a:t>Billentyũzet</a:t>
            </a:r>
            <a:r>
              <a:rPr lang="hu-HU" dirty="0" smtClean="0"/>
              <a:t> : Nincs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Méretek</a:t>
            </a:r>
            <a:endParaRPr lang="hu-HU" dirty="0"/>
          </a:p>
        </p:txBody>
      </p:sp>
      <p:pic>
        <p:nvPicPr>
          <p:cNvPr id="33794" name="Picture 2" descr="http://www.geekovation.de/wp-content/uploads/2012/09/lg-optimus-l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500" y="2357430"/>
            <a:ext cx="5524500" cy="4095750"/>
          </a:xfrm>
          <a:prstGeom prst="rect">
            <a:avLst/>
          </a:prstGeom>
          <a:noFill/>
        </p:spPr>
      </p:pic>
      <p:sp>
        <p:nvSpPr>
          <p:cNvPr id="4" name="Akciógomb: Információ 3">
            <a:hlinkClick r:id="rId3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Kijelző </a:t>
            </a:r>
            <a:r>
              <a:rPr lang="hu-HU" dirty="0" smtClean="0"/>
              <a:t>pixel : </a:t>
            </a:r>
            <a:r>
              <a:rPr lang="hu-HU" dirty="0" err="1" smtClean="0"/>
              <a:t>hVGA</a:t>
            </a:r>
            <a:r>
              <a:rPr lang="hu-HU" dirty="0" smtClean="0"/>
              <a:t> (320*480)</a:t>
            </a:r>
          </a:p>
          <a:p>
            <a:r>
              <a:rPr lang="hu-HU" dirty="0" smtClean="0"/>
              <a:t>Kijelző </a:t>
            </a:r>
            <a:r>
              <a:rPr lang="hu-HU" dirty="0" smtClean="0"/>
              <a:t>méret - col/inch: 4</a:t>
            </a:r>
          </a:p>
          <a:p>
            <a:r>
              <a:rPr lang="hu-HU" dirty="0" smtClean="0"/>
              <a:t>Színárnyalatok száma (db) :16m (24 bit)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Kijelz</a:t>
            </a:r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ő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0" name="Picture 2" descr="http://www.elportaldelmovil.com/movil/lg/2956.lg-optimus-l5-e610.imagen.o.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857496"/>
            <a:ext cx="5143504" cy="3737615"/>
          </a:xfrm>
          <a:prstGeom prst="rect">
            <a:avLst/>
          </a:prstGeom>
          <a:noFill/>
        </p:spPr>
      </p:pic>
      <p:sp>
        <p:nvSpPr>
          <p:cNvPr id="5" name="Akciógomb: Információ 4">
            <a:hlinkClick r:id="rId3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Kihangosítás</a:t>
            </a:r>
            <a:r>
              <a:rPr lang="hu-HU" dirty="0" smtClean="0"/>
              <a:t>: Van</a:t>
            </a:r>
          </a:p>
          <a:p>
            <a:r>
              <a:rPr lang="hu-HU" dirty="0" smtClean="0"/>
              <a:t>Hangvezérlés:Van</a:t>
            </a:r>
          </a:p>
          <a:p>
            <a:r>
              <a:rPr lang="hu-HU" dirty="0" smtClean="0"/>
              <a:t>Hangjegyzet: Van</a:t>
            </a:r>
          </a:p>
          <a:p>
            <a:r>
              <a:rPr lang="hu-HU" dirty="0" err="1" smtClean="0"/>
              <a:t>Csengõhang</a:t>
            </a:r>
            <a:r>
              <a:rPr lang="hu-HU" dirty="0" smtClean="0"/>
              <a:t> letöltés: Van</a:t>
            </a:r>
          </a:p>
          <a:p>
            <a:r>
              <a:rPr lang="hu-HU" dirty="0" smtClean="0"/>
              <a:t>Zenelejátszás :Music </a:t>
            </a:r>
            <a:r>
              <a:rPr lang="hu-HU" dirty="0" err="1" smtClean="0"/>
              <a:t>Player</a:t>
            </a:r>
            <a:endParaRPr lang="hu-HU" dirty="0" smtClean="0"/>
          </a:p>
          <a:p>
            <a:r>
              <a:rPr lang="hu-HU" dirty="0" smtClean="0"/>
              <a:t>Rádió :</a:t>
            </a:r>
            <a:r>
              <a:rPr lang="hu-HU" dirty="0" err="1" smtClean="0"/>
              <a:t>stereo</a:t>
            </a:r>
            <a:endParaRPr lang="hu-HU" dirty="0" smtClean="0"/>
          </a:p>
          <a:p>
            <a:r>
              <a:rPr lang="hu-HU" dirty="0" smtClean="0"/>
              <a:t>Kamera :CMOS</a:t>
            </a:r>
          </a:p>
          <a:p>
            <a:r>
              <a:rPr lang="hu-HU" dirty="0" smtClean="0"/>
              <a:t>Kamera felbontása? 5,x </a:t>
            </a:r>
            <a:r>
              <a:rPr lang="hu-HU" dirty="0" err="1" smtClean="0"/>
              <a:t>Mpixel</a:t>
            </a:r>
            <a:endParaRPr lang="hu-HU" dirty="0" smtClean="0"/>
          </a:p>
          <a:p>
            <a:r>
              <a:rPr lang="hu-HU" dirty="0" smtClean="0"/>
              <a:t>Video :480p HD </a:t>
            </a:r>
            <a:r>
              <a:rPr lang="hu-HU" dirty="0" err="1" smtClean="0"/>
              <a:t>ready</a:t>
            </a:r>
            <a:r>
              <a:rPr lang="hu-HU" dirty="0" smtClean="0"/>
              <a:t> </a:t>
            </a:r>
            <a:r>
              <a:rPr lang="hu-HU" dirty="0" err="1" smtClean="0"/>
              <a:t>Player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Hang és Kép</a:t>
            </a:r>
            <a:endParaRPr lang="hu-HU" dirty="0"/>
          </a:p>
        </p:txBody>
      </p:sp>
      <p:pic>
        <p:nvPicPr>
          <p:cNvPr id="4" name="Kép 3" descr="lg-optimus-l5-dual-e615-black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2643182"/>
            <a:ext cx="2071702" cy="1630506"/>
          </a:xfrm>
          <a:prstGeom prst="rect">
            <a:avLst/>
          </a:prstGeom>
        </p:spPr>
      </p:pic>
      <p:sp>
        <p:nvSpPr>
          <p:cNvPr id="5" name="Akciógomb: Információ 4">
            <a:hlinkClick r:id="rId4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Memória : 512 MB</a:t>
            </a:r>
          </a:p>
          <a:p>
            <a:r>
              <a:rPr lang="hu-HU" dirty="0" smtClean="0"/>
              <a:t>Tárhely :4 GB </a:t>
            </a:r>
          </a:p>
          <a:p>
            <a:r>
              <a:rPr lang="hu-HU" dirty="0" smtClean="0"/>
              <a:t>Memória </a:t>
            </a:r>
            <a:r>
              <a:rPr lang="hu-HU" dirty="0" err="1" smtClean="0"/>
              <a:t>bõvíthetõség</a:t>
            </a:r>
            <a:r>
              <a:rPr lang="hu-HU" dirty="0" smtClean="0"/>
              <a:t>: </a:t>
            </a:r>
            <a:r>
              <a:rPr lang="hu-HU" dirty="0" err="1" smtClean="0"/>
              <a:t>T-Flash</a:t>
            </a:r>
            <a:r>
              <a:rPr lang="hu-HU" dirty="0" smtClean="0"/>
              <a:t> - </a:t>
            </a:r>
            <a:r>
              <a:rPr lang="hu-HU" dirty="0" err="1" smtClean="0"/>
              <a:t>microSD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Memória és tárhely</a:t>
            </a:r>
            <a:endParaRPr lang="hu-HU" dirty="0"/>
          </a:p>
        </p:txBody>
      </p:sp>
      <p:sp>
        <p:nvSpPr>
          <p:cNvPr id="4" name="Akciógomb: Információ 3">
            <a:hlinkClick r:id="rId2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MMS :Van</a:t>
            </a:r>
          </a:p>
          <a:p>
            <a:r>
              <a:rPr lang="hu-HU" dirty="0" err="1" smtClean="0"/>
              <a:t>Infraport</a:t>
            </a:r>
            <a:r>
              <a:rPr lang="hu-HU" dirty="0" smtClean="0"/>
              <a:t>: Nincs</a:t>
            </a:r>
          </a:p>
          <a:p>
            <a:r>
              <a:rPr lang="hu-HU" dirty="0" err="1" smtClean="0"/>
              <a:t>Bluetooth</a:t>
            </a:r>
            <a:r>
              <a:rPr lang="hu-HU" dirty="0" smtClean="0"/>
              <a:t> :v3,</a:t>
            </a:r>
            <a:r>
              <a:rPr lang="hu-HU" dirty="0" err="1" smtClean="0"/>
              <a:t>xB</a:t>
            </a:r>
            <a:r>
              <a:rPr lang="hu-HU" dirty="0" smtClean="0"/>
              <a:t>/T extra A2DP</a:t>
            </a:r>
          </a:p>
          <a:p>
            <a:r>
              <a:rPr lang="hu-HU" dirty="0" err="1" smtClean="0"/>
              <a:t>Wi-Fi</a:t>
            </a:r>
            <a:r>
              <a:rPr lang="hu-HU" dirty="0" smtClean="0"/>
              <a:t> :(alap) n/g/b</a:t>
            </a:r>
          </a:p>
          <a:p>
            <a:r>
              <a:rPr lang="hu-HU" dirty="0" err="1" smtClean="0"/>
              <a:t>Wi-Fi</a:t>
            </a:r>
            <a:r>
              <a:rPr lang="hu-HU" dirty="0" smtClean="0"/>
              <a:t> </a:t>
            </a:r>
            <a:r>
              <a:rPr lang="hu-HU" dirty="0" err="1" smtClean="0"/>
              <a:t>HotSpot</a:t>
            </a:r>
            <a:r>
              <a:rPr lang="hu-HU" dirty="0" smtClean="0"/>
              <a:t>: Van</a:t>
            </a:r>
          </a:p>
          <a:p>
            <a:r>
              <a:rPr lang="hu-HU" dirty="0" smtClean="0"/>
              <a:t>TV be vagy kimenet: Nincs</a:t>
            </a:r>
          </a:p>
          <a:p>
            <a:r>
              <a:rPr lang="hu-HU" dirty="0" smtClean="0"/>
              <a:t>GPS :a-GPS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Adatcsere</a:t>
            </a:r>
            <a:endParaRPr lang="hu-HU" dirty="0"/>
          </a:p>
        </p:txBody>
      </p:sp>
      <p:pic>
        <p:nvPicPr>
          <p:cNvPr id="29698" name="Picture 2" descr="http://i.ytimg.com/vi/vN7qBXSQ4_E/maxresdefault.jpg"/>
          <p:cNvPicPr>
            <a:picLocks noChangeAspect="1" noChangeArrowheads="1"/>
          </p:cNvPicPr>
          <p:nvPr/>
        </p:nvPicPr>
        <p:blipFill>
          <a:blip r:embed="rId2"/>
          <a:srcRect l="35763" t="1816" r="36648" b="5568"/>
          <a:stretch>
            <a:fillRect/>
          </a:stretch>
        </p:blipFill>
        <p:spPr bwMode="auto">
          <a:xfrm>
            <a:off x="5500694" y="1500174"/>
            <a:ext cx="2571768" cy="4857784"/>
          </a:xfrm>
          <a:prstGeom prst="rect">
            <a:avLst/>
          </a:prstGeom>
          <a:noFill/>
        </p:spPr>
      </p:pic>
      <p:sp>
        <p:nvSpPr>
          <p:cNvPr id="5" name="Akciógomb: Információ 4">
            <a:hlinkClick r:id="rId3" action="ppaction://hlinksldjump" highlightClick="1"/>
          </p:cNvPr>
          <p:cNvSpPr/>
          <p:nvPr/>
        </p:nvSpPr>
        <p:spPr>
          <a:xfrm>
            <a:off x="251520" y="6237312"/>
            <a:ext cx="576064" cy="432048"/>
          </a:xfrm>
          <a:prstGeom prst="actionButtonInformation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5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3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80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7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366</Words>
  <Application>Microsoft Office PowerPoint</Application>
  <PresentationFormat>Diavetítés a képernyőre (4:3 oldalarány)</PresentationFormat>
  <Paragraphs>115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8" baseType="lpstr">
      <vt:lpstr>Algerian</vt:lpstr>
      <vt:lpstr>Arial</vt:lpstr>
      <vt:lpstr>Calibri</vt:lpstr>
      <vt:lpstr>Lucida Sans Unicode</vt:lpstr>
      <vt:lpstr>Monotype Corsiva</vt:lpstr>
      <vt:lpstr>Verdana</vt:lpstr>
      <vt:lpstr>Wingdings</vt:lpstr>
      <vt:lpstr>Wingdings 2</vt:lpstr>
      <vt:lpstr>Wingdings 3</vt:lpstr>
      <vt:lpstr>Sétatér</vt:lpstr>
      <vt:lpstr>PowerPoint bemutató</vt:lpstr>
      <vt:lpstr>LG Optimus L5 E610</vt:lpstr>
      <vt:lpstr>Tartalom</vt:lpstr>
      <vt:lpstr>Általános adatok</vt:lpstr>
      <vt:lpstr>Méretek</vt:lpstr>
      <vt:lpstr>Kijelző</vt:lpstr>
      <vt:lpstr>Hang és Kép</vt:lpstr>
      <vt:lpstr>Memória és tárhely</vt:lpstr>
      <vt:lpstr>Adatcsere</vt:lpstr>
      <vt:lpstr>Akkumulátor</vt:lpstr>
      <vt:lpstr>ÖSSZEHASONLÍTÁS AZ ELŐZŐ MODELLEL  i.</vt:lpstr>
      <vt:lpstr>Összehasonlítás az előző modellel II.</vt:lpstr>
      <vt:lpstr>Képek</vt:lpstr>
      <vt:lpstr>Operációs rendszer</vt:lpstr>
      <vt:lpstr>Miben különbözik a telefon operációs rendszere?</vt:lpstr>
      <vt:lpstr>Egyéni vélemény</vt:lpstr>
      <vt:lpstr>Kérdések</vt:lpstr>
      <vt:lpstr>Források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 Optimus L5 E610</dc:title>
  <dc:creator>Eszter</dc:creator>
  <cp:lastModifiedBy>user</cp:lastModifiedBy>
  <cp:revision>40</cp:revision>
  <dcterms:created xsi:type="dcterms:W3CDTF">2015-01-04T14:26:23Z</dcterms:created>
  <dcterms:modified xsi:type="dcterms:W3CDTF">2015-01-09T09:37:06Z</dcterms:modified>
</cp:coreProperties>
</file>