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78" r:id="rId4"/>
    <p:sldId id="279" r:id="rId5"/>
    <p:sldId id="280" r:id="rId6"/>
    <p:sldId id="281" r:id="rId7"/>
    <p:sldId id="282" r:id="rId8"/>
    <p:sldId id="295" r:id="rId9"/>
    <p:sldId id="283" r:id="rId10"/>
    <p:sldId id="284" r:id="rId11"/>
    <p:sldId id="296" r:id="rId12"/>
    <p:sldId id="297" r:id="rId13"/>
    <p:sldId id="298" r:id="rId14"/>
    <p:sldId id="285" r:id="rId15"/>
    <p:sldId id="287" r:id="rId16"/>
    <p:sldId id="286" r:id="rId17"/>
    <p:sldId id="288" r:id="rId18"/>
    <p:sldId id="289" r:id="rId19"/>
    <p:sldId id="299" r:id="rId20"/>
    <p:sldId id="300" r:id="rId21"/>
    <p:sldId id="291" r:id="rId22"/>
    <p:sldId id="292" r:id="rId23"/>
    <p:sldId id="294" r:id="rId24"/>
    <p:sldId id="293" r:id="rId25"/>
    <p:sldId id="277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C03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61139" autoAdjust="0"/>
  </p:normalViewPr>
  <p:slideViewPr>
    <p:cSldViewPr snapToGrid="0">
      <p:cViewPr varScale="1">
        <p:scale>
          <a:sx n="66" d="100"/>
          <a:sy n="66" d="100"/>
        </p:scale>
        <p:origin x="732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0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B168B-F848-455F-8F2F-A1F6F102EC54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09149-E307-4CB2-85A1-B927ABBAFC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0109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08C8-7620-478F-8F0C-C927F65DA622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9359E-13FB-4CF5-9ED8-8C7C91A6E6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635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emberi agy</a:t>
            </a:r>
            <a:r>
              <a:rPr lang="hu-HU" baseline="0" dirty="0" smtClean="0"/>
              <a:t> hosszú távon csak</a:t>
            </a:r>
            <a:r>
              <a:rPr lang="hu-HU" dirty="0" smtClean="0"/>
              <a:t> a tanult anyag</a:t>
            </a:r>
            <a:r>
              <a:rPr lang="hu-HU" baseline="0" dirty="0" smtClean="0"/>
              <a:t> 4 százalékára emlékszik. Ezek az emlékek közül is leginkább a szép emlékekre, amelyek jobban megfogtak minket, jobban odafigyeltünk rájuk.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Aggodalomra azonban semmi ok, hiszen a programozáshoz leginkább gyakorlás kell, a logika magától kifejlődik. Mivel játszani nem csak gyerekeknek lehet, ezért a programozást is játékosan tanulhatjuk, így növelve a tanulás hatását.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0057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„</a:t>
            </a:r>
            <a:r>
              <a:rPr lang="hu-HU" i="1" dirty="0" err="1" smtClean="0"/>
              <a:t>ButtonA</a:t>
            </a:r>
            <a:r>
              <a:rPr lang="hu-HU" dirty="0" smtClean="0"/>
              <a:t>” egy gomb, mely az „</a:t>
            </a:r>
            <a:r>
              <a:rPr lang="hu-HU" i="1" dirty="0" smtClean="0"/>
              <a:t>A</a:t>
            </a:r>
            <a:r>
              <a:rPr lang="hu-HU" dirty="0" smtClean="0"/>
              <a:t>” motort jelöli.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„</a:t>
            </a:r>
            <a:r>
              <a:rPr lang="hu-HU" i="1" dirty="0" smtClean="0"/>
              <a:t>motor_A_</a:t>
            </a:r>
            <a:r>
              <a:rPr lang="hu-HU" i="1" dirty="0" err="1" smtClean="0"/>
              <a:t>chosed</a:t>
            </a:r>
            <a:r>
              <a:rPr lang="hu-HU" dirty="0" smtClean="0"/>
              <a:t>” egy változó </a:t>
            </a:r>
            <a:r>
              <a:rPr lang="hu-HU" b="0" i="1" dirty="0" smtClean="0">
                <a:effectLst/>
              </a:rPr>
              <a:t>(</a:t>
            </a:r>
            <a:r>
              <a:rPr lang="hu-HU" i="1" dirty="0" err="1" smtClean="0"/>
              <a:t>változó</a:t>
            </a:r>
            <a:r>
              <a:rPr lang="hu-HU" i="1" dirty="0" smtClean="0"/>
              <a:t> fogalma</a:t>
            </a:r>
            <a:r>
              <a:rPr lang="hu-HU" sz="1200" b="0" i="1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: egy tároló, melyben tárolhatunk egy értéket, és nevet tudunk adni neki)</a:t>
            </a:r>
            <a:r>
              <a:rPr lang="hu-HU" dirty="0" smtClean="0"/>
              <a:t>, mely az „</a:t>
            </a:r>
            <a:r>
              <a:rPr lang="hu-HU" i="1" dirty="0" smtClean="0"/>
              <a:t>A</a:t>
            </a:r>
            <a:r>
              <a:rPr lang="hu-HU" dirty="0" smtClean="0"/>
              <a:t>” motor kiválasztottságáról ad információt (ez</a:t>
            </a:r>
            <a:r>
              <a:rPr lang="hu-HU" baseline="0" dirty="0" smtClean="0"/>
              <a:t> azért szükséges, hogy több motort is irányítani tudjunk egyszerre, illetve ki és be tudjuk kapcsolni az irányítandó motorokat</a:t>
            </a:r>
            <a:r>
              <a:rPr lang="hu-HU" dirty="0" smtClean="0"/>
              <a:t>).</a:t>
            </a:r>
          </a:p>
          <a:p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0" dirty="0" smtClean="0"/>
              <a:t>A program röviden így működik:</a:t>
            </a:r>
            <a:endParaRPr lang="hu-HU" dirty="0" smtClean="0"/>
          </a:p>
          <a:p>
            <a:r>
              <a:rPr lang="hu-HU" dirty="0" smtClean="0"/>
              <a:t>Létrehozzuk a</a:t>
            </a:r>
            <a:r>
              <a:rPr lang="hu-HU" baseline="0" dirty="0" smtClean="0"/>
              <a:t> „</a:t>
            </a:r>
            <a:r>
              <a:rPr lang="hu-HU" i="1" baseline="0" dirty="0" smtClean="0"/>
              <a:t>motor_A_</a:t>
            </a:r>
            <a:r>
              <a:rPr lang="hu-HU" i="1" baseline="0" dirty="0" err="1" smtClean="0"/>
              <a:t>chosed</a:t>
            </a:r>
            <a:r>
              <a:rPr lang="hu-HU" baseline="0" dirty="0" smtClean="0"/>
              <a:t>” változót, alapértéke </a:t>
            </a:r>
            <a:r>
              <a:rPr lang="hu-HU" baseline="0" dirty="0" err="1" smtClean="0"/>
              <a:t>false</a:t>
            </a:r>
            <a:r>
              <a:rPr lang="hu-HU" baseline="0" dirty="0" smtClean="0"/>
              <a:t> (hamis).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Amikor lenyomjuk a „</a:t>
            </a:r>
            <a:r>
              <a:rPr lang="hu-HU" i="1" baseline="0" dirty="0" err="1" smtClean="0"/>
              <a:t>ButtonA</a:t>
            </a:r>
            <a:r>
              <a:rPr lang="hu-HU" baseline="0" dirty="0" smtClean="0"/>
              <a:t>”, vizsgáljuk, hogy a gomb háttérszíne fehér-e. Ha igen, akkor megváltoztatjuk a háttérszínt zöldre, a „</a:t>
            </a:r>
            <a:r>
              <a:rPr lang="hu-HU" i="1" baseline="0" dirty="0" smtClean="0"/>
              <a:t>motor_A_</a:t>
            </a:r>
            <a:r>
              <a:rPr lang="hu-HU" i="1" baseline="0" dirty="0" err="1" smtClean="0"/>
              <a:t>chosed</a:t>
            </a:r>
            <a:r>
              <a:rPr lang="hu-HU" baseline="0" dirty="0" smtClean="0"/>
              <a:t>” változó értékét pedig átírjuk </a:t>
            </a:r>
            <a:r>
              <a:rPr lang="hu-HU" baseline="0" dirty="0" err="1" smtClean="0"/>
              <a:t>false-ról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true-ra</a:t>
            </a:r>
            <a:r>
              <a:rPr lang="hu-HU" baseline="0" dirty="0" smtClean="0"/>
              <a:t> (igaz).</a:t>
            </a:r>
          </a:p>
          <a:p>
            <a:endParaRPr lang="hu-HU" baseline="0" dirty="0" smtClean="0"/>
          </a:p>
          <a:p>
            <a:r>
              <a:rPr lang="hu-HU" baseline="0" dirty="0" smtClean="0"/>
              <a:t>Ha azonban zöld a háttérszíne a „</a:t>
            </a:r>
            <a:r>
              <a:rPr lang="hu-HU" i="1" baseline="0" dirty="0" err="1" smtClean="0"/>
              <a:t>ButtonA</a:t>
            </a:r>
            <a:r>
              <a:rPr lang="hu-HU" baseline="0" dirty="0" smtClean="0"/>
              <a:t>” gombnak, akkor azt fehérre változtatjuk és </a:t>
            </a:r>
            <a:r>
              <a:rPr lang="hu-HU" baseline="0" dirty="0" err="1" smtClean="0"/>
              <a:t>false-ra</a:t>
            </a:r>
            <a:r>
              <a:rPr lang="hu-HU" baseline="0" dirty="0" smtClean="0"/>
              <a:t> az értékét a „</a:t>
            </a:r>
            <a:r>
              <a:rPr lang="hu-HU" i="1" baseline="0" dirty="0" smtClean="0"/>
              <a:t>motor_A_</a:t>
            </a:r>
            <a:r>
              <a:rPr lang="hu-HU" i="1" baseline="0" dirty="0" err="1" smtClean="0"/>
              <a:t>chosed</a:t>
            </a:r>
            <a:r>
              <a:rPr lang="hu-HU" baseline="0" dirty="0" smtClean="0"/>
              <a:t>” változónak.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625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 „</a:t>
            </a:r>
            <a:r>
              <a:rPr lang="hu-HU" sz="1200" b="0" i="1" dirty="0" err="1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BackwardButton</a:t>
            </a:r>
            <a:r>
              <a:rPr lang="hu-HU" sz="1200" b="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” egy gomb, mely a hátrafelé irányt jelöli.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Az „</a:t>
            </a:r>
            <a:r>
              <a:rPr lang="hu-HU" sz="1200" b="0" i="1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NxtDrive1</a:t>
            </a:r>
            <a:r>
              <a:rPr lang="hu-HU" sz="1200" b="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” az első NXT motor </a:t>
            </a:r>
            <a:r>
              <a:rPr lang="hu-HU" sz="1200" b="0" dirty="0" err="1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szlot</a:t>
            </a:r>
            <a:r>
              <a:rPr lang="hu-HU" sz="1200" b="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hu-HU" sz="1200" b="0" i="1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(NXT motor </a:t>
            </a:r>
            <a:r>
              <a:rPr lang="hu-HU" sz="1200" b="0" i="1" dirty="0" err="1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szlot</a:t>
            </a:r>
            <a:r>
              <a:rPr lang="hu-HU" sz="1200" b="0" i="1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fogalma: csatlakozási hely, ahova az NXT motor csatlakozik)</a:t>
            </a:r>
            <a:r>
              <a:rPr lang="hu-HU" sz="1200" b="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dirty="0" smtClean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0" dirty="0" smtClean="0"/>
              <a:t>A program röviden így működik: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Amikor a „</a:t>
            </a:r>
            <a:r>
              <a:rPr lang="hu-HU" sz="1200" b="0" i="1" dirty="0" err="1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BackwardButton</a:t>
            </a:r>
            <a:r>
              <a:rPr lang="hu-HU" sz="1200" b="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” gomb meg</a:t>
            </a:r>
            <a:r>
              <a:rPr lang="hu-HU" sz="1200" b="0" baseline="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van érintve sorban vizsgáljuk a változók értékét. Amely értéke </a:t>
            </a:r>
            <a:r>
              <a:rPr lang="hu-HU" sz="1200" b="0" baseline="0" dirty="0" err="1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true</a:t>
            </a:r>
            <a:r>
              <a:rPr lang="hu-HU" sz="1200" b="0" baseline="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(vagyis igaz), az adott változóhoz tartozó motort meghajtjuk „</a:t>
            </a:r>
            <a:r>
              <a:rPr lang="hu-HU" sz="1200" b="0" i="1" baseline="0" dirty="0" err="1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MotorPower</a:t>
            </a:r>
            <a:r>
              <a:rPr lang="hu-HU" sz="1200" b="0" baseline="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” erőséggel. A „</a:t>
            </a:r>
            <a:r>
              <a:rPr lang="hu-HU" sz="1200" b="0" i="1" baseline="0" dirty="0" err="1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MotorPower</a:t>
            </a:r>
            <a:r>
              <a:rPr lang="hu-HU" sz="1200" b="0" baseline="0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” változó értékét egy csuszka segítségével állíthatjuk 50-től 100-ig (ekkora erővel fog pörögni a motor).</a:t>
            </a:r>
            <a:endParaRPr lang="hu-HU" sz="1200" b="0" dirty="0" smtClean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957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183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Diavetítéskor kattintson </a:t>
            </a:r>
            <a:r>
              <a:rPr lang="hu-HU" dirty="0" smtClean="0"/>
              <a:t>a </a:t>
            </a:r>
            <a:r>
              <a:rPr lang="hu-HU" dirty="0" smtClean="0"/>
              <a:t>képre!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4576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Javat eredetileg weboldalak programozására tervezték, de később már</a:t>
            </a:r>
            <a:r>
              <a:rPr lang="hu-HU" baseline="0" dirty="0" smtClean="0"/>
              <a:t> </a:t>
            </a:r>
            <a:r>
              <a:rPr lang="hu-HU" dirty="0" smtClean="0"/>
              <a:t>számítógépes</a:t>
            </a:r>
            <a:r>
              <a:rPr lang="hu-HU" baseline="0" dirty="0" smtClean="0"/>
              <a:t> programokat is lehetett írni vele, illetve az </a:t>
            </a:r>
            <a:r>
              <a:rPr lang="hu-HU" baseline="0" dirty="0" err="1" smtClean="0"/>
              <a:t>androidos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okostelefonok</a:t>
            </a:r>
            <a:r>
              <a:rPr lang="hu-HU" baseline="0" dirty="0" smtClean="0"/>
              <a:t> felett is átvette a hatalmat.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Javat James </a:t>
            </a:r>
            <a:r>
              <a:rPr lang="hu-HU" baseline="0" dirty="0" err="1" smtClean="0"/>
              <a:t>Gosling</a:t>
            </a:r>
            <a:r>
              <a:rPr lang="hu-HU" baseline="0" dirty="0" smtClean="0"/>
              <a:t> fejlesztette ki 1990-ben, mert nem volt megelégedve a C++ nyelv tulajdonságaival. </a:t>
            </a:r>
            <a:r>
              <a:rPr lang="hu-HU" baseline="0" dirty="0" err="1" smtClean="0"/>
              <a:t>Gosling</a:t>
            </a:r>
            <a:r>
              <a:rPr lang="hu-HU" baseline="0" dirty="0" smtClean="0"/>
              <a:t> az irodájában ült, amikor az új programozási nyelvnek nevet akart adni. Az ablakából egy tölgyfát látott meg, így először </a:t>
            </a:r>
            <a:r>
              <a:rPr lang="hu-HU" baseline="0" dirty="0" err="1" smtClean="0"/>
              <a:t>Oak</a:t>
            </a:r>
            <a:r>
              <a:rPr lang="hu-HU" baseline="0" dirty="0" smtClean="0"/>
              <a:t> lett a nyelv neve. Később üzleti okok miatt </a:t>
            </a:r>
            <a:r>
              <a:rPr lang="hu-HU" baseline="0" dirty="0" err="1" smtClean="0"/>
              <a:t>Java-ra</a:t>
            </a:r>
            <a:r>
              <a:rPr lang="hu-HU" baseline="0" dirty="0" smtClean="0"/>
              <a:t> változtatták ezt a nevet, amikor a világháló (World Wide Web) népszerűvé vált. Ha az utóbbi nem történik meg, akkor már régen abbahagyták volna a Java fejlesztését.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Hivatalos fejlesztői környezete a Java </a:t>
            </a:r>
            <a:r>
              <a:rPr lang="hu-HU" baseline="0" dirty="0" err="1" smtClean="0"/>
              <a:t>Development</a:t>
            </a:r>
            <a:r>
              <a:rPr lang="hu-HU" baseline="0" dirty="0" smtClean="0"/>
              <a:t> Kit, amely tartalmazza azokat az eszközöket, melyek egy Java program fordításához, optimalizálásához és futtatásához szükségesek.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7834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Java programozási nyelv többfókuszú nyelv. Úgy használható</a:t>
            </a:r>
            <a:r>
              <a:rPr lang="hu-HU" baseline="0" dirty="0" smtClean="0"/>
              <a:t> weboldalakon, mint számítógépes programokba, illetve mobiltelefonokon, és még sok más eszközön. Biztonságát tekintve a legmegbízhatóbb nyelvek közé tartozik, ezért Java nyelvű menedzselt kódokat írhatunk </a:t>
            </a:r>
            <a:r>
              <a:rPr lang="hu-HU" baseline="0" dirty="0" err="1" smtClean="0"/>
              <a:t>androidos</a:t>
            </a:r>
            <a:r>
              <a:rPr lang="hu-HU" baseline="0" dirty="0" smtClean="0"/>
              <a:t> eszközökre is.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Az első </a:t>
            </a:r>
            <a:r>
              <a:rPr lang="hu-HU" baseline="0" dirty="0" err="1" smtClean="0"/>
              <a:t>Androidos</a:t>
            </a:r>
            <a:r>
              <a:rPr lang="hu-HU" baseline="0" dirty="0" smtClean="0"/>
              <a:t> telefon 2008 októberében jelent meg.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972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eclipse</a:t>
            </a:r>
            <a:r>
              <a:rPr lang="hu-HU" baseline="0" dirty="0" smtClean="0"/>
              <a:t> nagy segítséget nyújt az </a:t>
            </a:r>
            <a:r>
              <a:rPr lang="hu-HU" baseline="0" dirty="0" err="1" smtClean="0"/>
              <a:t>android</a:t>
            </a:r>
            <a:r>
              <a:rPr lang="hu-HU" baseline="0" dirty="0" smtClean="0"/>
              <a:t> programozásban. Ez a program több beépített lehetőséggel is rendelkezik, amelyek elősegítik a programozást. Sokoldalú használatának köszönhetően nagy népszerűségnek örvend.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2127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Két forrásfájlt fogunk megírni, egy </a:t>
            </a:r>
            <a:r>
              <a:rPr lang="hu-HU" dirty="0" err="1" smtClean="0"/>
              <a:t>xml</a:t>
            </a:r>
            <a:r>
              <a:rPr lang="hu-HU" dirty="0" smtClean="0"/>
              <a:t> és egy java kiterjesztésű fájlt. XML leíró nyelvvel készíthetjük</a:t>
            </a:r>
            <a:r>
              <a:rPr lang="hu-HU" baseline="0" dirty="0" smtClean="0"/>
              <a:t> el a program kinézetét, </a:t>
            </a:r>
            <a:r>
              <a:rPr lang="hu-HU" baseline="0" dirty="0" err="1" smtClean="0"/>
              <a:t>Javaban</a:t>
            </a:r>
            <a:r>
              <a:rPr lang="hu-HU" baseline="0" dirty="0" smtClean="0"/>
              <a:t> pedig magát a programot írjuk.</a:t>
            </a:r>
          </a:p>
          <a:p>
            <a:endParaRPr lang="hu-HU" baseline="0" dirty="0" smtClean="0"/>
          </a:p>
          <a:p>
            <a:r>
              <a:rPr lang="hu-HU" b="1" baseline="0" dirty="0" smtClean="0"/>
              <a:t>A képen látható program röviden így működik:</a:t>
            </a:r>
          </a:p>
          <a:p>
            <a:r>
              <a:rPr lang="hu-HU" b="0" baseline="0" dirty="0" err="1" smtClean="0"/>
              <a:t>LinearLayout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tagek</a:t>
            </a:r>
            <a:r>
              <a:rPr lang="hu-HU" b="0" baseline="0" dirty="0" smtClean="0"/>
              <a:t> </a:t>
            </a:r>
            <a:r>
              <a:rPr lang="hu-HU" b="0" i="1" baseline="0" dirty="0" smtClean="0"/>
              <a:t>(</a:t>
            </a:r>
            <a:r>
              <a:rPr lang="hu-HU" b="0" i="1" baseline="0" dirty="0" err="1" smtClean="0"/>
              <a:t>tagek</a:t>
            </a:r>
            <a:r>
              <a:rPr lang="hu-HU" b="0" i="1" baseline="0" dirty="0" smtClean="0"/>
              <a:t> fogalma: HTML és XML leíró nyelvekben egy kisseb és egy nagyobb jel közé írjuk a kódot. Egy tag tehát két zárójelből és egy szövegrészből áll, amely meghatározza annak feladatát)</a:t>
            </a:r>
            <a:r>
              <a:rPr lang="hu-HU" b="0" baseline="0" dirty="0" smtClean="0"/>
              <a:t> között megadjuk a főképernyőnk alapját. Ebben az esetben vertikális irányú menürendszert határoztunk meg, a képernyő szélességét és magasságát a szülőjéhez kapcsoltuk, adtunk neki egy azonosítót és tudattuk a program számára, hogy a </a:t>
            </a:r>
            <a:r>
              <a:rPr lang="hu-HU" b="0" baseline="0" dirty="0" err="1" smtClean="0"/>
              <a:t>com.calculator.MainActivity</a:t>
            </a:r>
            <a:r>
              <a:rPr lang="hu-HU" b="0" baseline="0" dirty="0" smtClean="0"/>
              <a:t> nevű </a:t>
            </a:r>
            <a:r>
              <a:rPr lang="hu-HU" b="0" baseline="0" dirty="0" err="1" smtClean="0"/>
              <a:t>Activityhez</a:t>
            </a:r>
            <a:r>
              <a:rPr lang="hu-HU" b="0" baseline="0" dirty="0" smtClean="0"/>
              <a:t> (az </a:t>
            </a:r>
            <a:r>
              <a:rPr lang="hu-HU" b="0" baseline="0" dirty="0" err="1" smtClean="0"/>
              <a:t>Activity</a:t>
            </a:r>
            <a:r>
              <a:rPr lang="hu-HU" b="0" baseline="0" dirty="0" smtClean="0"/>
              <a:t> az a része a programunknak, amely megjelenik előttünk) kapcsolódjon.</a:t>
            </a:r>
          </a:p>
          <a:p>
            <a:endParaRPr lang="hu-HU" b="0" baseline="0" dirty="0" smtClean="0"/>
          </a:p>
          <a:p>
            <a:r>
              <a:rPr lang="hu-HU" b="0" baseline="0" dirty="0" smtClean="0"/>
              <a:t>Egy </a:t>
            </a:r>
            <a:r>
              <a:rPr lang="hu-HU" b="0" baseline="0" dirty="0" err="1" smtClean="0"/>
              <a:t>TextView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taggel</a:t>
            </a:r>
            <a:r>
              <a:rPr lang="hu-HU" b="0" baseline="0" dirty="0" smtClean="0"/>
              <a:t> </a:t>
            </a:r>
            <a:r>
              <a:rPr lang="hu-HU" b="0" baseline="0" dirty="0" err="1" smtClean="0"/>
              <a:t>egy</a:t>
            </a:r>
            <a:r>
              <a:rPr lang="hu-HU" b="0" baseline="0" dirty="0" smtClean="0"/>
              <a:t> szövegmezőt létrehoztunk, amelynek ugyanúgy megadtuk az értékeit. Ebbe a mezőbe írjuk majd a számokat.</a:t>
            </a:r>
          </a:p>
          <a:p>
            <a:endParaRPr lang="hu-HU" b="0" baseline="0" dirty="0" smtClean="0"/>
          </a:p>
          <a:p>
            <a:r>
              <a:rPr lang="hu-HU" b="0" baseline="0" dirty="0" smtClean="0"/>
              <a:t>Két </a:t>
            </a:r>
            <a:r>
              <a:rPr lang="hu-HU" b="0" baseline="0" dirty="0" err="1" smtClean="0"/>
              <a:t>Button</a:t>
            </a:r>
            <a:r>
              <a:rPr lang="hu-HU" b="0" baseline="0" dirty="0" smtClean="0"/>
              <a:t> tag felel a + és a – gombokért. Ezekkel a gombokkal egyet hozzá tudunk adni és egyet el tudunk venni a meghatározott értékből.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508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0" dirty="0" smtClean="0"/>
              <a:t>A képen látható program röviden így működik:</a:t>
            </a:r>
          </a:p>
          <a:p>
            <a:endParaRPr lang="hu-HU" dirty="0" smtClean="0"/>
          </a:p>
          <a:p>
            <a:r>
              <a:rPr lang="hu-HU" dirty="0" smtClean="0"/>
              <a:t>Az import utasítások segítségével beolvastatjuk</a:t>
            </a:r>
            <a:r>
              <a:rPr lang="hu-HU" baseline="0" dirty="0" smtClean="0"/>
              <a:t> az </a:t>
            </a:r>
            <a:r>
              <a:rPr lang="hu-HU" baseline="0" dirty="0" err="1" smtClean="0"/>
              <a:t>android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widgeteket</a:t>
            </a:r>
            <a:r>
              <a:rPr lang="hu-HU" baseline="0" dirty="0" smtClean="0"/>
              <a:t>, amelyek szükségesek a program működéséhez.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</a:t>
            </a:r>
            <a:r>
              <a:rPr lang="hu-HU" baseline="0" dirty="0" err="1" smtClean="0"/>
              <a:t>MainActivity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osztájt</a:t>
            </a:r>
            <a:r>
              <a:rPr lang="hu-HU" baseline="0" dirty="0" smtClean="0"/>
              <a:t> kiterjesztjük az </a:t>
            </a:r>
            <a:r>
              <a:rPr lang="hu-HU" baseline="0" dirty="0" err="1" smtClean="0"/>
              <a:t>ActionBarActivity-re</a:t>
            </a:r>
            <a:r>
              <a:rPr lang="hu-HU" baseline="0" dirty="0" smtClean="0"/>
              <a:t>, és elkezdjük a program írását.</a:t>
            </a:r>
          </a:p>
          <a:p>
            <a:r>
              <a:rPr lang="hu-HU" baseline="0" dirty="0" smtClean="0"/>
              <a:t>Létrehozzuk a </a:t>
            </a:r>
            <a:r>
              <a:rPr lang="hu-HU" baseline="0" dirty="0" err="1" smtClean="0"/>
              <a:t>counter</a:t>
            </a:r>
            <a:r>
              <a:rPr lang="hu-HU" baseline="0" dirty="0" smtClean="0"/>
              <a:t> változót, melynek alapértéke 0. Azonosítjuk az XML fájlban lévő gombokat és szövegmezőt.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Egy </a:t>
            </a:r>
            <a:r>
              <a:rPr lang="hu-HU" baseline="0" dirty="0" err="1" smtClean="0"/>
              <a:t>onCreate</a:t>
            </a:r>
            <a:r>
              <a:rPr lang="hu-HU" baseline="0" dirty="0" smtClean="0"/>
              <a:t> osztályon belül összekapcsoljuk az azonosított eszközöket, és a szövegmező értékét megváltoztatjuk.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585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baseline="0" dirty="0" smtClean="0"/>
              <a:t>A képen látható program röviden így működik:</a:t>
            </a:r>
          </a:p>
          <a:p>
            <a:endParaRPr lang="hu-HU" dirty="0" smtClean="0"/>
          </a:p>
          <a:p>
            <a:r>
              <a:rPr lang="hu-HU" dirty="0" smtClean="0"/>
              <a:t>Egy </a:t>
            </a:r>
            <a:r>
              <a:rPr lang="hu-HU" dirty="0" err="1" smtClean="0"/>
              <a:t>onClick</a:t>
            </a:r>
            <a:r>
              <a:rPr lang="hu-HU" baseline="0" dirty="0" smtClean="0"/>
              <a:t> eseménnyel vizsgáljuk a kattintásokat, és attól függően, hogy a + vagy a – gombokra kattintunk változtatjuk a </a:t>
            </a:r>
            <a:r>
              <a:rPr lang="hu-HU" baseline="0" dirty="0" err="1" smtClean="0"/>
              <a:t>counter</a:t>
            </a:r>
            <a:r>
              <a:rPr lang="hu-HU" baseline="0" dirty="0" smtClean="0"/>
              <a:t> változó értékét</a:t>
            </a:r>
            <a:r>
              <a:rPr lang="hu-HU" baseline="0" dirty="0" smtClean="0"/>
              <a:t>. A változó értékének változásakor átírjuk az új értékre a szövegmező értékét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175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Mivel adott volt az iskolában egy NXT felszerelés, így előszeretettel</a:t>
            </a:r>
            <a:r>
              <a:rPr lang="hu-HU" baseline="0" dirty="0" smtClean="0"/>
              <a:t> ki is használtam. Ez a felszerelés tartalmaz egy programozható blokkot, mellyel irányítani tudjuk a hozzá kapcsolt NXT motorokat és szenzorokat (szín, fény, nyomás, távolság szenzorok).</a:t>
            </a:r>
          </a:p>
          <a:p>
            <a:endParaRPr lang="hu-HU" baseline="0" dirty="0" smtClean="0"/>
          </a:p>
          <a:p>
            <a:r>
              <a:rPr lang="hu-HU" baseline="0" dirty="0" smtClean="0"/>
              <a:t>Úgy tűnhet, hogy ez csak egy játék, ami a fiatalabb korosztályt erősen leköti, ez azonban nem így van. Ez a blokk több programozási nyelven is működtethető, amit a való életben is használnak. Alapvetően C programozási nyelven írhatók a programok rá, de többen már hatékony Java programokat is készítettek.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617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33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programozás</a:t>
            </a:r>
            <a:r>
              <a:rPr lang="hu-HU" baseline="0" dirty="0" smtClean="0"/>
              <a:t> logikáját csak gyakorlással lehet fejleszteni. A szakkönyvek pedig sokat segítenek az elmélet elsajátításában és a nyelv szintaxisának megismerésében.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Java hivatalos webhelye folyamatosan frissül, és érdekes újdonságokat tanulhatunk ott is. Néhány fórumot meglátogathatunk a felmerülő problémák megoldására, és ha </a:t>
            </a:r>
            <a:r>
              <a:rPr lang="hu-HU" baseline="0" dirty="0" smtClean="0"/>
              <a:t>nekünk is </a:t>
            </a:r>
            <a:r>
              <a:rPr lang="hu-HU" baseline="0" dirty="0" smtClean="0"/>
              <a:t>van </a:t>
            </a:r>
            <a:r>
              <a:rPr lang="hu-HU" baseline="0" dirty="0" smtClean="0"/>
              <a:t>egy kérdésünk, </a:t>
            </a:r>
            <a:r>
              <a:rPr lang="hu-HU" baseline="0" dirty="0" smtClean="0"/>
              <a:t>akkor </a:t>
            </a:r>
            <a:r>
              <a:rPr lang="hu-HU" baseline="0" dirty="0" smtClean="0"/>
              <a:t>feltehetjük azt. Nem utolsó </a:t>
            </a:r>
            <a:r>
              <a:rPr lang="hu-HU" baseline="0" dirty="0" smtClean="0"/>
              <a:t>sorban a </a:t>
            </a:r>
            <a:r>
              <a:rPr lang="hu-HU" baseline="0" dirty="0" err="1" smtClean="0"/>
              <a:t>Google</a:t>
            </a:r>
            <a:r>
              <a:rPr lang="hu-HU" baseline="0" dirty="0" smtClean="0"/>
              <a:t> </a:t>
            </a:r>
            <a:r>
              <a:rPr lang="hu-HU" baseline="0" dirty="0" smtClean="0"/>
              <a:t>használata </a:t>
            </a:r>
            <a:r>
              <a:rPr lang="hu-HU" baseline="0" dirty="0" smtClean="0"/>
              <a:t>sokat segíthet.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9994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Megjegyezném, hogy csak könyvből nem lehet megtanulni programozni.</a:t>
            </a:r>
            <a:r>
              <a:rPr lang="hu-HU" baseline="0" dirty="0" smtClean="0"/>
              <a:t> Ha nem töltünk elég időt más algoritmusok tanulmányozásával, akkor még a legjobb könyv is </a:t>
            </a:r>
            <a:r>
              <a:rPr lang="hu-HU" baseline="0" dirty="0" smtClean="0"/>
              <a:t>semmitmondó lehet.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baseline="0" dirty="0" smtClean="0"/>
              <a:t>A </a:t>
            </a:r>
            <a:r>
              <a:rPr lang="hu-HU" baseline="0" dirty="0" smtClean="0"/>
              <a:t>könyv </a:t>
            </a:r>
            <a:r>
              <a:rPr lang="hu-HU" baseline="0" dirty="0" smtClean="0"/>
              <a:t>egyik jó </a:t>
            </a:r>
            <a:r>
              <a:rPr lang="hu-HU" baseline="0" dirty="0" smtClean="0"/>
              <a:t>tulajdonsága </a:t>
            </a:r>
            <a:r>
              <a:rPr lang="hu-HU" baseline="0" dirty="0" smtClean="0"/>
              <a:t>azonban, hogy mindent részletesen </a:t>
            </a:r>
            <a:r>
              <a:rPr lang="hu-HU" baseline="0" dirty="0" smtClean="0"/>
              <a:t>leír. </a:t>
            </a:r>
            <a:r>
              <a:rPr lang="hu-HU" baseline="0" dirty="0" smtClean="0"/>
              <a:t>Egy kezdő számára remek lehet egy SAMS könyv, </a:t>
            </a:r>
            <a:r>
              <a:rPr lang="hu-HU" baseline="0" dirty="0" smtClean="0"/>
              <a:t>akik pedig </a:t>
            </a:r>
            <a:r>
              <a:rPr lang="hu-HU" baseline="0" dirty="0" smtClean="0"/>
              <a:t>már </a:t>
            </a:r>
            <a:r>
              <a:rPr lang="hu-HU" baseline="0" dirty="0" smtClean="0"/>
              <a:t>egy kicsit </a:t>
            </a:r>
            <a:r>
              <a:rPr lang="hu-HU" baseline="0" dirty="0" smtClean="0"/>
              <a:t>jobban benne vannak az </a:t>
            </a:r>
            <a:r>
              <a:rPr lang="hu-HU" baseline="0" dirty="0" smtClean="0"/>
              <a:t>egészben, </a:t>
            </a:r>
            <a:r>
              <a:rPr lang="hu-HU" baseline="0" dirty="0" smtClean="0"/>
              <a:t>utánanézhetnek olyan könyveknek, amelyek egy bizonyos területre összpontosítanak.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970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42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Egy másik remek tulajdonsága az NXT blokknak, hogy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bluetoothon</a:t>
            </a:r>
            <a:r>
              <a:rPr lang="hu-HU" baseline="0" dirty="0" smtClean="0"/>
              <a:t> keresztül is képes kommunikálni a közelben lévő eszközökkel. Az előbb említettem, hogy Java nyelven is lehet irányítani, amivel </a:t>
            </a:r>
            <a:r>
              <a:rPr lang="hu-HU" baseline="0" dirty="0" err="1" smtClean="0"/>
              <a:t>Androidos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okostelefonokat</a:t>
            </a:r>
            <a:r>
              <a:rPr lang="hu-HU" baseline="0" dirty="0" smtClean="0"/>
              <a:t> is programoznak. A két eszköz összekapcsolásával komolyabb kódok írhatók, a lehetőségek határai pedig kitágulnak.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37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Elkészítettem</a:t>
            </a:r>
            <a:r>
              <a:rPr lang="hu-HU" baseline="0" dirty="0" smtClean="0"/>
              <a:t> az első </a:t>
            </a:r>
            <a:r>
              <a:rPr lang="hu-HU" baseline="0" dirty="0" err="1" smtClean="0"/>
              <a:t>Androidos</a:t>
            </a:r>
            <a:r>
              <a:rPr lang="hu-HU" baseline="0" dirty="0" smtClean="0"/>
              <a:t> </a:t>
            </a:r>
            <a:r>
              <a:rPr lang="hu-HU" baseline="0" dirty="0" smtClean="0"/>
              <a:t>applikációmat, ami képes az NXT </a:t>
            </a:r>
            <a:r>
              <a:rPr lang="hu-HU" baseline="0" dirty="0" smtClean="0"/>
              <a:t>blokkra rákapcsolódni </a:t>
            </a:r>
            <a:r>
              <a:rPr lang="hu-HU" baseline="0" dirty="0" smtClean="0"/>
              <a:t>és </a:t>
            </a:r>
            <a:r>
              <a:rPr lang="hu-HU" baseline="0" dirty="0" smtClean="0"/>
              <a:t>irányítani azt. </a:t>
            </a:r>
            <a:r>
              <a:rPr lang="hu-HU" baseline="0" dirty="0" smtClean="0"/>
              <a:t>Ezzel megismerkedtem az </a:t>
            </a:r>
            <a:r>
              <a:rPr lang="hu-HU" baseline="0" dirty="0" err="1" smtClean="0"/>
              <a:t>Android</a:t>
            </a:r>
            <a:r>
              <a:rPr lang="hu-HU" baseline="0" dirty="0" smtClean="0"/>
              <a:t> </a:t>
            </a:r>
            <a:r>
              <a:rPr lang="hu-HU" baseline="0" dirty="0" smtClean="0"/>
              <a:t>programozásának alapjaival.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80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Ezt ugyan ikonos megoldással viteleztem ki (az NXT típusú függvények és objektumok miatt), de a programozás logikája és menete csaknem ugyanaz. Azt pedig nem is kell mondanom, hogy még így is rengeteg más lehetőség van az eszközök kezelésére.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Ezek az ikonos programok könnyen elsajátíthatók, és egyszerűen kezelhetők. Beépített függvényekkel, utasításokkal és objektumokkal rendelkeznek, amelyek megkönnyítik a munkát.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90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Én a MIT </a:t>
            </a:r>
            <a:r>
              <a:rPr lang="hu-HU" dirty="0" err="1" smtClean="0"/>
              <a:t>App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inventor</a:t>
            </a:r>
            <a:r>
              <a:rPr lang="hu-HU" baseline="0" dirty="0" smtClean="0"/>
              <a:t> nevű webes felületű programban készítettem az applikációmat. Két fő nézete van – az egyik a design nézet, a másik pedig a blokk, ahol magát a programot készítjük – ezeknek a felépítése a képen látható.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88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blokk képernyőn történik a „programozás”. Látható, hogy ugyanúgy működik, mintha kézzel írott programokat hoznánk létre, annyi különbséggel, hogy a</a:t>
            </a:r>
            <a:r>
              <a:rPr lang="hu-HU" baseline="0" dirty="0" smtClean="0"/>
              <a:t> beépített komponensek elősegítik és gyorsítják a munkát.</a:t>
            </a:r>
          </a:p>
          <a:p>
            <a:r>
              <a:rPr lang="hu-HU" baseline="0" dirty="0" smtClean="0"/>
              <a:t/>
            </a:r>
            <a:br>
              <a:rPr lang="hu-HU" baseline="0" dirty="0" smtClean="0"/>
            </a:br>
            <a:r>
              <a:rPr lang="hu-HU" baseline="0" dirty="0" smtClean="0"/>
              <a:t>Az ikonos rendszer ellenére a határ a csillagos ég.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356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én applikációm egyszerűsített működésének</a:t>
            </a:r>
            <a:r>
              <a:rPr lang="hu-HU" baseline="0" dirty="0" smtClean="0"/>
              <a:t> elve.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0305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„</a:t>
            </a:r>
            <a:r>
              <a:rPr lang="hu-HU" i="1" dirty="0" err="1" smtClean="0"/>
              <a:t>ConnectPicker</a:t>
            </a:r>
            <a:r>
              <a:rPr lang="hu-HU" dirty="0" smtClean="0"/>
              <a:t>” egy gomb, mely egy előugró ablakot jelenít meg. Ezzel ki tudjuk választani az</a:t>
            </a:r>
            <a:r>
              <a:rPr lang="hu-HU" baseline="0" dirty="0" smtClean="0"/>
              <a:t> észlelt eszközöket, amelyekre csatlakozni kívánunk.</a:t>
            </a:r>
          </a:p>
          <a:p>
            <a:endParaRPr lang="hu-HU" b="1" baseline="0" dirty="0" smtClean="0"/>
          </a:p>
          <a:p>
            <a:r>
              <a:rPr lang="hu-HU" b="1" baseline="0" dirty="0" smtClean="0"/>
              <a:t>A program röviden így működik:</a:t>
            </a:r>
          </a:p>
          <a:p>
            <a:r>
              <a:rPr lang="hu-HU" baseline="0" dirty="0" smtClean="0"/>
              <a:t>Mielőtt megérintenénk a „</a:t>
            </a:r>
            <a:r>
              <a:rPr lang="hu-HU" i="1" baseline="0" dirty="0" err="1" smtClean="0"/>
              <a:t>ConnectPicker</a:t>
            </a:r>
            <a:r>
              <a:rPr lang="hu-HU" baseline="0" dirty="0" smtClean="0"/>
              <a:t>” gombot, a rendszer pásztázza és felismeri a </a:t>
            </a:r>
            <a:r>
              <a:rPr lang="hu-HU" baseline="0" dirty="0" err="1" smtClean="0"/>
              <a:t>bluetooth</a:t>
            </a:r>
            <a:r>
              <a:rPr lang="hu-HU" baseline="0" dirty="0" smtClean="0"/>
              <a:t> eszközöket.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Miután megérintettük a „</a:t>
            </a:r>
            <a:r>
              <a:rPr lang="hu-HU" i="1" baseline="0" dirty="0" err="1" smtClean="0"/>
              <a:t>ConnectPicker</a:t>
            </a:r>
            <a:r>
              <a:rPr lang="hu-HU" baseline="0" dirty="0" smtClean="0"/>
              <a:t>” gombot, egy listát kapunk az elérhető eszközökről. Amelyiket kiválasztjuk arra csatlakozik a telefonunk.</a:t>
            </a:r>
          </a:p>
          <a:p>
            <a:endParaRPr lang="hu-HU" baseline="0" dirty="0" smtClean="0"/>
          </a:p>
          <a:p>
            <a:r>
              <a:rPr lang="hu-HU" baseline="0" dirty="0" smtClean="0"/>
              <a:t>Egy „</a:t>
            </a:r>
            <a:r>
              <a:rPr lang="hu-HU" i="1" baseline="0" dirty="0" err="1" smtClean="0"/>
              <a:t>DisconnectButton</a:t>
            </a:r>
            <a:r>
              <a:rPr lang="hu-HU" baseline="0" dirty="0" smtClean="0"/>
              <a:t>” gomb segítségével lecsatlakozhatunk az összes eszközről.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9359E-13FB-4CF5-9ED8-8C7C91A6E6C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51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30000"/>
                  <a:satMod val="115000"/>
                </a:schemeClr>
              </a:gs>
              <a:gs pos="20000">
                <a:schemeClr val="accent1">
                  <a:lumMod val="75000"/>
                  <a:shade val="675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 userDrawn="1"/>
        </p:nvSpPr>
        <p:spPr>
          <a:xfrm>
            <a:off x="0" y="914751"/>
            <a:ext cx="12192000" cy="876213"/>
          </a:xfrm>
          <a:prstGeom prst="rect">
            <a:avLst/>
          </a:prstGeom>
          <a:solidFill>
            <a:schemeClr val="bg1">
              <a:alpha val="25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android.png (500×500)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-348" r="349" b="22423"/>
          <a:stretch/>
        </p:blipFill>
        <p:spPr bwMode="auto">
          <a:xfrm>
            <a:off x="9381952" y="-71086"/>
            <a:ext cx="2572096" cy="200431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3802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219" userDrawn="1">
          <p15:clr>
            <a:srgbClr val="FBAE40"/>
          </p15:clr>
        </p15:guide>
        <p15:guide id="2" pos="4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2C68-F505-4713-A98A-A4C69C7E3408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5782-371C-4A8F-910D-EFA654E5A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837400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2C68-F505-4713-A98A-A4C69C7E3408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5782-371C-4A8F-910D-EFA654E5A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04643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30000"/>
                  <a:satMod val="115000"/>
                </a:schemeClr>
              </a:gs>
              <a:gs pos="20000">
                <a:schemeClr val="accent1">
                  <a:lumMod val="75000"/>
                  <a:shade val="675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 userDrawn="1"/>
        </p:nvSpPr>
        <p:spPr>
          <a:xfrm>
            <a:off x="731838" y="2115474"/>
            <a:ext cx="10728325" cy="446544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 smtClean="0">
              <a:latin typeface="+mj-lt"/>
            </a:endParaRPr>
          </a:p>
        </p:txBody>
      </p:sp>
      <p:sp>
        <p:nvSpPr>
          <p:cNvPr id="10" name="Téglalap 9"/>
          <p:cNvSpPr/>
          <p:nvPr userDrawn="1"/>
        </p:nvSpPr>
        <p:spPr>
          <a:xfrm>
            <a:off x="0" y="914751"/>
            <a:ext cx="12192000" cy="876213"/>
          </a:xfrm>
          <a:prstGeom prst="rect">
            <a:avLst/>
          </a:prstGeom>
          <a:solidFill>
            <a:schemeClr val="bg1">
              <a:alpha val="25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Picture 2" descr="android.png (500×500)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-348" r="349" b="22423"/>
          <a:stretch/>
        </p:blipFill>
        <p:spPr bwMode="auto">
          <a:xfrm>
            <a:off x="9381952" y="-71086"/>
            <a:ext cx="2572096" cy="200431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169977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1321" userDrawn="1">
          <p15:clr>
            <a:srgbClr val="FBAE40"/>
          </p15:clr>
        </p15:guide>
        <p15:guide id="4" orient="horz" pos="41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2C68-F505-4713-A98A-A4C69C7E3408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5782-371C-4A8F-910D-EFA654E5A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0753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2C68-F505-4713-A98A-A4C69C7E3408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5782-371C-4A8F-910D-EFA654E5A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62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2C68-F505-4713-A98A-A4C69C7E3408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5782-371C-4A8F-910D-EFA654E5A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6102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2C68-F505-4713-A98A-A4C69C7E3408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5782-371C-4A8F-910D-EFA654E5A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36993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2C68-F505-4713-A98A-A4C69C7E3408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5782-371C-4A8F-910D-EFA654E5A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94546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2C68-F505-4713-A98A-A4C69C7E3408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5782-371C-4A8F-910D-EFA654E5A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5133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2C68-F505-4713-A98A-A4C69C7E3408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5782-371C-4A8F-910D-EFA654E5A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739969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2C68-F505-4713-A98A-A4C69C7E3408}" type="datetimeFigureOut">
              <a:rPr lang="hu-HU" smtClean="0"/>
              <a:t>2015.01.09.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5782-371C-4A8F-910D-EFA654E5A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63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lips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Java_(programoz%C3%A1si_nyelv)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youtube.com/playlist?list=PLGLfVvz_LVvSKgnFm8-6Fz1cd6zt_KxTC" TargetMode="External"/><Relationship Id="rId4" Type="http://schemas.openxmlformats.org/officeDocument/2006/relationships/hyperlink" Target="http://appinventor.mit.edu/explor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appinventor.ai_iiksz16.NXT_MOTOR_CONTROLL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731837" y="1026846"/>
            <a:ext cx="10728325" cy="873126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EZ AZ ÉN MŰVEM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4294967295"/>
          </p:nvPr>
        </p:nvSpPr>
        <p:spPr>
          <a:xfrm>
            <a:off x="1524000" y="3011056"/>
            <a:ext cx="9144000" cy="1655762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Készítette: Pörzsölt Krisztián</a:t>
            </a:r>
          </a:p>
          <a:p>
            <a:pPr marL="0" indent="0" algn="ctr">
              <a:buNone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Felkészítő tanár: Bálint Nóra</a:t>
            </a:r>
          </a:p>
          <a:p>
            <a:pPr marL="0" indent="0" algn="ctr">
              <a:buNone/>
            </a:pP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Iskola: Beszédes József MMIK, Magyarkanizsa, Széles utca 70.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Egy kicsit részletesebben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60" y="2958862"/>
            <a:ext cx="8019479" cy="280238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31838" y="2097088"/>
            <a:ext cx="107283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Bluetooth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kapcsolódás:</a:t>
            </a:r>
            <a:endParaRPr lang="hu-H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59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Egy kicsit részletesebben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31838" y="2097088"/>
            <a:ext cx="10728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Gombnyomásra állítsuk a kiválasztott motor értékét „</a:t>
            </a:r>
            <a:r>
              <a:rPr lang="hu-H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true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”</a:t>
            </a:r>
            <a:r>
              <a:rPr lang="hu-H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-ra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és színezzük be a gombot zöldre:</a:t>
            </a:r>
            <a:endParaRPr 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30" y="3130740"/>
            <a:ext cx="6082539" cy="3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838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Egy kicsit részletesebben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31839" y="2097088"/>
            <a:ext cx="10720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Gombnyomásra nézzük meg, hogy ki van e választva az A, B, és C motor; ha igen hajtsuk meg az adott motort az adott sebességgel („</a:t>
            </a:r>
            <a:r>
              <a:rPr lang="hu-H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MotorPower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” változó):</a:t>
            </a:r>
            <a:endParaRPr 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32" y="3008026"/>
            <a:ext cx="5911122" cy="34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21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Egy kicsit részletesebben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31839" y="2097088"/>
            <a:ext cx="1072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Amikor elengedjük a „</a:t>
            </a:r>
            <a:r>
              <a:rPr lang="hu-H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BackwardButton</a:t>
            </a:r>
            <a:r>
              <a:rPr lang="hu-H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” gombot állítsuk meg a motorok forgását:</a:t>
            </a:r>
            <a:endParaRPr lang="hu-H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57" y="3132138"/>
            <a:ext cx="4175287" cy="198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5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Algoritmus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413">
            <a:off x="4591958" y="2376218"/>
            <a:ext cx="2903269" cy="388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62" y="0"/>
            <a:ext cx="512025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1728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Java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741673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Weboldalak, számítógépes programok, érintőképernyős mobiltelefonok nyelve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Hivatalos fejlesztői környezete a JDK (Java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Developmen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Kit)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James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Gosling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fejlesztette ki 1990-ben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Java neve eredetileg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Oak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(tölgy)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Gosling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az irodája ablakából egy tölgyfát látott</a:t>
            </a:r>
          </a:p>
        </p:txBody>
      </p:sp>
      <p:pic>
        <p:nvPicPr>
          <p:cNvPr id="10242" name="Picture 2" descr="james_gosling_java.jpg (320×24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90" y="3679480"/>
            <a:ext cx="3655823" cy="274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08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Java és az </a:t>
            </a:r>
            <a:r>
              <a:rPr lang="hu-HU" sz="6000" b="1" dirty="0" err="1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Android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107283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Java programozási nyelv, az XML, és az „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android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” kulcsszavak ötvözése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Java nyelvű menedzselt kódok írása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Az első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Androidos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telefon megjelenése: 2008 október</a:t>
            </a:r>
          </a:p>
        </p:txBody>
      </p:sp>
      <p:pic>
        <p:nvPicPr>
          <p:cNvPr id="11268" name="Picture 4" descr="android-png-transparentviewing-icons-for---android-icon-transparent-png-ksjczb3l.png (256×25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02" y="3632743"/>
            <a:ext cx="2928395" cy="292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98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err="1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Eclipse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107283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Programozók számára kifejlesztett szövegszerkesztő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Beépített segítségek a programozáshoz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Egyszerű kezelés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Sokoldalúság (C,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++, Java, stb.)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Hivatalos oldal: </a:t>
            </a:r>
            <a:r>
              <a:rPr lang="hu-HU" sz="2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hlinkClick r:id="rId3"/>
              </a:rPr>
              <a:t>https://eclipse.org/</a:t>
            </a:r>
            <a:endParaRPr lang="hu-HU" sz="25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218" name="Picture 2" descr="eclipse.png (250×25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30" y="2219405"/>
            <a:ext cx="4341733" cy="434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945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Feladat: számológép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107283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Hozzunk létre egy új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android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projektet az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eclipse-ben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majd kezdjünk el gépelni: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613" y="2678542"/>
            <a:ext cx="5782774" cy="379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671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Feladat: számológép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107283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Váltsunk ablakot és írjuk meg a .java fájlt: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2621034"/>
            <a:ext cx="6829425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5857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Játszva tanulni könnyebb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107283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tanult anyag csupán 4%-át rögzítjük véglegesen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Az emberi agy jobban emlékszik a szép emlékekre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Gyakorlat teszi a mestert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játék nem csak gyerekeknek való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Miért ne játszhatnánk programozás közben is?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89" y="3030979"/>
            <a:ext cx="3809524" cy="35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20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Feladat: számológép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77" y="2389474"/>
            <a:ext cx="9525431" cy="3926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578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működő program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e46748dba7036d3b5dde475809c2ac8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7675" y="2177865"/>
            <a:ext cx="2351836" cy="43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9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Tanuljunk következetesen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107283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logikát példák segítségével sajátítsuk 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Az elmélethez olvassunk szakkönyveket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Érdemes ellátogatni a Java webhelyre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Nézegessük a Java teljes leírását (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manual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Látogassunk fórumokat, oldjuk meg a problémákat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Használjuk gyakran a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Google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keresőmotort</a:t>
            </a:r>
          </a:p>
        </p:txBody>
      </p:sp>
    </p:spTree>
    <p:extLst>
      <p:ext uri="{BB962C8B-B14F-4D97-AF65-F5344CB8AC3E}">
        <p14:creationId xmlns:p14="http://schemas.microsoft.com/office/powerpoint/2010/main" val="1036437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Ajánlott irodalmak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10728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Rogers </a:t>
            </a:r>
            <a:r>
              <a:rPr lang="hu-HU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Cadenhead</a:t>
            </a:r>
            <a:r>
              <a:rPr lang="hu-H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- Tanuljuk meg a Java programozási nyelvet 24 óra alatt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Joshua</a:t>
            </a:r>
            <a:r>
              <a:rPr lang="hu-H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Bloch - Hatékony 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Ekler</a:t>
            </a:r>
            <a:r>
              <a:rPr lang="hu-H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Péter,  Fehér Marcell, </a:t>
            </a:r>
            <a:r>
              <a:rPr lang="hu-HU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Forstner</a:t>
            </a:r>
            <a:r>
              <a:rPr lang="hu-H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Bertalan,  </a:t>
            </a:r>
            <a:r>
              <a:rPr lang="hu-HU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Kelényi</a:t>
            </a:r>
            <a:r>
              <a:rPr lang="hu-H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Imre - </a:t>
            </a:r>
            <a:r>
              <a:rPr lang="hu-HU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Android-alapú</a:t>
            </a:r>
            <a:r>
              <a:rPr lang="hu-H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szoftverfejlesztés</a:t>
            </a:r>
          </a:p>
        </p:txBody>
      </p:sp>
      <p:pic>
        <p:nvPicPr>
          <p:cNvPr id="1026" name="Picture 2" descr="http://s05.static.libri.hu/cover/d0/0/849132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20" y="3333509"/>
            <a:ext cx="2159350" cy="310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ly.hu/system/covers/big/covers_37874.jpg?13953555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02" y="3333509"/>
            <a:ext cx="2257777" cy="310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169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Kérdések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107283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Képes-e az NXT blokk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bluetoothon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keresztül kommunikálni más eszközzel?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 a Java hivatalos fejlesztői környezete?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Java eredeti neve mi volt?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Mondj egy ismert szövegszerkesztőt, melyet gyakran használnak programozásra!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Melyik az a magyar nyelvű könyv, ami az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android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programozás bemutatásával foglalkozik?</a:t>
            </a:r>
          </a:p>
        </p:txBody>
      </p:sp>
      <p:pic>
        <p:nvPicPr>
          <p:cNvPr id="2050" name="Picture 2" descr="068122-3d-transparent-glass-icon-alphanumeric-question-mark1-ps.png (256×25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93" y="402809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89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86452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Források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10728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Rogers </a:t>
            </a:r>
            <a:r>
              <a:rPr lang="hu-HU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Cadenhead</a:t>
            </a:r>
            <a:r>
              <a:rPr lang="hu-H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- Tanuljuk meg a Java programozási nyelvet 24 óra alatt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hlinkClick r:id="rId3"/>
              </a:rPr>
              <a:t>Wikipédia</a:t>
            </a:r>
            <a:endParaRPr lang="hu-HU" sz="25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hlinkClick r:id="rId4"/>
              </a:rPr>
              <a:t>MIT </a:t>
            </a:r>
            <a:r>
              <a:rPr lang="hu-HU" sz="25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hlinkClick r:id="rId4"/>
              </a:rPr>
              <a:t>App</a:t>
            </a:r>
            <a:r>
              <a:rPr lang="hu-HU" sz="2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hlinkClick r:id="rId4"/>
              </a:rPr>
              <a:t> </a:t>
            </a:r>
            <a:r>
              <a:rPr lang="hu-HU" sz="25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hlinkClick r:id="rId4"/>
              </a:rPr>
              <a:t>Inventor</a:t>
            </a:r>
            <a:endParaRPr lang="hu-HU" sz="25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hlinkClick r:id="rId5"/>
              </a:rPr>
              <a:t>YouTube</a:t>
            </a:r>
            <a:endParaRPr lang="hu-HU" sz="25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074" name="Picture 2" descr="YouTube-Transparent-Logo.png (1024×418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743">
            <a:off x="6541478" y="4111989"/>
            <a:ext cx="4145974" cy="1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ikiPedia-Logo-psd64607.png (400×36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07" y="3728304"/>
            <a:ext cx="2633697" cy="239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977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NXT felszerelés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10728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LEGO, mint játék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Érdekes, játékos, mégis sokat lehet tanulni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Robotok, járművek, kreatív alkotások létrehozása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Egy programozható blokk, irányítható szenzorokkal és motorokkal</a:t>
            </a:r>
          </a:p>
        </p:txBody>
      </p:sp>
      <p:pic>
        <p:nvPicPr>
          <p:cNvPr id="2050" name="Picture 2" descr="http://jaxenter.de/sites/default/files/u4934/loewenstein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01" y="3728304"/>
            <a:ext cx="4437198" cy="260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16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err="1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Android</a:t>
            </a:r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vezérlés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107283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Az NXT remek tulajdonsága: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bluetooth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vezérlés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Egy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Androidos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mobil is irányíthatja a robotot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program határai kitágulnak, több lehetőségünk lesz</a:t>
            </a:r>
          </a:p>
        </p:txBody>
      </p:sp>
      <p:pic>
        <p:nvPicPr>
          <p:cNvPr id="15362" name="Picture 2" descr="http://www.reviversoft.com/blog/wp-content/uploads/2013/03/bluetoo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42" y="412273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87" y="3429000"/>
            <a:ext cx="2033254" cy="304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145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Az én programom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10728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Név: NXT Motor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Controller</a:t>
            </a:r>
            <a:endParaRPr lang="hu-HU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  <a:hlinkClick r:id="rId3"/>
              </a:rPr>
              <a:t>Ide 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kattintva tölthető 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Egy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Androidos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program, mely irányítja az NXT blokkot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Remek alapot adott a programozáshoz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021" y="3306188"/>
            <a:ext cx="1907197" cy="325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9" y="3306188"/>
            <a:ext cx="1905837" cy="3252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8954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Ikonos megoldás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10728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Könnyű használni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Remekül elsajátítható a programozás logikája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Gyorsan megtanulható programok: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 ezeket megtanultuk, már lesz valami a kezünkben</a:t>
            </a:r>
          </a:p>
        </p:txBody>
      </p:sp>
      <p:pic>
        <p:nvPicPr>
          <p:cNvPr id="16386" name="Picture 2" descr="Labview-logo.png (344×8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0124">
            <a:off x="1022587" y="4407976"/>
            <a:ext cx="3276600" cy="819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8" name="Picture 4" descr="app-inventor1.png (540×23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533">
            <a:off x="4546017" y="4110981"/>
            <a:ext cx="3192873" cy="1413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0" name="Picture 6" descr="Game-Maker-Logo.jpg (520×23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468">
            <a:off x="7777011" y="4028674"/>
            <a:ext cx="3173280" cy="1403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0055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MIT </a:t>
            </a:r>
            <a:r>
              <a:rPr lang="hu-HU" sz="6000" b="1" dirty="0" err="1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App</a:t>
            </a:r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hu-HU" sz="6000" b="1" dirty="0" err="1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inventor</a:t>
            </a:r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alapjai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31838" y="2097088"/>
            <a:ext cx="531175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Design képernyő felépítése: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– menüsor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– képernyő eszközök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 – váltás design és blokknézet között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 – design eszközök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 – kezdőképernyő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 – komponensek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7 – elemek tulajdonságai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8 – fájl feltöltése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593" y="2196297"/>
            <a:ext cx="5274529" cy="427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Egyenes összekötő nyíllal 2"/>
          <p:cNvCxnSpPr/>
          <p:nvPr/>
        </p:nvCxnSpPr>
        <p:spPr>
          <a:xfrm flipV="1">
            <a:off x="2743200" y="2356338"/>
            <a:ext cx="3300393" cy="3868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4021015" y="2590800"/>
            <a:ext cx="3083170" cy="52753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5896708" y="2590800"/>
            <a:ext cx="4841630" cy="91440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3692769" y="3821723"/>
            <a:ext cx="2350824" cy="468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3575538" y="3985846"/>
            <a:ext cx="3528647" cy="25790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3399692" y="4243754"/>
            <a:ext cx="5873262" cy="41030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V="1">
            <a:off x="4290646" y="4747846"/>
            <a:ext cx="6013939" cy="29307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3223846" y="5380892"/>
            <a:ext cx="6049108" cy="8206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0047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MIT </a:t>
            </a:r>
            <a:r>
              <a:rPr lang="hu-HU" sz="6000" b="1" dirty="0" err="1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App</a:t>
            </a:r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hu-HU" sz="6000" b="1" dirty="0" err="1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inventor</a:t>
            </a:r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alapjai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31839" y="2097088"/>
            <a:ext cx="36387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Blokk képernyő felépítése: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– blokkok listája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– program nézet</a:t>
            </a:r>
            <a:endParaRPr lang="hu-H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51" y="2097088"/>
            <a:ext cx="6957613" cy="4462128"/>
          </a:xfrm>
          <a:prstGeom prst="rect">
            <a:avLst/>
          </a:prstGeom>
        </p:spPr>
      </p:pic>
      <p:cxnSp>
        <p:nvCxnSpPr>
          <p:cNvPr id="4" name="Egyenes összekötő nyíllal 3"/>
          <p:cNvCxnSpPr/>
          <p:nvPr/>
        </p:nvCxnSpPr>
        <p:spPr>
          <a:xfrm flipV="1">
            <a:off x="3423138" y="2661138"/>
            <a:ext cx="1079413" cy="4689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3423138" y="3118338"/>
            <a:ext cx="2520462" cy="1172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804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45773" y="914400"/>
            <a:ext cx="1059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solidFill>
                  <a:srgbClr val="97C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Az NXT MC működése</a:t>
            </a:r>
            <a:endParaRPr lang="hu-HU" sz="6000" b="1" dirty="0">
              <a:solidFill>
                <a:srgbClr val="97C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31838" y="2097088"/>
            <a:ext cx="107283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Környezet pásztázása </a:t>
            </a:r>
            <a:r>
              <a:rPr lang="hu-H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bluetooth</a:t>
            </a: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eszközök után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Várakozás a cél eszköz kiválasztására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Csatlakozás a cél eszközre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Várakozás az irányítandó motor kiválasztására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Várakozás az előre illetve a hátrafelé gombok lenyomására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Motor mozgatása, adott sebességgel, adott irányba</a:t>
            </a:r>
          </a:p>
        </p:txBody>
      </p:sp>
    </p:spTree>
    <p:extLst>
      <p:ext uri="{BB962C8B-B14F-4D97-AF65-F5344CB8AC3E}">
        <p14:creationId xmlns:p14="http://schemas.microsoft.com/office/powerpoint/2010/main" val="17674326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3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1994</Words>
  <Application>Microsoft Office PowerPoint</Application>
  <PresentationFormat>Szélesvásznú</PresentationFormat>
  <Paragraphs>198</Paragraphs>
  <Slides>25</Slides>
  <Notes>23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Wingdings</vt:lpstr>
      <vt:lpstr>Office-téma</vt:lpstr>
      <vt:lpstr>EZ AZ ÉN MŰVEM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 az én művem</dc:title>
  <dc:creator>PC</dc:creator>
  <cp:lastModifiedBy>PC</cp:lastModifiedBy>
  <cp:revision>590</cp:revision>
  <dcterms:created xsi:type="dcterms:W3CDTF">2015-01-06T13:22:58Z</dcterms:created>
  <dcterms:modified xsi:type="dcterms:W3CDTF">2015-01-09T21:18:07Z</dcterms:modified>
</cp:coreProperties>
</file>