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63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02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C8C3B2-6B6A-469A-9AEB-ED50106717BB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447A5BC-C3B2-460B-B39B-27AFEAFF336D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D12846-C60A-4144-AC66-CDBFCDA4D602}" type="slidenum">
              <a:rPr lang="hu-HU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18B817-64EC-4C91-A0F3-690ECB8E1620}" type="slidenum">
              <a:rPr lang="hu-HU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8DAE-2269-4076-8D23-A22ADFB3814A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96F9-1710-4170-BFB0-0FCD23FE64F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0D78-C91C-4279-B8DA-E21B579E3C61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7BDA3-C56C-4DD2-BC1A-C8DEBF5C82B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2C04-E361-480B-97E8-5C8B66A9A2B4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F605-47DF-44C5-BA2E-D2FD4B400EA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898525" y="971550"/>
            <a:ext cx="801688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200" smtClean="0">
                <a:solidFill>
                  <a:srgbClr val="EF53A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9329738" y="2613025"/>
            <a:ext cx="8032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200" smtClean="0">
                <a:solidFill>
                  <a:srgbClr val="EF53A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ADEC4-8213-4681-A191-11F6C534D66C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BC965E1-30CD-4609-865F-E61AEDE88CD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50C72-9231-4712-9B7B-E8103E6662FD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12FAD-7E36-489D-A2C0-664E010D936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2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81CD-73F1-439D-9230-645A1192E914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5112F4F-555D-4B02-A06C-836E6E08B1F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2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4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4199-FBD6-46DB-80C9-BDA169A2C571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CD26AEB9-3BBC-49ED-86E0-FC540C45137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3E6A0-BC21-455C-B800-C9AEC7791EA3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4BED7-3CD1-4935-9FB6-5E6B1D1B195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EBDA8-576A-4712-955B-1A34495B9ED7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6B273-92B5-4F66-AA25-4A29D91ECAA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38E6-DDC4-428A-BA71-BBA70C4378ED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8EF84-DF90-4209-80C6-639031A7B57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95CBA-2EC3-4964-AAAD-95BB40E91175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E95D2-5D42-4D75-8E90-BD59240B496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7B49-6A37-4C45-8766-00AB7BAFE87F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D60CE-9E06-4F29-8212-D37013FA16F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9427E-CC54-40C2-B176-3E600A293D94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0E306-5549-4E95-BB2C-9F3851E163C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1F99-1628-4FA3-A4AB-3CFC498CDE9A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79DFA-898D-4347-9596-B04D8FB468F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12F4-3183-439D-9B46-71C9C19C95A5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A7DFE-2495-4002-8CED-D731FC0FCA5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4BB1-B0EC-4ED4-8569-BCDB864F1F59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80385-EC96-417F-AE8F-F9759FA5EF7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15A0-F051-4914-8E2E-E43CA0B136EC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40D14-3E44-4213-88BF-130BE40B67E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44"/>
          <a:stretch>
            <a:fillRect/>
          </a:stretch>
        </p:blipFill>
        <p:spPr bwMode="auto">
          <a:xfrm>
            <a:off x="0" y="2670175"/>
            <a:ext cx="403542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086624-7428-4205-B08E-31638BE2F816}" type="datetimeFigureOut">
              <a:rPr lang="hu-HU"/>
              <a:pPr>
                <a:defRPr/>
              </a:pPr>
              <a:t>2015.01.07.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FFFFFF"/>
                </a:solidFill>
              </a:defRPr>
            </a:lvl1pPr>
          </a:lstStyle>
          <a:p>
            <a:fld id="{99FB51B3-9C2E-4768-9ED1-1999641C8A4D}" type="slidenum">
              <a:rPr lang="hu-HU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3" r:id="rId12"/>
    <p:sldLayoutId id="2147483820" r:id="rId13"/>
    <p:sldLayoutId id="2147483824" r:id="rId14"/>
    <p:sldLayoutId id="2147483825" r:id="rId15"/>
    <p:sldLayoutId id="2147483821" r:id="rId16"/>
    <p:sldLayoutId id="214748382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8"/>
          <p:cNvSpPr txBox="1">
            <a:spLocks noChangeArrowheads="1"/>
          </p:cNvSpPr>
          <p:nvPr/>
        </p:nvSpPr>
        <p:spPr bwMode="auto">
          <a:xfrm>
            <a:off x="650875" y="801688"/>
            <a:ext cx="10585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sz="4000">
                <a:latin typeface="Arial Rounded MT Bold" pitchFamily="34" charset="0"/>
              </a:rPr>
              <a:t>                       Ilyen számítógépet</a:t>
            </a:r>
          </a:p>
          <a:p>
            <a:pPr eaLnBrk="1" hangingPunct="1"/>
            <a:r>
              <a:rPr lang="hu-HU" sz="4000">
                <a:latin typeface="Arial Rounded MT Bold" pitchFamily="34" charset="0"/>
              </a:rPr>
              <a:t>                               szeretnék</a:t>
            </a:r>
          </a:p>
        </p:txBody>
      </p:sp>
      <p:pic>
        <p:nvPicPr>
          <p:cNvPr id="52" name="Ink 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25" y="1235075"/>
            <a:ext cx="4914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nk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6488" y="1336675"/>
            <a:ext cx="1130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nk 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7663" y="1103313"/>
            <a:ext cx="381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nk 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1425575"/>
            <a:ext cx="904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nk 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7225" y="1219200"/>
            <a:ext cx="10366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Ink 8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0788" y="1120775"/>
            <a:ext cx="11953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Ink 8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60975" y="1706563"/>
            <a:ext cx="36353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Ink 8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79963" y="1833563"/>
            <a:ext cx="36195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Ink 8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24275" y="1100138"/>
            <a:ext cx="635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Ink 8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03938" y="1654175"/>
            <a:ext cx="2809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873648" y="4605567"/>
            <a:ext cx="6504182" cy="58004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lang="en-US" sz="2400" i="1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Készítette</a:t>
            </a:r>
            <a:r>
              <a:rPr lang="en-US" sz="2400" i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sk-SK" sz="2000" b="1" i="1" dirty="0" smtClean="0">
                <a:ln/>
                <a:solidFill>
                  <a:schemeClr val="accent4"/>
                </a:solidFill>
                <a:latin typeface="+mn-lt"/>
              </a:rPr>
              <a:t>P</a:t>
            </a:r>
            <a:r>
              <a:rPr lang="hu-HU" sz="2000" b="1" i="1" dirty="0" smtClean="0">
                <a:ln/>
                <a:solidFill>
                  <a:schemeClr val="accent4"/>
                </a:solidFill>
                <a:latin typeface="+mn-lt"/>
              </a:rPr>
              <a:t>ék Tamás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itchFamily="18" charset="2"/>
              <a:buChar char=""/>
              <a:tabLst/>
              <a:defRPr/>
            </a:pPr>
            <a:r>
              <a:rPr lang="en-US" sz="2400" i="1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Iskolám</a:t>
            </a:r>
            <a:r>
              <a:rPr lang="en-US" sz="2400" i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i="1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neve</a:t>
            </a:r>
            <a:r>
              <a:rPr lang="sk-SK" sz="2400" i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en-US" sz="2000" b="1" i="1" dirty="0" err="1" smtClean="0">
                <a:ln/>
                <a:solidFill>
                  <a:schemeClr val="accent4"/>
                </a:solidFill>
                <a:latin typeface="+mn-lt"/>
              </a:rPr>
              <a:t>Szabó</a:t>
            </a:r>
            <a:r>
              <a:rPr lang="en-US" sz="2000" b="1" i="1" dirty="0" smtClean="0">
                <a:ln/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000" b="1" i="1" dirty="0" err="1" smtClean="0">
                <a:ln/>
                <a:solidFill>
                  <a:schemeClr val="accent4"/>
                </a:solidFill>
                <a:latin typeface="+mn-lt"/>
              </a:rPr>
              <a:t>Gyula</a:t>
            </a:r>
            <a:r>
              <a:rPr lang="en-US" sz="2000" b="1" i="1" dirty="0" smtClean="0">
                <a:ln/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000" b="1" i="1" dirty="0" err="1" smtClean="0">
                <a:ln/>
                <a:solidFill>
                  <a:schemeClr val="accent4"/>
                </a:solidFill>
                <a:latin typeface="+mn-lt"/>
              </a:rPr>
              <a:t>Alapiskola</a:t>
            </a:r>
            <a:r>
              <a:rPr lang="sk-SK" sz="2000" b="1" i="1" dirty="0" smtClean="0">
                <a:ln/>
                <a:solidFill>
                  <a:schemeClr val="accent4"/>
                </a:solidFill>
                <a:latin typeface="+mn-lt"/>
              </a:rPr>
              <a:t>, 						 Dunaszerdahely, Szlovákia</a:t>
            </a:r>
          </a:p>
          <a:p>
            <a:pPr marL="342900" indent="-342900" defTabSz="457200">
              <a:spcBef>
                <a:spcPts val="1000"/>
              </a:spcBef>
              <a:buClr>
                <a:srgbClr val="EF53A5"/>
              </a:buClr>
              <a:buSzPct val="80000"/>
              <a:buFont typeface="Wingdings 3" pitchFamily="18" charset="2"/>
              <a:buChar char=""/>
            </a:pPr>
            <a:r>
              <a:rPr lang="sk-SK" sz="2400" i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Felk</a:t>
            </a:r>
            <a:r>
              <a:rPr lang="hu-HU" sz="2400" i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ész</a:t>
            </a:r>
            <a:r>
              <a:rPr lang="sk-SK" sz="2400" i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í</a:t>
            </a:r>
            <a:r>
              <a:rPr lang="hu-HU" sz="2400" i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tő tanárom: </a:t>
            </a:r>
            <a:r>
              <a:rPr lang="hu-HU" sz="2000" b="1" i="1" dirty="0" err="1" smtClean="0">
                <a:ln/>
                <a:solidFill>
                  <a:schemeClr val="accent4"/>
                </a:solidFill>
                <a:latin typeface="+mn-lt"/>
              </a:rPr>
              <a:t>Mgr</a:t>
            </a:r>
            <a:r>
              <a:rPr lang="hu-HU" sz="2000" b="1" i="1" dirty="0" smtClean="0">
                <a:ln/>
                <a:solidFill>
                  <a:schemeClr val="accent4"/>
                </a:solidFill>
                <a:latin typeface="+mn-lt"/>
              </a:rPr>
              <a:t>. Lengyel Tibor</a:t>
            </a:r>
            <a:endParaRPr lang="sk-SK" sz="2000" b="1" i="1" dirty="0" smtClean="0">
              <a:ln/>
              <a:solidFill>
                <a:schemeClr val="accent4"/>
              </a:solidFill>
              <a:latin typeface="+mn-lt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EF53A5"/>
              </a:buClr>
              <a:buSzPct val="80000"/>
            </a:pPr>
            <a:endParaRPr lang="hu-HU" sz="2000" b="1" i="1" dirty="0" smtClean="0">
              <a:ln/>
              <a:solidFill>
                <a:schemeClr val="accent4"/>
              </a:solidFill>
              <a:latin typeface="+mn-lt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itchFamily="18" charset="2"/>
              <a:buChar char=""/>
              <a:tabLst/>
              <a:defRPr/>
            </a:pPr>
            <a:endParaRPr lang="en-US" b="1" i="1" dirty="0">
              <a:ln/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6" name="Kép 15" descr="kez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1120" y="1182235"/>
            <a:ext cx="8884920" cy="5926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2417351" y="-97320"/>
            <a:ext cx="769184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Memória összehasonlítás 1</a:t>
            </a:r>
            <a:endParaRPr lang="hu-HU" sz="4400" dirty="0">
              <a:latin typeface="+mn-lt"/>
            </a:endParaRPr>
          </a:p>
        </p:txBody>
      </p:sp>
      <p:pic>
        <p:nvPicPr>
          <p:cNvPr id="16387" name="Picture 7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1027113"/>
            <a:ext cx="31242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/>
          <p:cNvSpPr txBox="1"/>
          <p:nvPr/>
        </p:nvSpPr>
        <p:spPr>
          <a:xfrm>
            <a:off x="719779" y="2326346"/>
            <a:ext cx="412407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Corsair Vengeance (4GB)x2 szett</a:t>
            </a:r>
            <a:endParaRPr lang="hu-HU" dirty="0">
              <a:latin typeface="+mn-lt"/>
            </a:endParaRPr>
          </a:p>
        </p:txBody>
      </p:sp>
      <p:sp>
        <p:nvSpPr>
          <p:cNvPr id="76" name="Diagonal Stripe 75"/>
          <p:cNvSpPr/>
          <p:nvPr/>
        </p:nvSpPr>
        <p:spPr>
          <a:xfrm rot="20921660">
            <a:off x="5159375" y="1287463"/>
            <a:ext cx="663575" cy="852487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77" name="Diagonal Stripe 76"/>
          <p:cNvSpPr/>
          <p:nvPr/>
        </p:nvSpPr>
        <p:spPr>
          <a:xfrm rot="5943114">
            <a:off x="4596607" y="1323181"/>
            <a:ext cx="781050" cy="668337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78" name="Diagonal Stripe 77"/>
          <p:cNvSpPr/>
          <p:nvPr/>
        </p:nvSpPr>
        <p:spPr>
          <a:xfrm rot="13383163">
            <a:off x="6091238" y="1063625"/>
            <a:ext cx="292100" cy="38893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79" name="Diagonal Stripe 78"/>
          <p:cNvSpPr/>
          <p:nvPr/>
        </p:nvSpPr>
        <p:spPr>
          <a:xfrm rot="7260085">
            <a:off x="5895976" y="1281112"/>
            <a:ext cx="285750" cy="46672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80" name="Diagonal Stripe 79"/>
          <p:cNvSpPr/>
          <p:nvPr/>
        </p:nvSpPr>
        <p:spPr>
          <a:xfrm rot="7260085" flipV="1">
            <a:off x="6188869" y="1551782"/>
            <a:ext cx="368300" cy="44926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81" name="Diagonal Stripe 80"/>
          <p:cNvSpPr/>
          <p:nvPr/>
        </p:nvSpPr>
        <p:spPr>
          <a:xfrm rot="16958897" flipH="1">
            <a:off x="6180932" y="1893094"/>
            <a:ext cx="531812" cy="22225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82" name="Diagonal Stripe 81"/>
          <p:cNvSpPr/>
          <p:nvPr/>
        </p:nvSpPr>
        <p:spPr>
          <a:xfrm rot="20021660" flipH="1">
            <a:off x="5797550" y="2012950"/>
            <a:ext cx="531813" cy="22225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pic>
        <p:nvPicPr>
          <p:cNvPr id="1639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1202">
            <a:off x="7115175" y="452438"/>
            <a:ext cx="274320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660005" y="2386593"/>
            <a:ext cx="40604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Corsair Vengeance (8GB)x4 szett</a:t>
            </a:r>
            <a:endParaRPr lang="hu-HU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708" y="2928551"/>
            <a:ext cx="1171420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/>
                <a:solidFill>
                  <a:schemeClr val="accent4"/>
                </a:solidFill>
                <a:latin typeface="+mn-lt"/>
              </a:rPr>
              <a:t>Mind a két termék iszonyatosan gyors, de gondolom mondanom sem kell, hogy melyik a gyorsabb. Igaz a 32 GB-os változat 3x több memóriával rendelkezik, mint a 8 Gb-os, de szerintem ez felesleges.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/>
                <a:solidFill>
                  <a:schemeClr val="accent4"/>
                </a:solidFill>
                <a:latin typeface="+mn-lt"/>
              </a:rPr>
              <a:t>Mindkettő sebessége ugyan akkora (1600MHz) és késleltetési idejük is (9-9-9-24).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38" y="5054600"/>
            <a:ext cx="3163887" cy="38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Corsair Vengeance (4GB):</a:t>
            </a:r>
            <a:endParaRPr lang="hu-HU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7888" y="5054600"/>
            <a:ext cx="3163887" cy="38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Corsair Vengeance (8GB):</a:t>
            </a:r>
            <a:endParaRPr lang="hu-HU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1814" y="5163756"/>
            <a:ext cx="249606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                                    Mérete:</a:t>
            </a:r>
            <a:endParaRPr lang="hu-H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7351" y="5435084"/>
            <a:ext cx="160329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2x4GB (8GB)</a:t>
            </a:r>
            <a:endParaRPr lang="hu-HU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7351" y="5806306"/>
            <a:ext cx="160329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9-9-9-24</a:t>
            </a:r>
            <a:endParaRPr lang="hu-HU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9974" y="5806306"/>
            <a:ext cx="21244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Késleltetési Ideje:</a:t>
            </a:r>
            <a:endParaRPr lang="hu-H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787" y="6175638"/>
            <a:ext cx="162007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Sebessége:</a:t>
            </a:r>
            <a:endParaRPr lang="hu-HU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7351" y="6175638"/>
            <a:ext cx="16505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1600Mhz</a:t>
            </a:r>
            <a:endParaRPr lang="hu-HU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2970" y="5163756"/>
            <a:ext cx="249606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                                    Mérete:</a:t>
            </a:r>
            <a:endParaRPr lang="hu-HU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28507" y="5435084"/>
            <a:ext cx="206140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4x8GB (32GB)</a:t>
            </a:r>
            <a:endParaRPr lang="hu-HU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28507" y="5806306"/>
            <a:ext cx="160329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9-9-9-24</a:t>
            </a:r>
            <a:endParaRPr lang="hu-HU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01130" y="5806306"/>
            <a:ext cx="21244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Késleltetési Ideje:</a:t>
            </a:r>
            <a:endParaRPr lang="hu-HU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33943" y="6175638"/>
            <a:ext cx="162007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Sebessége:</a:t>
            </a:r>
            <a:endParaRPr lang="hu-HU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28507" y="6175638"/>
            <a:ext cx="16505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1600Mhz</a:t>
            </a:r>
            <a:endParaRPr lang="hu-HU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5012" y="6528487"/>
            <a:ext cx="193562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Generációja:</a:t>
            </a:r>
            <a:endParaRPr lang="hu-HU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76168" y="6551826"/>
            <a:ext cx="193562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Generációja:</a:t>
            </a:r>
            <a:endParaRPr lang="hu-HU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27351" y="6530547"/>
            <a:ext cx="16505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DDR3</a:t>
            </a:r>
            <a:endParaRPr lang="hu-HU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61573" y="6541189"/>
            <a:ext cx="16505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DDR3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7351" y="-97320"/>
            <a:ext cx="769184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Memória összehasonlítás 2</a:t>
            </a:r>
            <a:endParaRPr lang="hu-HU" sz="4400" dirty="0">
              <a:latin typeface="+mn-lt"/>
            </a:endParaRPr>
          </a:p>
        </p:txBody>
      </p:sp>
      <p:sp>
        <p:nvSpPr>
          <p:cNvPr id="3" name="Diagonal Stripe 2"/>
          <p:cNvSpPr/>
          <p:nvPr/>
        </p:nvSpPr>
        <p:spPr>
          <a:xfrm rot="21018385">
            <a:off x="5222875" y="1027113"/>
            <a:ext cx="663575" cy="852487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Diagonal Stripe 3"/>
          <p:cNvSpPr/>
          <p:nvPr/>
        </p:nvSpPr>
        <p:spPr>
          <a:xfrm rot="6621454">
            <a:off x="4660107" y="1062831"/>
            <a:ext cx="781050" cy="668337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479888">
            <a:off x="6154738" y="803275"/>
            <a:ext cx="292100" cy="38735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7356810">
            <a:off x="5959476" y="1019175"/>
            <a:ext cx="285750" cy="46672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7356810" flipV="1">
            <a:off x="6252369" y="1291432"/>
            <a:ext cx="368300" cy="44926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7055622" flipH="1">
            <a:off x="6244432" y="1632744"/>
            <a:ext cx="531812" cy="22225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20118385" flipH="1">
            <a:off x="5861050" y="1751013"/>
            <a:ext cx="531813" cy="22225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pic>
        <p:nvPicPr>
          <p:cNvPr id="17418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1027113"/>
            <a:ext cx="31242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19779" y="2326346"/>
            <a:ext cx="412407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Corsair Vengeance (4GB)x2 szett</a:t>
            </a:r>
            <a:endParaRPr lang="hu-HU" dirty="0">
              <a:latin typeface="+mn-lt"/>
            </a:endParaRPr>
          </a:p>
        </p:txBody>
      </p:sp>
      <p:pic>
        <p:nvPicPr>
          <p:cNvPr id="17420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1538" y="868363"/>
            <a:ext cx="206216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540353" y="2320461"/>
            <a:ext cx="343703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Sinclair ZX81 1KB (max 64KB)</a:t>
            </a:r>
            <a:endParaRPr lang="hu-HU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4843" y="2990335"/>
            <a:ext cx="1126936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/>
                <a:solidFill>
                  <a:schemeClr val="accent4"/>
                </a:solidFill>
                <a:latin typeface="+mn-lt"/>
              </a:rPr>
              <a:t>A Sinclair igazából nem is Memória, hanem egy 30 éves otthoni „számítógép”. Csak érdekesség képp tettem ide,memóriája 10x 1.31072</a:t>
            </a:r>
            <a:r>
              <a:rPr lang="en-US" b="1" dirty="0">
                <a:ln/>
                <a:solidFill>
                  <a:schemeClr val="accent4"/>
                </a:solidFill>
                <a:latin typeface="+mn-lt"/>
              </a:rPr>
              <a:t>^6</a:t>
            </a:r>
            <a:r>
              <a:rPr lang="hu-HU" b="1" dirty="0">
                <a:ln/>
                <a:solidFill>
                  <a:schemeClr val="accent4"/>
                </a:solidFill>
                <a:latin typeface="+mn-lt"/>
              </a:rPr>
              <a:t>x</a:t>
            </a:r>
            <a:r>
              <a:rPr lang="en-US" b="1" dirty="0">
                <a:ln/>
                <a:solidFill>
                  <a:schemeClr val="accent4"/>
                </a:solidFill>
                <a:latin typeface="+mn-lt"/>
              </a:rPr>
              <a:t> (131072x) </a:t>
            </a:r>
            <a:r>
              <a:rPr lang="hu-HU" b="1" dirty="0">
                <a:ln/>
                <a:solidFill>
                  <a:schemeClr val="accent4"/>
                </a:solidFill>
                <a:latin typeface="+mn-lt"/>
              </a:rPr>
              <a:t>kisebb, processzorjának teljesítménye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/>
                <a:solidFill>
                  <a:schemeClr val="accent4"/>
                </a:solidFill>
                <a:latin typeface="+mn-lt"/>
              </a:rPr>
              <a:t>10x 0.824615</a:t>
            </a:r>
            <a:r>
              <a:rPr lang="en-US" b="1" dirty="0">
                <a:ln/>
                <a:solidFill>
                  <a:schemeClr val="accent4"/>
                </a:solidFill>
                <a:latin typeface="+mn-lt"/>
              </a:rPr>
              <a:t>^</a:t>
            </a:r>
            <a:r>
              <a:rPr lang="hu-HU" b="1" dirty="0">
                <a:ln/>
                <a:solidFill>
                  <a:schemeClr val="accent4"/>
                </a:solidFill>
                <a:latin typeface="+mn-lt"/>
              </a:rPr>
              <a:t>7x (1008246.15) kisebb mint a Corsair sebessége, 24x32 betűs kijelzővel vagy átállítható 64x48 pixeles kijelzővel rendelkezett.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6324" y="0"/>
            <a:ext cx="5943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Szómagyarázat</a:t>
            </a:r>
            <a:endParaRPr lang="hu-HU" sz="5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950" y="1123950"/>
            <a:ext cx="9271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Órajel:</a:t>
            </a:r>
            <a:endParaRPr lang="hu-H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950" y="1709738"/>
            <a:ext cx="14573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VideóRAM:</a:t>
            </a:r>
            <a:endParaRPr lang="hu-HU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1535" y="1124465"/>
            <a:ext cx="1070095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A digitális eszközök (számítógép,joystick,digitális fényképezők stb...) alapegysége. A digitális áramkör egy összetetteb feladatot több apró feladatként kezel.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6377" y="1709240"/>
            <a:ext cx="1096044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Hasonló a RAMhoz, főleg a mai videókártyákban található, bizonyos elemek elraktározásáért felel, hogy később azt gyorsabban beolvashassa.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950" y="2293938"/>
            <a:ext cx="2752725" cy="371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Multi GPU technológia:</a:t>
            </a:r>
            <a:endParaRPr lang="hu-H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040" y="2323421"/>
            <a:ext cx="90586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Ez a technológia a nevéből levonható.A lényege az, hogy az alaplapra több videókártyát tudunk csatlakoztatni.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950" y="2908300"/>
            <a:ext cx="2143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Forgási Sebesség:</a:t>
            </a:r>
            <a:endParaRPr lang="hu-HU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0534" y="2908196"/>
            <a:ext cx="952195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RPM (Fordulat/m)-ben mérjük, azt jelöli hogy a Harddiskben milyen sebességgel forognak a lemezek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950" y="3536950"/>
            <a:ext cx="18859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Késleltetési Idő:</a:t>
            </a:r>
            <a:endParaRPr lang="hu-HU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1680" y="3536961"/>
            <a:ext cx="7010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Nagyban befolyásolja a memória sebességét</a:t>
            </a:r>
            <a:r>
              <a:rPr lang="hu-H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950" y="4078288"/>
            <a:ext cx="14573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Gyorsítótár:</a:t>
            </a:r>
            <a:endParaRPr lang="hu-HU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2876" y="4078596"/>
            <a:ext cx="968226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Célja az információszerzés gyorsítása.Egyszerűbben fogalmazva ha valamilyen információ korábban kell beolvasni, akkor a „lassú” memória helyett a gyorsabb gyorsítótárba kerül.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7351" y="-97320"/>
            <a:ext cx="769184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              Kérdések</a:t>
            </a:r>
            <a:endParaRPr lang="hu-HU" sz="4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16864"/>
            <a:ext cx="11692128" cy="37548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1-Mit gondoltok, mi a billentyűzet luxus lényege</a:t>
            </a:r>
            <a:r>
              <a:rPr lang="hu-H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2-Megvennétek a monitort,ha azt mondanám hogy 3700</a:t>
            </a:r>
            <a:r>
              <a:rPr 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$</a:t>
            </a:r>
            <a:r>
              <a:rPr lang="hu-H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-ért volt neten</a:t>
            </a:r>
            <a:r>
              <a:rPr lang="hu-H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3-Mi a Nvidia GT 610 egyetlen előnye az AMD Radeon R9 280x-szel szemben</a:t>
            </a:r>
            <a:r>
              <a:rPr lang="hu-H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4-Mit gondoltok,hogy miért nem éri meg 32 GB-os RAM-ot venni</a:t>
            </a:r>
            <a:r>
              <a:rPr lang="hu-H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5-Körülbelül hányszor volt nagyobb a RAM kapacitása és gyorsasága a ZX81-hez képest</a:t>
            </a:r>
            <a:r>
              <a:rPr lang="hu-H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6-Mi a Videó RAM lényege?</a:t>
            </a:r>
            <a:endParaRPr lang="hu-HU" sz="2000" b="1" dirty="0">
              <a:ln/>
              <a:solidFill>
                <a:schemeClr val="accent4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ln/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144" y="219456"/>
            <a:ext cx="555955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Használt képforrások:</a:t>
            </a:r>
            <a:endParaRPr lang="hu-HU" sz="3200" dirty="0">
              <a:latin typeface="+mn-lt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90525" y="901700"/>
            <a:ext cx="107648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dirty="0"/>
              <a:t>http://www.pcmag.com/article2/0,2817,2396613,00.asp</a:t>
            </a:r>
          </a:p>
          <a:p>
            <a:pPr eaLnBrk="1" hangingPunct="1"/>
            <a:r>
              <a:rPr lang="hu-HU" dirty="0"/>
              <a:t>http://www.trustedreviews.com/sony-mdr-hw700-review</a:t>
            </a:r>
          </a:p>
          <a:p>
            <a:pPr eaLnBrk="1" hangingPunct="1"/>
            <a:r>
              <a:rPr lang="hu-HU" dirty="0"/>
              <a:t>http://www.toptengamer.com/e-blue-cobra-ems131bk-review/</a:t>
            </a:r>
          </a:p>
          <a:p>
            <a:pPr eaLnBrk="1" hangingPunct="1"/>
            <a:r>
              <a:rPr lang="hu-HU"/>
              <a:t>https://www.avforums.com/news/sony-mdr-hw700ds-wireless-headphones-support-4k-passthrough-and-9-1-channel-audio.10210</a:t>
            </a:r>
          </a:p>
          <a:p>
            <a:pPr eaLnBrk="1" hangingPunct="1"/>
            <a:r>
              <a:rPr lang="hu-HU" dirty="0"/>
              <a:t>http://www.nvidia.com/gtx-700-graphics-cards/gtx-titan-black/</a:t>
            </a:r>
          </a:p>
          <a:p>
            <a:pPr eaLnBrk="1" hangingPunct="1"/>
            <a:r>
              <a:rPr lang="hu-HU" dirty="0"/>
              <a:t>http://www.tomshardware.com/reviews/gaming-cpu-review-overclock,3106-4.html</a:t>
            </a:r>
          </a:p>
          <a:p>
            <a:pPr eaLnBrk="1" hangingPunct="1"/>
            <a:r>
              <a:rPr lang="hu-HU" dirty="0"/>
              <a:t>http://cpuboss.com/cpu/AMD-FX-8350</a:t>
            </a:r>
          </a:p>
          <a:p>
            <a:pPr eaLnBrk="1" hangingPunct="1"/>
            <a:r>
              <a:rPr lang="hu-HU" dirty="0"/>
              <a:t>http://www.easycom.com.ua/cpu/amd_athlon_x4_740/?lang=en</a:t>
            </a:r>
          </a:p>
          <a:p>
            <a:pPr eaLnBrk="1" hangingPunct="1"/>
            <a:r>
              <a:rPr lang="hu-HU" dirty="0"/>
              <a:t>http://uk.hardware.info/productinfo/1921/intel-core-2-quad-q6600</a:t>
            </a:r>
          </a:p>
          <a:p>
            <a:pPr eaLnBrk="1" hangingPunct="1"/>
            <a:r>
              <a:rPr lang="hu-HU" dirty="0"/>
              <a:t>http://www.corsair.com/en/vengeance-4gb-single-module-ddr3-memory-kit-cmz4gx3m1a1600c9</a:t>
            </a:r>
          </a:p>
          <a:p>
            <a:pPr eaLnBrk="1" hangingPunct="1"/>
            <a:r>
              <a:rPr lang="hu-HU" dirty="0"/>
              <a:t>http://www.corsair.com/en-gb/vengeance-pro-series-32gb-4-x-8gb-ddr3-dram-1600mhz-c9-memory-kit-cmy32gx3m4a1600c9</a:t>
            </a:r>
          </a:p>
          <a:p>
            <a:pPr eaLnBrk="1" hangingPunct="1"/>
            <a:r>
              <a:rPr lang="hu-HU" dirty="0"/>
              <a:t>http://en.wikipedia.org/wiki/ZX81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0864" y="329184"/>
            <a:ext cx="769315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Köszönöm a figyelmeteket!</a:t>
            </a:r>
            <a:endParaRPr lang="hu-HU" sz="40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9888" y="1450848"/>
            <a:ext cx="420624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Viszont </a:t>
            </a:r>
            <a:endParaRPr lang="hu-HU" sz="3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7216" y="1450848"/>
            <a:ext cx="420624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l</a:t>
            </a:r>
            <a:r>
              <a:rPr lang="hu-H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átásra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!</a:t>
            </a:r>
            <a:endParaRPr lang="hu-H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22851 0.0013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0208 L -0.27487 0.0013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k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555625"/>
            <a:ext cx="12700" cy="2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413358" y="560948"/>
            <a:ext cx="680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Ideális hardverek számomra:</a:t>
            </a:r>
            <a:endParaRPr lang="hu-HU" sz="320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3438" y="1516063"/>
            <a:ext cx="16716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Videókártya:</a:t>
            </a:r>
            <a:endParaRPr lang="hu-H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17731" y="1509423"/>
            <a:ext cx="26304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AMD Radeon R9 280X</a:t>
            </a:r>
            <a:endParaRPr lang="hu-HU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1457" y="2070241"/>
            <a:ext cx="180374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Tulajdonságai:</a:t>
            </a:r>
            <a:endParaRPr lang="hu-HU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05204" y="2070241"/>
            <a:ext cx="141544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VideóRAM:</a:t>
            </a:r>
            <a:endParaRPr lang="hu-HU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20438" y="2070241"/>
            <a:ext cx="216700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3072 MB (GDDR5)</a:t>
            </a:r>
            <a:endParaRPr lang="hu-HU" dirty="0"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17731" y="2581178"/>
            <a:ext cx="97703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Órajel:</a:t>
            </a:r>
            <a:endParaRPr lang="hu-HU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15358" y="2600598"/>
            <a:ext cx="249267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837 MHz</a:t>
            </a:r>
            <a:endParaRPr lang="hu-HU" dirty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79529" y="3092115"/>
            <a:ext cx="200416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RAM frekvencia:</a:t>
            </a:r>
            <a:endParaRPr lang="hu-HU" dirty="0"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15982" y="3092115"/>
            <a:ext cx="189143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1502 MHZ</a:t>
            </a:r>
            <a:endParaRPr lang="hu-HU" dirty="0">
              <a:latin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33438" y="3670300"/>
            <a:ext cx="11461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Alaplap:</a:t>
            </a:r>
            <a:endParaRPr lang="hu-HU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01456" y="4116186"/>
            <a:ext cx="180374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Tulajdonságai:</a:t>
            </a:r>
            <a:endParaRPr lang="hu-HU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30257" y="4119303"/>
            <a:ext cx="150312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Támogatja: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920647" y="4116186"/>
            <a:ext cx="343213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AMD Processzorokat 8 magig</a:t>
            </a:r>
            <a:endParaRPr lang="hu-HU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79112" y="3669512"/>
            <a:ext cx="33945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Crosshair V Formula</a:t>
            </a:r>
            <a:endParaRPr lang="hu-HU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20646" y="4485518"/>
            <a:ext cx="343213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Multi-GPU Technológiát</a:t>
            </a:r>
            <a:endParaRPr lang="hu-HU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17731" y="5411678"/>
            <a:ext cx="129762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Chipszett:</a:t>
            </a:r>
            <a:endParaRPr lang="hu-HU" dirty="0"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76389" y="5411678"/>
            <a:ext cx="219205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AMD 990FX</a:t>
            </a:r>
            <a:endParaRPr lang="hu-HU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20646" y="4895814"/>
            <a:ext cx="268057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DDR3 Memória</a:t>
            </a:r>
            <a:endParaRPr lang="hu-HU" dirty="0"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26238" y="1509713"/>
            <a:ext cx="12525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Memória:</a:t>
            </a:r>
            <a:endParaRPr lang="hu-HU" dirty="0">
              <a:latin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979080" y="1509423"/>
            <a:ext cx="239247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Corsair Vengeance</a:t>
            </a:r>
            <a:endParaRPr lang="hu-HU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082569" y="2080083"/>
            <a:ext cx="189651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Tulajdonságai:</a:t>
            </a:r>
            <a:endParaRPr lang="hu-HU" dirty="0"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79081" y="2065466"/>
            <a:ext cx="10647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Mérete:</a:t>
            </a:r>
            <a:endParaRPr lang="hu-HU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043793" y="2065466"/>
            <a:ext cx="1097209" cy="3839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4GB(x2)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895578" y="2588072"/>
            <a:ext cx="216700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Késleltetési Ideje:</a:t>
            </a:r>
            <a:endParaRPr lang="hu-HU" dirty="0">
              <a:latin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62581" y="2600598"/>
            <a:ext cx="107842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9-9-9-24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577013" y="3760788"/>
            <a:ext cx="15509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Processzor:</a:t>
            </a:r>
            <a:endParaRPr lang="hu-HU" dirty="0"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009213" y="3754503"/>
            <a:ext cx="233220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AMD FX 8350</a:t>
            </a:r>
            <a:endParaRPr lang="hu-HU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71567" y="4116186"/>
            <a:ext cx="180374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Tulajdonságai:</a:t>
            </a:r>
            <a:endParaRPr lang="hu-HU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58266" y="4116186"/>
            <a:ext cx="186011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Magok Száma:</a:t>
            </a:r>
            <a:endParaRPr lang="hu-HU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3921" y="4488635"/>
            <a:ext cx="158454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Órajele:</a:t>
            </a:r>
            <a:endParaRPr lang="hu-H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8382" y="4123835"/>
            <a:ext cx="35309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8</a:t>
            </a:r>
            <a:endParaRPr lang="hu-HU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95627" y="4477869"/>
            <a:ext cx="13528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4096 Mhz</a:t>
            </a:r>
            <a:endParaRPr lang="hu-HU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3921" y="4881728"/>
            <a:ext cx="164508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Bitek Száma:</a:t>
            </a:r>
            <a:endParaRPr lang="hu-HU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58465" y="4899451"/>
            <a:ext cx="88583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64</a:t>
            </a:r>
            <a:endParaRPr lang="hu-H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8037" y="3077864"/>
            <a:ext cx="347597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Memória frekvenciája:</a:t>
            </a:r>
            <a:endParaRPr lang="hu-HU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3793" y="3077864"/>
            <a:ext cx="121071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1600 Mhz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588" y="763588"/>
            <a:ext cx="13287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Hard Disk:</a:t>
            </a:r>
            <a:endParaRPr lang="hu-HU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9531" y="764087"/>
            <a:ext cx="216700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WD Velociraptor</a:t>
            </a:r>
            <a:endParaRPr lang="hu-HU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090" y="1331206"/>
            <a:ext cx="180374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Tulajdonságai:</a:t>
            </a:r>
            <a:endParaRPr lang="hu-H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7838" y="1331206"/>
            <a:ext cx="15407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Kapacitása:</a:t>
            </a:r>
            <a:endParaRPr lang="hu-HU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6174" y="1898325"/>
            <a:ext cx="239247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Forgási sebessége:</a:t>
            </a:r>
            <a:endParaRPr lang="hu-H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0153" y="2465444"/>
            <a:ext cx="162838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Gyorsítótára:</a:t>
            </a:r>
            <a:endParaRPr lang="hu-HU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8538" y="1331206"/>
            <a:ext cx="113986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1024 GB</a:t>
            </a:r>
            <a:endParaRPr lang="hu-HU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8538" y="1898325"/>
            <a:ext cx="13903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10000 RPM</a:t>
            </a:r>
            <a:endParaRPr lang="hu-HU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8644" y="2465444"/>
            <a:ext cx="87681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64 MB</a:t>
            </a:r>
            <a:endParaRPr lang="hu-HU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1088" y="760413"/>
            <a:ext cx="1327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Monitor:</a:t>
            </a:r>
            <a:endParaRPr lang="hu-HU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4885" y="760538"/>
            <a:ext cx="159080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ASUS PQ321</a:t>
            </a:r>
            <a:endParaRPr lang="hu-HU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0548" y="1327657"/>
            <a:ext cx="180374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Tulajdonságai:</a:t>
            </a:r>
            <a:endParaRPr lang="hu-HU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96236" y="1327657"/>
            <a:ext cx="105218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Mérete:</a:t>
            </a:r>
            <a:endParaRPr lang="hu-HU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76612" y="1890064"/>
            <a:ext cx="154070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Felbontása:</a:t>
            </a:r>
            <a:endParaRPr lang="hu-HU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92471" y="1327657"/>
            <a:ext cx="156575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31.5 Hüvelyk</a:t>
            </a:r>
            <a:endParaRPr lang="hu-HU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92471" y="1898325"/>
            <a:ext cx="164091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3840 x 2160</a:t>
            </a:r>
            <a:endParaRPr lang="hu-HU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3308350"/>
            <a:ext cx="2560637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4038" y="3019425"/>
            <a:ext cx="42291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300038"/>
            <a:ext cx="3757612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7650" y="3030538"/>
            <a:ext cx="5310188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9825" y="495300"/>
            <a:ext cx="8778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51978" y="2336290"/>
            <a:ext cx="26304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AMD Radeon R9 280X</a:t>
            </a:r>
            <a:endParaRPr lang="hu-HU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984" y="5759588"/>
            <a:ext cx="251773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Crosshair V Formula</a:t>
            </a:r>
            <a:endParaRPr lang="hu-HU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730526" y="1312192"/>
            <a:ext cx="239247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Corsair Vengeance</a:t>
            </a:r>
            <a:endParaRPr lang="hu-HU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22221">
            <a:off x="5307013" y="3351213"/>
            <a:ext cx="270351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742095" y="5574922"/>
            <a:ext cx="233220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AMD FX 8350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358" y="560948"/>
            <a:ext cx="382043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További Perifériák:</a:t>
            </a:r>
            <a:endParaRPr lang="hu-HU" sz="3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50" y="1428750"/>
            <a:ext cx="14906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Billentyűzet: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3954" y="1427967"/>
            <a:ext cx="40834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Razer BlackWidow Ultimate Stealth</a:t>
            </a:r>
            <a:endParaRPr lang="hu-HU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358" y="1797299"/>
            <a:ext cx="5574083" cy="1169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b="1" dirty="0">
                <a:ln/>
                <a:solidFill>
                  <a:schemeClr val="accent4"/>
                </a:solidFill>
                <a:latin typeface="+mn-lt"/>
              </a:rPr>
              <a:t>Ez a mechanikus billentyűzet típus a Razertől a BlackWidow sorozat közül a legújabb.Elegáns,kényelmes,stílusos, beépített gombokkal amelyek könnyebbé teszik a vágást , másolást , beillesztést és további alap parancsok végrehajtását és csendes.Válltható rajta a LED lámpák színe.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750" y="2935288"/>
            <a:ext cx="7889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Egér:</a:t>
            </a:r>
            <a:endParaRPr lang="hu-HU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3954" y="2936072"/>
            <a:ext cx="275572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E-3Lue Cobra Type-M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358" y="3320793"/>
            <a:ext cx="547387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b="1" dirty="0">
                <a:ln/>
                <a:solidFill>
                  <a:schemeClr val="accent4"/>
                </a:solidFill>
                <a:latin typeface="+mn-lt"/>
              </a:rPr>
              <a:t>Könnyű, ízléses vezetékes egér billentyűkkel előre és hátra lapozáshoz böngészés közben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750" y="3979863"/>
            <a:ext cx="14906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Fejhallgató:</a:t>
            </a:r>
            <a:endParaRPr lang="hu-HU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3954" y="3979650"/>
            <a:ext cx="219205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Sony MDR-HW700</a:t>
            </a:r>
            <a:endParaRPr lang="hu-HU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358" y="4484619"/>
            <a:ext cx="5874708" cy="7386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b="1" dirty="0">
                <a:ln/>
                <a:solidFill>
                  <a:schemeClr val="accent4"/>
                </a:solidFill>
                <a:latin typeface="+mn-lt"/>
              </a:rPr>
              <a:t>Hihetetlenül kényelmes,vezeték nélküli többcsatornás fejhallgató játszáshoz hihetetlenül jó. Egyetlen hátránya az az ,hogy zenehallgatásra nem a legalkalmasabb</a:t>
            </a:r>
          </a:p>
        </p:txBody>
      </p:sp>
      <p:pic>
        <p:nvPicPr>
          <p:cNvPr id="1025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89382">
            <a:off x="6491288" y="398463"/>
            <a:ext cx="34226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2751138"/>
            <a:ext cx="2341563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1825" y="3778250"/>
            <a:ext cx="5824538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78 0.00093 C 0.09805 0.00093 0.09609 0.00116 0.09609 0.00163 C 0.09609 0.00186 0.09805 0.00209 0.10065 0.00209 C 0.10325 0.00209 0.10547 0.00186 0.10547 0.00163 C 0.10547 0.00116 0.10312 0.00116 0.10052 0.00139 C 0.09791 0.00163 0.09609 0.00209 0.09609 0.00232 C 0.09609 0.00255 0.09805 0.00278 0.10065 0.00278 C 0.10325 0.00278 0.10547 0.00255 0.10547 0.00232 C 0.10547 0.00209 0.10312 0.00209 0.10052 0.00209 C 0.09791 0.00232 0.09609 0.00278 0.09609 0.00301 C 0.09609 0.00348 0.09805 0.00371 0.10065 0.00371 C 0.10325 0.00371 0.10547 0.00348 0.10547 0.00301 C 0.10547 0.00278 0.10312 0.00255 0.10052 0.00278 C 0.09805 0.00301 0.09609 0.00348 0.09609 0.00394 C 0.09609 0.00417 0.09805 0.0044 0.10065 0.0044 C 0.10325 0.0044 0.10547 0.00417 0.10547 0.00394 C 0.10547 0.00348 0.10312 0.00348 0.10065 0.00371 C 0.09805 0.00394 0.09609 0.00417 0.09609 0.00463 C 0.09609 0.00487 0.09805 0.0051 0.10065 0.0051 C 0.10325 0.0051 0.10547 0.00487 0.10547 0.00463 C 0.10547 0.00417 0.10312 0.00417 0.10065 0.0044 C 0.09805 0.00463 0.09609 0.0051 0.09609 0.00533 C 0.09609 0.00579 0.09805 0.00579 0.10065 0.00579 C 0.10325 0.00579 0.10547 0.00579 0.10547 0.00533 C 0.10547 0.0051 0.10325 0.00487 0.10065 0.0051 C 0.09805 0.00533 0.09609 0.00579 0.09609 0.00602 C 0.09609 0.00625 0.09805 0.00672 0.10078 0.00672 C 0.10338 0.00672 0.10547 0.00625 0.10547 0.00602 C 0.10547 0.00579 0.10325 0.00579 0.10065 0.00579 C 0.09805 0.00602 0.09596 0.00649 0.09609 0.00695 C 0.09609 0.00718 0.09805 0.00764 0.10078 0.00764 C 0.10338 0.00764 0.10547 0.00718 0.10547 0.00695 C 0.10547 0.00649 0.10325 0.00649 0.10078 0.00672 " pathEditMode="relative" rAng="0" ptsTypes="AAAAAAAAAAAAAAAAAAAAAAAAAAAAAAAAA">
                                      <p:cBhvr>
                                        <p:cTn id="6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7823" y="-65619"/>
            <a:ext cx="915817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Videókártya összehasonlítás 1</a:t>
            </a:r>
            <a:endParaRPr lang="hu-HU" sz="4800" dirty="0">
              <a:latin typeface="+mn-lt"/>
            </a:endParaRPr>
          </a:p>
        </p:txBody>
      </p:sp>
      <p:sp>
        <p:nvSpPr>
          <p:cNvPr id="7" name="Diagonal Stripe 6"/>
          <p:cNvSpPr/>
          <p:nvPr/>
        </p:nvSpPr>
        <p:spPr>
          <a:xfrm>
            <a:off x="5222875" y="1027113"/>
            <a:ext cx="663575" cy="852487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6621454">
            <a:off x="4660107" y="1062831"/>
            <a:ext cx="781050" cy="668337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14061503">
            <a:off x="6154738" y="803275"/>
            <a:ext cx="292100" cy="38735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Diagonal Stripe 9"/>
          <p:cNvSpPr/>
          <p:nvPr/>
        </p:nvSpPr>
        <p:spPr>
          <a:xfrm rot="7938425">
            <a:off x="5959476" y="1019175"/>
            <a:ext cx="285750" cy="46672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Diagonal Stripe 11"/>
          <p:cNvSpPr/>
          <p:nvPr/>
        </p:nvSpPr>
        <p:spPr>
          <a:xfrm rot="7938425" flipV="1">
            <a:off x="6252369" y="1291432"/>
            <a:ext cx="368300" cy="44926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7637237" flipH="1">
            <a:off x="6244432" y="1632744"/>
            <a:ext cx="531812" cy="22225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20700000" flipH="1">
            <a:off x="5861050" y="1751013"/>
            <a:ext cx="531813" cy="22225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438150"/>
            <a:ext cx="375761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1475" y="-446088"/>
            <a:ext cx="5000625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922541" y="2823830"/>
            <a:ext cx="10359025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/>
                <a:solidFill>
                  <a:schemeClr val="accent4"/>
                </a:solidFill>
                <a:latin typeface="+mn-lt"/>
              </a:rPr>
              <a:t>Mind a két videókártya energiahasználata ugyan akkora (250W).Igaz a Nvidiától készült videókártya összeségében egy picit gyorsabb lenne,nagyobb felbontásokat lenne képes kimutatni, viszont iszonyatosan drága (1300</a:t>
            </a:r>
            <a:r>
              <a:rPr lang="en-US" b="1" dirty="0">
                <a:ln/>
                <a:solidFill>
                  <a:schemeClr val="accent4"/>
                </a:solidFill>
                <a:latin typeface="+mn-lt"/>
              </a:rPr>
              <a:t>$)</a:t>
            </a:r>
            <a:r>
              <a:rPr lang="hu-HU" b="1" dirty="0">
                <a:ln/>
                <a:solidFill>
                  <a:schemeClr val="accent4"/>
                </a:solidFill>
                <a:latin typeface="+mn-lt"/>
              </a:rPr>
              <a:t>, addig kettő AMD-től készült videókártya kevesebb összegért, viszont nagyobb energiahasználat áráért majdnem 2x jobb teljesítmény tud nyújtani majdnem félárért (670</a:t>
            </a:r>
            <a:r>
              <a:rPr lang="en-US" b="1" dirty="0">
                <a:ln/>
                <a:solidFill>
                  <a:schemeClr val="accent4"/>
                </a:solidFill>
                <a:latin typeface="+mn-lt"/>
              </a:rPr>
              <a:t>$)</a:t>
            </a:r>
            <a:r>
              <a:rPr lang="hu-HU" b="1" dirty="0">
                <a:ln/>
                <a:solidFill>
                  <a:schemeClr val="accent4"/>
                </a:solidFill>
                <a:latin typeface="+mn-lt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1978" y="2336290"/>
            <a:ext cx="26304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AMD Radeon R9 280X</a:t>
            </a:r>
            <a:endParaRPr lang="hu-HU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69361" y="2336290"/>
            <a:ext cx="273000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Nvidia GTX Titan Black</a:t>
            </a:r>
            <a:endParaRPr lang="hu-HU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938" y="4637088"/>
            <a:ext cx="2743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AMD Radeon R9 280X 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05" y="4938541"/>
            <a:ext cx="183490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VideóRAM-ja:</a:t>
            </a:r>
            <a:endParaRPr lang="hu-HU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36807" y="5251366"/>
            <a:ext cx="111481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Órajele:</a:t>
            </a:r>
            <a:endParaRPr lang="hu-HU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062" y="5588923"/>
            <a:ext cx="22797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RAM frekvenciája: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07387" y="4944535"/>
            <a:ext cx="216700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3072 MB (GDDR5)</a:t>
            </a:r>
            <a:endParaRPr lang="hu-HU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11803" y="5246084"/>
            <a:ext cx="249267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837 MHz</a:t>
            </a:r>
            <a:endParaRPr lang="hu-HU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72448" y="5576557"/>
            <a:ext cx="189143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1502 MHz</a:t>
            </a:r>
            <a:endParaRPr lang="hu-HU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0150" y="4645025"/>
            <a:ext cx="28003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Nvidia GTX Titan Black 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28142" y="4958191"/>
            <a:ext cx="183490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VideóRAM-ja:</a:t>
            </a:r>
            <a:endParaRPr lang="hu-HU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84476" y="5282560"/>
            <a:ext cx="111481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Órajele:</a:t>
            </a:r>
            <a:endParaRPr lang="hu-HU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44607" y="5608573"/>
            <a:ext cx="22797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RAM frekvenciája: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80891" y="4969546"/>
            <a:ext cx="226223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6144 MB (GDDR5)</a:t>
            </a:r>
            <a:endParaRPr lang="hu-HU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80891" y="5284204"/>
            <a:ext cx="125827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850 MHz</a:t>
            </a:r>
            <a:endParaRPr lang="hu-HU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54569" y="5619928"/>
            <a:ext cx="189143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1500 MHz</a:t>
            </a:r>
            <a:endParaRPr lang="hu-HU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5916965"/>
            <a:ext cx="22797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Áram fogyasztása: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07387" y="5911683"/>
            <a:ext cx="9025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250 W</a:t>
            </a:r>
            <a:endParaRPr lang="hu-HU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44607" y="5943342"/>
            <a:ext cx="22797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Áram fogyasztása: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51994" y="5938060"/>
            <a:ext cx="9025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250 W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" y="722313"/>
            <a:ext cx="3757613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9813" y="782638"/>
            <a:ext cx="397986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87823" y="-65619"/>
            <a:ext cx="915817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Videókártya összehasonlítás 2</a:t>
            </a:r>
            <a:endParaRPr lang="hu-HU" sz="4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973" y="2512014"/>
            <a:ext cx="263046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AMD Radeon R9 280X</a:t>
            </a:r>
            <a:endParaRPr lang="hu-HU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5093" y="2512014"/>
            <a:ext cx="232984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Nvidia GT 610</a:t>
            </a:r>
            <a:endParaRPr lang="hu-HU" dirty="0">
              <a:latin typeface="+mn-lt"/>
            </a:endParaRPr>
          </a:p>
        </p:txBody>
      </p:sp>
      <p:sp>
        <p:nvSpPr>
          <p:cNvPr id="8" name="Lightning Bolt 7"/>
          <p:cNvSpPr/>
          <p:nvPr/>
        </p:nvSpPr>
        <p:spPr>
          <a:xfrm rot="351518">
            <a:off x="4929188" y="1301750"/>
            <a:ext cx="588962" cy="100806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Lightning Bolt 8"/>
          <p:cNvSpPr/>
          <p:nvPr/>
        </p:nvSpPr>
        <p:spPr>
          <a:xfrm rot="14701207" flipH="1" flipV="1">
            <a:off x="5118894" y="1339057"/>
            <a:ext cx="879475" cy="89693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Diagonal Stripe 9"/>
          <p:cNvSpPr/>
          <p:nvPr/>
        </p:nvSpPr>
        <p:spPr>
          <a:xfrm rot="13814036">
            <a:off x="6211094" y="1261269"/>
            <a:ext cx="290513" cy="23177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/>
        </p:nvSpPr>
        <p:spPr>
          <a:xfrm rot="7690958">
            <a:off x="6096794" y="1396207"/>
            <a:ext cx="171450" cy="46831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Diagonal Stripe 11"/>
          <p:cNvSpPr/>
          <p:nvPr/>
        </p:nvSpPr>
        <p:spPr>
          <a:xfrm rot="7690958" flipV="1">
            <a:off x="6394451" y="1681162"/>
            <a:ext cx="222250" cy="44767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7389770" flipH="1">
            <a:off x="6321425" y="1993900"/>
            <a:ext cx="533400" cy="13335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Diagonal Stripe 13"/>
          <p:cNvSpPr/>
          <p:nvPr/>
        </p:nvSpPr>
        <p:spPr>
          <a:xfrm rot="20452533" flipH="1">
            <a:off x="5983288" y="2112963"/>
            <a:ext cx="320675" cy="22225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567" y="3126577"/>
            <a:ext cx="1101037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/>
                <a:solidFill>
                  <a:schemeClr val="accent4"/>
                </a:solidFill>
                <a:latin typeface="+mn-lt"/>
              </a:rPr>
              <a:t>A Nvidia GT 610 egyetlen jó tulajdonsága Az AMD videókártyájával szemben az az, hogy 30W-ot használ.Az AMD terméke minimum 5x jobb teljesítményű.Hát igen... Azt hiszem, hogy egyértelmű a választás.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5938" y="4637088"/>
            <a:ext cx="2743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AMD Radeon R9 280X 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505" y="4938541"/>
            <a:ext cx="183490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VideóRAM-ja:</a:t>
            </a:r>
            <a:endParaRPr lang="hu-HU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6807" y="5251366"/>
            <a:ext cx="111481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Órajele:</a:t>
            </a:r>
            <a:endParaRPr lang="hu-HU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062" y="5588923"/>
            <a:ext cx="22797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RAM frekvenciája: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07387" y="4944535"/>
            <a:ext cx="216700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3072 MB (GDDR5)</a:t>
            </a:r>
            <a:endParaRPr lang="hu-HU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1803" y="5246084"/>
            <a:ext cx="249267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840 MHz</a:t>
            </a:r>
            <a:endParaRPr lang="hu-HU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4991" y="5582929"/>
            <a:ext cx="189143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1500 MHz</a:t>
            </a:r>
            <a:endParaRPr lang="hu-HU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5850" y="4668838"/>
            <a:ext cx="2743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Nvidia GT 610 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29968" y="4971028"/>
            <a:ext cx="183490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VideóRAM-ja:</a:t>
            </a:r>
            <a:endParaRPr lang="hu-HU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56270" y="5283853"/>
            <a:ext cx="111481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Órajele:</a:t>
            </a:r>
            <a:endParaRPr lang="hu-HU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16401" y="5621410"/>
            <a:ext cx="22797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RAM frekvenciája: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26850" y="4977022"/>
            <a:ext cx="216700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1024 MB (GDDR3)</a:t>
            </a:r>
            <a:endParaRPr lang="hu-HU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31266" y="5278571"/>
            <a:ext cx="249267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810 MHz</a:t>
            </a:r>
            <a:endParaRPr lang="hu-HU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04454" y="5615416"/>
            <a:ext cx="189143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890 MHz</a:t>
            </a:r>
            <a:endParaRPr lang="hu-HU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28114" y="5916965"/>
            <a:ext cx="22797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Áram fogyasztása: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79273" y="5911683"/>
            <a:ext cx="9025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250 W</a:t>
            </a:r>
            <a:endParaRPr lang="hu-HU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91349" y="5958052"/>
            <a:ext cx="22797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Áram fogyasztása: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98736" y="5952770"/>
            <a:ext cx="9025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29 W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151" y="-97320"/>
            <a:ext cx="948220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Processzor összehasonlítás 1</a:t>
            </a:r>
            <a:endParaRPr lang="hu-HU" sz="4400" dirty="0">
              <a:latin typeface="+mn-lt"/>
            </a:endParaRPr>
          </a:p>
        </p:txBody>
      </p:sp>
      <p:sp>
        <p:nvSpPr>
          <p:cNvPr id="5" name="Lightning Bolt 4"/>
          <p:cNvSpPr/>
          <p:nvPr/>
        </p:nvSpPr>
        <p:spPr>
          <a:xfrm rot="351518">
            <a:off x="4749800" y="939800"/>
            <a:ext cx="588963" cy="100806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Lightning Bolt 5"/>
          <p:cNvSpPr/>
          <p:nvPr/>
        </p:nvSpPr>
        <p:spPr>
          <a:xfrm rot="14701207" flipH="1" flipV="1">
            <a:off x="4940300" y="976313"/>
            <a:ext cx="877887" cy="89693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Diagonal Stripe 6"/>
          <p:cNvSpPr/>
          <p:nvPr/>
        </p:nvSpPr>
        <p:spPr>
          <a:xfrm rot="13814036">
            <a:off x="6007100" y="958850"/>
            <a:ext cx="290513" cy="23336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7690958">
            <a:off x="5917407" y="1034256"/>
            <a:ext cx="173038" cy="46672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7690958" flipV="1">
            <a:off x="6215857" y="1318418"/>
            <a:ext cx="222250" cy="44926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Diagonal Stripe 9"/>
          <p:cNvSpPr/>
          <p:nvPr/>
        </p:nvSpPr>
        <p:spPr>
          <a:xfrm rot="18119565" flipH="1">
            <a:off x="6039644" y="1645444"/>
            <a:ext cx="533400" cy="20161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/>
        </p:nvSpPr>
        <p:spPr>
          <a:xfrm rot="20452533" flipH="1">
            <a:off x="5805488" y="1751013"/>
            <a:ext cx="319087" cy="22225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pic>
        <p:nvPicPr>
          <p:cNvPr id="14346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28954">
            <a:off x="1736725" y="649288"/>
            <a:ext cx="23209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18896">
            <a:off x="7245350" y="593725"/>
            <a:ext cx="2084388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87151" y="2594434"/>
            <a:ext cx="233220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AMD FX 8350</a:t>
            </a:r>
            <a:endParaRPr lang="hu-HU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4337" y="2594434"/>
            <a:ext cx="22987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AMD Athlon x4 740</a:t>
            </a:r>
            <a:endParaRPr lang="hu-HU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225800"/>
            <a:ext cx="115697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/>
                <a:solidFill>
                  <a:schemeClr val="accent4"/>
                </a:solidFill>
                <a:latin typeface="+mn-lt"/>
              </a:rPr>
              <a:t>Az AMD FX 8350 a 8 magjának köszönhetően nincs sok ennél a modelnél nagyobb teljesítményű gyártmány.Míg 8 magos 4 GHz-es, addig az AMD Athlon x4 470 igaz rosszabb teljesítményű, de nem nagyon látni a különbséget a kettő között , mivel a 470 es model 4 magjával és 3,2 Ghz-cével kitűnő választás. Az AMD Athlon előnye az az , hogy kevesebb energiára van szüksége.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4914900"/>
            <a:ext cx="2768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AMD FX 8350 :</a:t>
            </a:r>
            <a:endParaRPr lang="hu-HU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4875" y="4914900"/>
            <a:ext cx="2768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AMD Athlon x4 740 :</a:t>
            </a:r>
            <a:endParaRPr lang="hu-HU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284232"/>
            <a:ext cx="29591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Magok Száma: </a:t>
            </a: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8db</a:t>
            </a:r>
            <a:endParaRPr lang="hu-HU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5626618"/>
            <a:ext cx="2311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Órajele:</a:t>
            </a:r>
            <a:endParaRPr lang="hu-HU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5995032"/>
            <a:ext cx="21971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Gyorsítótár:</a:t>
            </a:r>
            <a:endParaRPr lang="hu-HU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17700" y="5639114"/>
            <a:ext cx="1168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4096 MB</a:t>
            </a:r>
            <a:endParaRPr lang="hu-HU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17700" y="5995032"/>
            <a:ext cx="13843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8MB (l2)</a:t>
            </a:r>
            <a:endParaRPr lang="hu-HU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4336" y="5332779"/>
            <a:ext cx="30199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Magok Száma: </a:t>
            </a: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4db</a:t>
            </a:r>
            <a:endParaRPr lang="hu-HU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4337" y="5675165"/>
            <a:ext cx="2311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Órajel:</a:t>
            </a:r>
            <a:endParaRPr lang="hu-HU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4337" y="6044497"/>
            <a:ext cx="21971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Gyorsítótár:</a:t>
            </a:r>
            <a:endParaRPr lang="hu-HU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38637" y="5687661"/>
            <a:ext cx="1168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3277 MB</a:t>
            </a:r>
            <a:endParaRPr lang="hu-HU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38637" y="6043579"/>
            <a:ext cx="13843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4MB (l2)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7151" y="-97320"/>
            <a:ext cx="948220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Processzor összehasonlítás 2</a:t>
            </a:r>
            <a:endParaRPr lang="hu-HU" sz="4400" dirty="0">
              <a:latin typeface="+mn-lt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18896">
            <a:off x="1771650" y="935038"/>
            <a:ext cx="2084388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3337" y="2935195"/>
            <a:ext cx="22987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AMD Athlon x4 740</a:t>
            </a:r>
            <a:endParaRPr lang="hu-HU" dirty="0">
              <a:latin typeface="+mn-lt"/>
            </a:endParaRPr>
          </a:p>
        </p:txBody>
      </p:sp>
      <p:sp>
        <p:nvSpPr>
          <p:cNvPr id="6" name="Down Arrow 5"/>
          <p:cNvSpPr/>
          <p:nvPr/>
        </p:nvSpPr>
        <p:spPr>
          <a:xfrm rot="20476784">
            <a:off x="4851400" y="1355725"/>
            <a:ext cx="406400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Down Arrow 6"/>
          <p:cNvSpPr/>
          <p:nvPr/>
        </p:nvSpPr>
        <p:spPr>
          <a:xfrm rot="1226107">
            <a:off x="5216525" y="1355725"/>
            <a:ext cx="406400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U-Turn Arrow 8"/>
          <p:cNvSpPr/>
          <p:nvPr/>
        </p:nvSpPr>
        <p:spPr>
          <a:xfrm rot="21071860">
            <a:off x="5921375" y="1281113"/>
            <a:ext cx="609600" cy="7874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U-Turn Arrow 9"/>
          <p:cNvSpPr/>
          <p:nvPr/>
        </p:nvSpPr>
        <p:spPr>
          <a:xfrm rot="10800000">
            <a:off x="5518150" y="1685925"/>
            <a:ext cx="609600" cy="78581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pic>
        <p:nvPicPr>
          <p:cNvPr id="15369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0788" y="725488"/>
            <a:ext cx="2455862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355936" y="2935195"/>
            <a:ext cx="29691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Intel Core 2 Quad Q6660</a:t>
            </a:r>
            <a:endParaRPr lang="hu-HU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850" y="5029200"/>
            <a:ext cx="2768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AMD Athlon x4 740 :</a:t>
            </a:r>
            <a:endParaRPr lang="hu-HU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576" y="5438210"/>
            <a:ext cx="30199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Magok Száma: </a:t>
            </a: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4db</a:t>
            </a:r>
            <a:endParaRPr lang="hu-HU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577" y="5780596"/>
            <a:ext cx="2311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Órajele:</a:t>
            </a:r>
            <a:endParaRPr lang="hu-HU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577" y="6149928"/>
            <a:ext cx="21971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Gyorsítótár:</a:t>
            </a:r>
            <a:endParaRPr lang="hu-HU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2877" y="5793092"/>
            <a:ext cx="1168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3277 MB</a:t>
            </a:r>
            <a:endParaRPr lang="hu-HU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7151" y="6149928"/>
            <a:ext cx="13843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4MB (l2)</a:t>
            </a:r>
            <a:endParaRPr lang="hu-HU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300" y="3456010"/>
            <a:ext cx="113411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/>
                <a:solidFill>
                  <a:schemeClr val="accent4"/>
                </a:solidFill>
                <a:latin typeface="+mn-lt"/>
              </a:rPr>
              <a:t>Két jó teljesítményű processzorról van szó. Az AMD Athlon teljesítménye 800 Mhz-cel nagyobb magonként az Intel Core 2 Quadhoz képest.Gyorsítótáruk megegyezik, energia fogyasztásuk eléggé eltér, az AMD-é 65W az Intelé pedig 105W.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6475" y="5029200"/>
            <a:ext cx="3276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Intel Core 2 Quad Q6660: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34887" y="5392295"/>
            <a:ext cx="30199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Magok Száma: </a:t>
            </a: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4db</a:t>
            </a:r>
            <a:endParaRPr lang="hu-HU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4888" y="5734681"/>
            <a:ext cx="2311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Órajele:</a:t>
            </a:r>
            <a:endParaRPr lang="hu-HU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34888" y="6104013"/>
            <a:ext cx="21971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Gyorsítótár:</a:t>
            </a:r>
            <a:endParaRPr lang="hu-HU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19188" y="5747177"/>
            <a:ext cx="1168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2253 MB</a:t>
            </a:r>
            <a:endParaRPr lang="hu-HU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23462" y="6104013"/>
            <a:ext cx="13843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n-lt"/>
              </a:rPr>
              <a:t>4MB (l2)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ek_tamas" id="{5C4338A8-594D-44DB-AB05-AA910EFAE6B8}" vid="{0CDF7FDF-58C3-4F8A-87DD-83D60EE86F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1074</Words>
  <Application>Microsoft Office PowerPoint</Application>
  <PresentationFormat>Egyéni</PresentationFormat>
  <Paragraphs>219</Paragraphs>
  <Slides>15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Ion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</dc:creator>
  <cp:lastModifiedBy>Zsuzsa</cp:lastModifiedBy>
  <cp:revision>65</cp:revision>
  <dcterms:created xsi:type="dcterms:W3CDTF">2014-11-06T15:45:14Z</dcterms:created>
  <dcterms:modified xsi:type="dcterms:W3CDTF">2015-01-07T13:28:23Z</dcterms:modified>
</cp:coreProperties>
</file>