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43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6D698-7370-43A6-AFAE-5CEAF75EA426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8AB84-5904-4060-A887-9A315F8FE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D178A-1B0E-4526-BBC7-FB721828C0F9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868F3-F4C0-4162-93B9-6CFF6FCDB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968D3-CD0B-4F77-B200-C96544C159A6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A73A6-9DFB-4693-AEA7-BEB789971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36358-E707-4BCD-BD27-8F0CB8386FFA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0DFE5-821B-462E-91B4-74A6D35CC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446F6-7209-454D-B235-572846950206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14FA5-C602-4FDA-9F91-D49E792D9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8AEC0-2F9C-4B8E-8B7E-3D701C9FF2D1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674BE-324E-48E0-A63E-739E92E53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6C624-B966-4C25-B3B6-D073DB4D7E53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B34B8-FB15-462C-915E-29B92110C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E317E-AE8C-43FB-81CB-29BDB729130C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887E2-77F2-4B2F-8794-0B82106CC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BE50B-8A8B-4F8C-B2E1-F862C8ACA888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1C7A7-33F4-44CF-A555-AA5C7D501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BFD0F-2F3F-4753-8143-4778421C0242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1ADCB-3A8F-406A-AE9E-20C1F841C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5FF58-DB82-4A1F-8299-C659D8314D0B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0D199-0B89-4650-B20B-BFC370E25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1A40E-82C9-428F-9E57-0C007265A62E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FCD276-C099-40B5-99A1-98FBC3A14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b="1" kern="1200">
          <a:ln w="19050">
            <a:solidFill>
              <a:schemeClr val="bg1"/>
            </a:solidFill>
          </a:ln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anose="020B0502040204020203" pitchFamily="34" charset="0"/>
          <a:ea typeface="Microsoft New Tai Lue" pitchFamily="34" charset="0"/>
          <a:cs typeface="Microsoft New Tai Lue" panose="020B0502040204020203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Microsoft New Tai Lue" pitchFamily="34" charset="0"/>
          <a:ea typeface="Microsoft New Tai Lue" pitchFamily="34" charset="0"/>
          <a:cs typeface="Microsoft New Tai Lu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Microsoft New Tai Lue" pitchFamily="34" charset="0"/>
          <a:ea typeface="Microsoft New Tai Lue" pitchFamily="34" charset="0"/>
          <a:cs typeface="Microsoft New Tai Lu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Microsoft New Tai Lue" pitchFamily="34" charset="0"/>
          <a:ea typeface="Microsoft New Tai Lue" pitchFamily="34" charset="0"/>
          <a:cs typeface="Microsoft New Tai Lu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Microsoft New Tai Lue" pitchFamily="34" charset="0"/>
          <a:ea typeface="Microsoft New Tai Lue" pitchFamily="34" charset="0"/>
          <a:cs typeface="Microsoft New Tai Lu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Microsoft New Tai Lue" pitchFamily="34" charset="0"/>
          <a:ea typeface="Microsoft New Tai Lue" pitchFamily="34" charset="0"/>
          <a:cs typeface="Microsoft New Tai Lu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Microsoft New Tai Lue" pitchFamily="34" charset="0"/>
          <a:ea typeface="Microsoft New Tai Lue" pitchFamily="34" charset="0"/>
          <a:cs typeface="Microsoft New Tai Lu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Microsoft New Tai Lue" pitchFamily="34" charset="0"/>
          <a:ea typeface="Microsoft New Tai Lue" pitchFamily="34" charset="0"/>
          <a:cs typeface="Microsoft New Tai Lu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Microsoft New Tai Lue" pitchFamily="34" charset="0"/>
          <a:ea typeface="Microsoft New Tai Lue" pitchFamily="34" charset="0"/>
          <a:cs typeface="Microsoft New Tai Lu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Microsoft New Tai Lue" panose="020B0502040204020203" pitchFamily="34" charset="0"/>
          <a:ea typeface="Microsoft New Tai Lue" pitchFamily="34" charset="0"/>
          <a:cs typeface="Microsoft New Tai Lue" panose="020B0502040204020203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Microsoft New Tai Lue" panose="020B0502040204020203" pitchFamily="34" charset="0"/>
          <a:ea typeface="Microsoft New Tai Lue" pitchFamily="34" charset="0"/>
          <a:cs typeface="Microsoft New Tai Lue" panose="020B0502040204020203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Microsoft New Tai Lue" panose="020B0502040204020203" pitchFamily="34" charset="0"/>
          <a:ea typeface="Microsoft New Tai Lue" pitchFamily="34" charset="0"/>
          <a:cs typeface="Microsoft New Tai Lue" panose="020B0502040204020203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Microsoft New Tai Lue" panose="020B0502040204020203" pitchFamily="34" charset="0"/>
          <a:ea typeface="Microsoft New Tai Lue" pitchFamily="34" charset="0"/>
          <a:cs typeface="Microsoft New Tai Lue" panose="020B0502040204020203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Microsoft New Tai Lue" panose="020B0502040204020203" pitchFamily="34" charset="0"/>
          <a:ea typeface="Microsoft New Tai Lue" pitchFamily="34" charset="0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</a:rPr>
              <a:t>Zirconial</a:t>
            </a:r>
            <a:r>
              <a:rPr lang="en-US" dirty="0" smtClean="0">
                <a:ea typeface="+mj-ea"/>
              </a:rPr>
              <a:t> </a:t>
            </a:r>
            <a:r>
              <a:rPr lang="en-US" dirty="0" err="1" smtClean="0">
                <a:ea typeface="+mj-ea"/>
              </a:rPr>
              <a:t>bemutató</a:t>
            </a:r>
            <a:endParaRPr lang="en-US" dirty="0">
              <a:ea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858000" cy="1524000"/>
          </a:xfrm>
        </p:spPr>
        <p:txBody>
          <a:bodyPr>
            <a:normAutofit fontScale="92500" lnSpcReduction="10000"/>
          </a:bodyPr>
          <a:lstStyle/>
          <a:p>
            <a:pPr algn="l" eaLnBrk="1" hangingPunct="1">
              <a:tabLst>
                <a:tab pos="2687638" algn="l"/>
              </a:tabLst>
            </a:pPr>
            <a:r>
              <a:rPr lang="en-US" sz="2100" dirty="0" err="1" smtClean="0"/>
              <a:t>Név</a:t>
            </a:r>
            <a:r>
              <a:rPr lang="en-US" sz="2100" dirty="0" smtClean="0"/>
              <a:t>: </a:t>
            </a:r>
            <a:r>
              <a:rPr lang="hu-HU" sz="2100" dirty="0" smtClean="0"/>
              <a:t>	</a:t>
            </a:r>
            <a:r>
              <a:rPr lang="en-US" sz="2100" dirty="0" err="1" smtClean="0"/>
              <a:t>Pék</a:t>
            </a:r>
            <a:r>
              <a:rPr lang="en-US" sz="2100" dirty="0" smtClean="0"/>
              <a:t> </a:t>
            </a:r>
            <a:r>
              <a:rPr lang="en-US" sz="2100" dirty="0" err="1" smtClean="0"/>
              <a:t>Marcell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err="1" smtClean="0"/>
              <a:t>Iskola</a:t>
            </a:r>
            <a:r>
              <a:rPr lang="en-US" sz="2100" dirty="0" smtClean="0"/>
              <a:t>: </a:t>
            </a:r>
            <a:r>
              <a:rPr lang="hu-HU" sz="2100" dirty="0" smtClean="0"/>
              <a:t>	</a:t>
            </a:r>
            <a:r>
              <a:rPr lang="en-US" sz="2100" dirty="0" err="1" smtClean="0"/>
              <a:t>Székesfehérvári</a:t>
            </a:r>
            <a:r>
              <a:rPr lang="en-US" sz="2100" dirty="0" smtClean="0"/>
              <a:t> </a:t>
            </a:r>
            <a:r>
              <a:rPr lang="en-US" sz="2100" dirty="0" err="1" smtClean="0"/>
              <a:t>Széchenyi</a:t>
            </a:r>
            <a:r>
              <a:rPr lang="en-US" sz="2100" dirty="0" smtClean="0"/>
              <a:t> </a:t>
            </a:r>
            <a:endParaRPr lang="hu-HU" sz="2100" dirty="0" smtClean="0"/>
          </a:p>
          <a:p>
            <a:pPr algn="l" eaLnBrk="1" hangingPunct="1">
              <a:tabLst>
                <a:tab pos="2687638" algn="l"/>
              </a:tabLst>
            </a:pPr>
            <a:r>
              <a:rPr lang="hu-HU" sz="2100" dirty="0" smtClean="0"/>
              <a:t>	</a:t>
            </a:r>
            <a:r>
              <a:rPr lang="en-US" sz="2100" dirty="0" err="1" smtClean="0"/>
              <a:t>István</a:t>
            </a:r>
            <a:r>
              <a:rPr lang="en-US" sz="2100" dirty="0" smtClean="0"/>
              <a:t> </a:t>
            </a:r>
            <a:r>
              <a:rPr lang="en-US" sz="2100" dirty="0" err="1" smtClean="0"/>
              <a:t>Műszaki</a:t>
            </a:r>
            <a:r>
              <a:rPr lang="en-US" sz="2100" dirty="0" smtClean="0"/>
              <a:t> </a:t>
            </a:r>
            <a:r>
              <a:rPr lang="en-US" sz="2100" dirty="0" err="1" smtClean="0"/>
              <a:t>Szakközépiskola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err="1" smtClean="0"/>
              <a:t>Felkészítő</a:t>
            </a:r>
            <a:r>
              <a:rPr lang="en-US" sz="2100" dirty="0" smtClean="0"/>
              <a:t> </a:t>
            </a:r>
            <a:r>
              <a:rPr lang="en-US" sz="2100" dirty="0" err="1" smtClean="0"/>
              <a:t>tanár</a:t>
            </a:r>
            <a:r>
              <a:rPr lang="en-US" sz="2100" dirty="0" smtClean="0"/>
              <a:t>: </a:t>
            </a:r>
            <a:r>
              <a:rPr lang="hu-HU" sz="2100" dirty="0" smtClean="0"/>
              <a:t>	</a:t>
            </a:r>
            <a:r>
              <a:rPr lang="en-US" sz="2100" dirty="0" err="1" smtClean="0"/>
              <a:t>Módné</a:t>
            </a:r>
            <a:r>
              <a:rPr lang="en-US" sz="2100" dirty="0" smtClean="0"/>
              <a:t> </a:t>
            </a:r>
            <a:r>
              <a:rPr lang="en-US" sz="2100" dirty="0" err="1" smtClean="0"/>
              <a:t>Takács</a:t>
            </a:r>
            <a:r>
              <a:rPr lang="en-US" sz="2100" dirty="0" smtClean="0"/>
              <a:t> </a:t>
            </a:r>
            <a:r>
              <a:rPr lang="en-US" sz="2100" dirty="0" err="1" smtClean="0"/>
              <a:t>Judit</a:t>
            </a:r>
            <a:endParaRPr lang="hu-HU" sz="2100" dirty="0" smtClean="0"/>
          </a:p>
          <a:p>
            <a:pPr algn="l" eaLnBrk="1" hangingPunct="1">
              <a:tabLst>
                <a:tab pos="2687638" algn="l"/>
              </a:tabLst>
            </a:pPr>
            <a:r>
              <a:rPr lang="hu-HU" sz="2100" smtClean="0"/>
              <a:t>Téma:	Saját program bemutatása</a:t>
            </a:r>
            <a:endParaRPr lang="en-US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</a:rPr>
              <a:t>Vonások</a:t>
            </a:r>
            <a:r>
              <a:rPr lang="en-US" dirty="0" smtClean="0">
                <a:ea typeface="+mj-ea"/>
              </a:rPr>
              <a:t> II.</a:t>
            </a:r>
            <a:endParaRPr lang="en-US" dirty="0">
              <a:ea typeface="+mj-ea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Az így egyre jobban kisebbé méretezett képeket egyre bonyolultabb “cascade”-oknak veti alá amíg meg nem találja a megfelelő arcokat.</a:t>
            </a:r>
          </a:p>
          <a:p>
            <a:pPr algn="just" eaLnBrk="1" hangingPunct="1"/>
            <a:endParaRPr lang="hu-HU" smtClean="0"/>
          </a:p>
          <a:p>
            <a:pPr algn="just" eaLnBrk="1" hangingPunct="1"/>
            <a:r>
              <a:rPr lang="en-US" smtClean="0"/>
              <a:t>A Haar-féle felismerés alapja így a “cascade”. Ezeket egyetemek vagy kutatóintézetek állítják össze, így könnyedén beszerezhetőek az internetről.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</a:rPr>
              <a:t>Hangfelismerés</a:t>
            </a:r>
            <a:endParaRPr lang="en-US" dirty="0">
              <a:ea typeface="+mj-ea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2590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200" smtClean="0"/>
              <a:t>A hangfelismerés a rejtett </a:t>
            </a:r>
            <a:r>
              <a:rPr lang="en-US" sz="2200" b="1" smtClean="0"/>
              <a:t>Markov-modelleken</a:t>
            </a:r>
            <a:r>
              <a:rPr lang="en-US" sz="2200" smtClean="0"/>
              <a:t> alapszik. Ez egy bonyolult matematikai modell amelynek segítségével, a megfelelő adatok esetén, könnyen tudunk hangokat felismerni.</a:t>
            </a:r>
          </a:p>
          <a:p>
            <a:pPr algn="just" eaLnBrk="1" hangingPunct="1">
              <a:lnSpc>
                <a:spcPct val="80000"/>
              </a:lnSpc>
            </a:pPr>
            <a:endParaRPr lang="hu-HU" sz="2200" smtClean="0"/>
          </a:p>
          <a:p>
            <a:pPr algn="just" eaLnBrk="1" hangingPunct="1">
              <a:lnSpc>
                <a:spcPct val="80000"/>
              </a:lnSpc>
            </a:pPr>
            <a:r>
              <a:rPr lang="en-US" sz="2200" smtClean="0"/>
              <a:t>A Zirconial képes arra, hogy a mikrofonból bejövő hangot analizálja, majd meghatározott valószínűségekkel kiírja azt, hogy mit mondhatott a beszélő.</a:t>
            </a:r>
          </a:p>
        </p:txBody>
      </p:sp>
      <p:pic>
        <p:nvPicPr>
          <p:cNvPr id="1229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3929063"/>
            <a:ext cx="5281612" cy="268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</a:rPr>
              <a:t>Mondat</a:t>
            </a:r>
            <a:r>
              <a:rPr lang="en-US" dirty="0" smtClean="0">
                <a:ea typeface="+mj-ea"/>
              </a:rPr>
              <a:t> </a:t>
            </a:r>
            <a:r>
              <a:rPr lang="en-US" dirty="0" err="1" smtClean="0">
                <a:ea typeface="+mj-ea"/>
              </a:rPr>
              <a:t>értelmezése</a:t>
            </a:r>
            <a:endParaRPr lang="en-US" dirty="0">
              <a:ea typeface="+mj-ea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200" smtClean="0"/>
              <a:t>A mondatok szavait egy parserrel (elemzővel) egy fát hozunk létre. (Ez a számításelméletbeli “fa” hasonló a magyarórákon készített “ágrajzokhoz”.)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200" smtClean="0"/>
              <a:t>A parser eredményeképp láthatjuk, hogy hol van az alany, hol az ige, és egyebek.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200" smtClean="0"/>
              <a:t>A mondatokat azután különböző módszerekkel elemezzük polaritás (pozitív &lt;-&gt; negatív) szempontjából is. Ehhez különböző adatbankokat szolgáltathatnak pl. könyv/filmkritikák és azok számszerű értékelése.</a:t>
            </a:r>
          </a:p>
        </p:txBody>
      </p:sp>
      <p:pic>
        <p:nvPicPr>
          <p:cNvPr id="13316" name="Picture 2" descr="http://content.ll-0.com/lweaver/syntax_tree.jpg?i=0912081843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4267200"/>
            <a:ext cx="4038600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A </a:t>
            </a:r>
            <a:r>
              <a:rPr lang="en-US" dirty="0" err="1" smtClean="0">
                <a:ea typeface="+mj-ea"/>
              </a:rPr>
              <a:t>WolframAlpha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3000" smtClean="0"/>
              <a:t>A WolframAlpha talán az egyik legjobban ismert és legsokrétűbb “tudás”-bank, ami elérhető az interneten. Megtalálható benne Magyarország népességének váltakozásától a Hélium kémia szerkezetéig viccek különböző megoldásain keresztül az, hogy ki írta “A holló” című verset.</a:t>
            </a:r>
          </a:p>
          <a:p>
            <a:pPr algn="just" eaLnBrk="1" hangingPunct="1">
              <a:lnSpc>
                <a:spcPct val="80000"/>
              </a:lnSpc>
            </a:pPr>
            <a:endParaRPr lang="hu-HU" sz="3000" smtClean="0"/>
          </a:p>
          <a:p>
            <a:pPr algn="just" eaLnBrk="1" hangingPunct="1">
              <a:lnSpc>
                <a:spcPct val="80000"/>
              </a:lnSpc>
            </a:pPr>
            <a:r>
              <a:rPr lang="en-US" sz="3000" smtClean="0"/>
              <a:t>A program a WolframAlpha-n keresztül kapott válaszokat megjeleníti a képernyőn vagy felolvassa nekünk.</a:t>
            </a:r>
          </a:p>
          <a:p>
            <a:pPr eaLnBrk="1" hangingPunct="1">
              <a:lnSpc>
                <a:spcPct val="80000"/>
              </a:lnSpc>
            </a:pPr>
            <a:endParaRPr 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</a:rPr>
              <a:t>Felépítés</a:t>
            </a:r>
            <a:endParaRPr lang="en-US" dirty="0">
              <a:ea typeface="+mj-ea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smtClean="0"/>
              <a:t>A program az alábbi felépítéssel bír: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ZIRCONIAL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C/C++ modulok (3. forrásból):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OpenCV plugin a számítógépes látáshoz;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WolframAlpha API kulcs és API lekérő;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TextBlob a különböző szöveges adatbányászati eszközökhöz;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Windows hangfelismerő és hangszintetizátorhoz elérés.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Fájlok: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zr.py (a főfájl);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voice.py (hangfelismerés- és szintézis);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facerecog.py (arcfelismerés);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lextoken.py (szöveg lexikális és szintaktikus elemzése);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analyzetext.py (szöveg analizálása polaritás szempontjából);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wa.py (WolframAlpha API helyi implementációja)</a:t>
            </a:r>
          </a:p>
          <a:p>
            <a:pPr lvl="2" eaLnBrk="1" hangingPunct="1">
              <a:lnSpc>
                <a:spcPct val="80000"/>
              </a:lnSpc>
            </a:pPr>
            <a:endParaRPr lang="en-US" sz="2000" smtClean="0"/>
          </a:p>
          <a:p>
            <a:pPr lvl="2" eaLnBrk="1" hangingPunct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</a:rPr>
              <a:t>OpenCV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891087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70000"/>
              </a:lnSpc>
            </a:pPr>
            <a:r>
              <a:rPr lang="en-US" sz="3000" smtClean="0"/>
              <a:t>Az arcfelismerést az OpenCV nevű könyvtárral készítjük.</a:t>
            </a:r>
          </a:p>
          <a:p>
            <a:pPr algn="just" eaLnBrk="1" hangingPunct="1">
              <a:lnSpc>
                <a:spcPct val="70000"/>
              </a:lnSpc>
            </a:pPr>
            <a:endParaRPr lang="hu-HU" sz="3000" smtClean="0"/>
          </a:p>
          <a:p>
            <a:pPr algn="just" eaLnBrk="1" hangingPunct="1">
              <a:lnSpc>
                <a:spcPct val="70000"/>
              </a:lnSpc>
            </a:pPr>
            <a:r>
              <a:rPr lang="en-US" sz="3000" smtClean="0"/>
              <a:t>Az OpenCV-ben jelen van rengeteg módszer a Haar-féle vonások elemzésére.</a:t>
            </a:r>
          </a:p>
          <a:p>
            <a:pPr algn="just" eaLnBrk="1" hangingPunct="1">
              <a:lnSpc>
                <a:spcPct val="70000"/>
              </a:lnSpc>
            </a:pPr>
            <a:endParaRPr lang="hu-HU" sz="3000" smtClean="0"/>
          </a:p>
          <a:p>
            <a:pPr algn="just" eaLnBrk="1" hangingPunct="1">
              <a:lnSpc>
                <a:spcPct val="70000"/>
              </a:lnSpc>
            </a:pPr>
            <a:r>
              <a:rPr lang="en-US" sz="3000" smtClean="0"/>
              <a:t>Az OpenCV motorjával érjük el, hogy videókamerából vagy filmekből is tudjunk így elemezni.</a:t>
            </a:r>
          </a:p>
          <a:p>
            <a:pPr algn="just" eaLnBrk="1" hangingPunct="1">
              <a:lnSpc>
                <a:spcPct val="70000"/>
              </a:lnSpc>
            </a:pPr>
            <a:endParaRPr lang="hu-HU" sz="3000" smtClean="0"/>
          </a:p>
          <a:p>
            <a:pPr algn="just" eaLnBrk="1" hangingPunct="1">
              <a:lnSpc>
                <a:spcPct val="70000"/>
              </a:lnSpc>
            </a:pPr>
            <a:r>
              <a:rPr lang="en-US" sz="3000" smtClean="0"/>
              <a:t>Az OpenCV ingyenes és Python-nal is működik.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</a:rPr>
              <a:t>TextBlob</a:t>
            </a:r>
            <a:endParaRPr lang="en-US" dirty="0">
              <a:ea typeface="+mj-ea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3000" smtClean="0"/>
              <a:t>A TextBlob egy olyan plugin, amely tartalmaz több modult, amely a szövegek különböző lexikális/szintaktikus elemzéséhez kell. Ilyenek: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600" smtClean="0"/>
              <a:t>egy szótár, amivel szavak többesszámát/szótári alakját tudjuk meghatározni ragozott alakokból;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600" smtClean="0"/>
              <a:t>egy rejtett Markov-modelleken alapuló szövegpolaritás-mérő, amelyhez tanítóadatokat a netről lehet tölteni;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600" smtClean="0"/>
              <a:t>egy lexikai elemzőt és egy szintaktikus elemzőt (angol mondatokhoz).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</a:rPr>
              <a:t>WolframAlpha</a:t>
            </a:r>
            <a:r>
              <a:rPr lang="en-US" dirty="0" smtClean="0">
                <a:ea typeface="+mj-ea"/>
              </a:rPr>
              <a:t> API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290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70000"/>
              </a:lnSpc>
            </a:pPr>
            <a:r>
              <a:rPr lang="en-US" sz="2700" smtClean="0"/>
              <a:t>Egy API, vagyis egy alkalmazás-programozási felület, feladata, hogy egy, a felhasználó számára közvetlenül nem elérhető szolgáltatást (pl. webes szolgáltatásokat) alkalmazásában különböző módokon felhasználhasson.</a:t>
            </a:r>
          </a:p>
          <a:p>
            <a:pPr algn="just" eaLnBrk="1" hangingPunct="1">
              <a:lnSpc>
                <a:spcPct val="70000"/>
              </a:lnSpc>
            </a:pPr>
            <a:endParaRPr lang="hu-HU" sz="2700" smtClean="0"/>
          </a:p>
          <a:p>
            <a:pPr algn="just" eaLnBrk="1" hangingPunct="1">
              <a:lnSpc>
                <a:spcPct val="70000"/>
              </a:lnSpc>
            </a:pPr>
            <a:r>
              <a:rPr lang="en-US" sz="2700" smtClean="0"/>
              <a:t>A WolframAlpha által nyújtott API-val napi határral különböző mennyiségű kereséseket lehet a motor részére küldeni, amit az kielemez, és a válaszokat meg is kapjuk.</a:t>
            </a:r>
          </a:p>
        </p:txBody>
      </p:sp>
      <p:pic>
        <p:nvPicPr>
          <p:cNvPr id="1843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5286375"/>
            <a:ext cx="7788275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Google Voice API</a:t>
            </a:r>
            <a:endParaRPr lang="en-US" dirty="0">
              <a:ea typeface="+mj-ea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A Google Voice API segítségével a rendszer a jól működő, egyik legtöbb adattal rendelkező cég, a Google beszédfelismerő rendszerét használja.</a:t>
            </a:r>
          </a:p>
          <a:p>
            <a:pPr algn="just" eaLnBrk="1" hangingPunct="1"/>
            <a:endParaRPr lang="hu-HU" smtClean="0"/>
          </a:p>
          <a:p>
            <a:pPr algn="just" eaLnBrk="1" hangingPunct="1"/>
            <a:r>
              <a:rPr lang="en-US" smtClean="0"/>
              <a:t>A rendszer segítségével pontos statisztikai adatokat kaphatunk arról is, hogy a legvalószínűbb mellett mely kevésbé valószínű események vannak.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Windows Voice API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3000" smtClean="0"/>
              <a:t>A Windows Voice API a rendszer másodlagos beszédfeismerője és elsődleges hangszintetizátora. A windows által biztosított beszédfelismerő eredményét a rendszer fele akkora súllyal számításba veszi a pontos szöveg felismerésénél, mint a Google Voice API esetén.</a:t>
            </a:r>
          </a:p>
          <a:p>
            <a:pPr algn="just" eaLnBrk="1" hangingPunct="1">
              <a:lnSpc>
                <a:spcPct val="80000"/>
              </a:lnSpc>
            </a:pPr>
            <a:endParaRPr lang="hu-HU" sz="3000" smtClean="0"/>
          </a:p>
          <a:p>
            <a:pPr algn="just" eaLnBrk="1" hangingPunct="1">
              <a:lnSpc>
                <a:spcPct val="80000"/>
              </a:lnSpc>
            </a:pPr>
            <a:r>
              <a:rPr lang="en-US" sz="3000" smtClean="0"/>
              <a:t>A hangszintetizátor egyes beállításait a programkódból lehet vezérelni, ilyen pl. a beszédsebesség vagy a hangszín.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Mi a </a:t>
            </a:r>
            <a:r>
              <a:rPr lang="en-US" dirty="0" err="1" smtClean="0">
                <a:ea typeface="+mj-ea"/>
              </a:rPr>
              <a:t>Zirconial</a:t>
            </a:r>
            <a:r>
              <a:rPr lang="en-US" dirty="0" smtClean="0">
                <a:ea typeface="+mj-ea"/>
              </a:rPr>
              <a:t>?</a:t>
            </a:r>
            <a:endParaRPr lang="en-US" dirty="0">
              <a:ea typeface="+mj-ea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A Zirconial egyfajta mesterséges intelligencia (AI).</a:t>
            </a:r>
          </a:p>
          <a:p>
            <a:pPr algn="just" eaLnBrk="1" hangingPunct="1"/>
            <a:endParaRPr lang="hu-HU" smtClean="0"/>
          </a:p>
          <a:p>
            <a:pPr algn="just" eaLnBrk="1" hangingPunct="1"/>
            <a:r>
              <a:rPr lang="en-US" smtClean="0"/>
              <a:t>Mégpedig egy olyan, a </a:t>
            </a:r>
            <a:r>
              <a:rPr lang="en-US" b="1" smtClean="0"/>
              <a:t>Python scriptnyelvben</a:t>
            </a:r>
            <a:r>
              <a:rPr lang="en-US" smtClean="0"/>
              <a:t> írt program, amellyel gépi tanulási algoritmusok és tudás-alapú szoftverek összességével egy működő, használható felületet kapunk.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</a:rPr>
              <a:t>Ellenőrző</a:t>
            </a:r>
            <a:r>
              <a:rPr lang="en-US" dirty="0" smtClean="0">
                <a:ea typeface="+mj-ea"/>
              </a:rPr>
              <a:t> </a:t>
            </a:r>
            <a:r>
              <a:rPr lang="en-US" dirty="0" err="1" smtClean="0">
                <a:ea typeface="+mj-ea"/>
              </a:rPr>
              <a:t>kérdések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smtClean="0"/>
              <a:t>Mi az az API?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200" i="1" smtClean="0"/>
              <a:t>Alkalmazás-programozási felület, más program által nyújtott szolgáltatások elérésére.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Mi az arcfelismerés a szoftverben használt változata?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i="1" smtClean="0"/>
              <a:t>A Haar-féle vonások.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Miért fontos a szintaktikus elemző egy mesterséges intelligenciában?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200" i="1" smtClean="0"/>
              <a:t>Azért, hogy a mondatokban lévő szavak szófaját és betöltött szerepét meghatározzuk.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Mit csinál a játékokban használt mesterséges intelligencia?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200" i="1" smtClean="0"/>
              <a:t>Döntési fákkal vagy automatákkal állapotok között váltogat.</a:t>
            </a:r>
          </a:p>
          <a:p>
            <a:pPr eaLnBrk="1" hangingPunct="1">
              <a:lnSpc>
                <a:spcPct val="80000"/>
              </a:lnSpc>
            </a:pPr>
            <a:endParaRPr lang="en-US" sz="250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A </a:t>
            </a:r>
            <a:r>
              <a:rPr lang="en-US" dirty="0" err="1" smtClean="0">
                <a:ea typeface="+mj-ea"/>
              </a:rPr>
              <a:t>játékok</a:t>
            </a:r>
            <a:r>
              <a:rPr lang="en-US" dirty="0" smtClean="0">
                <a:ea typeface="+mj-ea"/>
              </a:rPr>
              <a:t> </a:t>
            </a:r>
            <a:r>
              <a:rPr lang="en-US" dirty="0" err="1" smtClean="0">
                <a:ea typeface="+mj-ea"/>
              </a:rPr>
              <a:t>és</a:t>
            </a:r>
            <a:r>
              <a:rPr lang="en-US" dirty="0" smtClean="0">
                <a:ea typeface="+mj-ea"/>
              </a:rPr>
              <a:t> a </a:t>
            </a:r>
            <a:r>
              <a:rPr lang="en-US" dirty="0" err="1" smtClean="0">
                <a:ea typeface="+mj-ea"/>
              </a:rPr>
              <a:t>valóság</a:t>
            </a:r>
            <a:endParaRPr lang="en-US" dirty="0">
              <a:ea typeface="+mj-ea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800" smtClean="0"/>
              <a:t>A játékok “mesterséges intelligenciái” valójában egyszerű “automaták”, amelyek egyik állapotból lépnek a másikba.</a:t>
            </a:r>
          </a:p>
          <a:p>
            <a:pPr lvl="1" algn="just" eaLnBrk="1" hangingPunct="1"/>
            <a:r>
              <a:rPr lang="en-US" sz="2400" i="1" smtClean="0"/>
              <a:t>Ha a kedvenc lövöldözős játékodban egy ellenséget látsz, valószínűleg azt, hiszed, hogy nagyon intelligens.</a:t>
            </a:r>
          </a:p>
          <a:p>
            <a:pPr algn="just" eaLnBrk="1" hangingPunct="1"/>
            <a:endParaRPr lang="hu-HU" sz="2800" smtClean="0"/>
          </a:p>
          <a:p>
            <a:pPr algn="just" eaLnBrk="1" hangingPunct="1"/>
            <a:r>
              <a:rPr lang="en-US" sz="2800" smtClean="0"/>
              <a:t>Valójában, azonban, kevesebb, mint 5-8 állapotot használ rendszeresen.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A </a:t>
            </a:r>
            <a:r>
              <a:rPr lang="en-US" dirty="0" err="1" smtClean="0">
                <a:ea typeface="+mj-ea"/>
              </a:rPr>
              <a:t>játékok</a:t>
            </a:r>
            <a:r>
              <a:rPr lang="en-US" dirty="0" smtClean="0">
                <a:ea typeface="+mj-ea"/>
              </a:rPr>
              <a:t> </a:t>
            </a:r>
            <a:r>
              <a:rPr lang="en-US" dirty="0" err="1" smtClean="0">
                <a:ea typeface="+mj-ea"/>
              </a:rPr>
              <a:t>mesterséges</a:t>
            </a:r>
            <a:r>
              <a:rPr lang="en-US" dirty="0" smtClean="0">
                <a:ea typeface="+mj-ea"/>
              </a:rPr>
              <a:t> </a:t>
            </a:r>
            <a:r>
              <a:rPr lang="en-US" dirty="0" err="1" smtClean="0">
                <a:ea typeface="+mj-ea"/>
              </a:rPr>
              <a:t>intelligenciája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500188"/>
            <a:ext cx="4800600" cy="497205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70000"/>
              </a:lnSpc>
            </a:pPr>
            <a:endParaRPr lang="hu-HU" sz="2000" smtClean="0"/>
          </a:p>
          <a:p>
            <a:pPr algn="just" eaLnBrk="1" hangingPunct="1">
              <a:lnSpc>
                <a:spcPct val="70000"/>
              </a:lnSpc>
            </a:pPr>
            <a:r>
              <a:rPr lang="en-US" sz="2000" smtClean="0"/>
              <a:t>Állapotok lehetnek például a “Támadás”, a “Töltés” és a “FegyverElő”.</a:t>
            </a:r>
          </a:p>
          <a:p>
            <a:pPr algn="just" eaLnBrk="1" hangingPunct="1">
              <a:lnSpc>
                <a:spcPct val="70000"/>
              </a:lnSpc>
            </a:pPr>
            <a:endParaRPr lang="hu-HU" sz="2000" i="1" smtClean="0"/>
          </a:p>
          <a:p>
            <a:pPr algn="just" eaLnBrk="1" hangingPunct="1">
              <a:lnSpc>
                <a:spcPct val="70000"/>
              </a:lnSpc>
            </a:pPr>
            <a:r>
              <a:rPr lang="en-US" sz="2000" i="1" smtClean="0"/>
              <a:t>Az ilyen állapotoknak vannak “kezdeti feltételei”, amelyeknek teljesülniük kell.</a:t>
            </a:r>
          </a:p>
          <a:p>
            <a:pPr algn="just" eaLnBrk="1" hangingPunct="1">
              <a:lnSpc>
                <a:spcPct val="70000"/>
              </a:lnSpc>
            </a:pPr>
            <a:endParaRPr lang="hu-HU" sz="2000" smtClean="0"/>
          </a:p>
          <a:p>
            <a:pPr algn="just" eaLnBrk="1" hangingPunct="1">
              <a:lnSpc>
                <a:spcPct val="70000"/>
              </a:lnSpc>
            </a:pPr>
            <a:r>
              <a:rPr lang="en-US" sz="2000" smtClean="0"/>
              <a:t>A “Támadás” állapothoz például kell, hogy az AI lássa a játékost és hogy a játékosnak még legyen élete (vagyis éljen). Ha ezek megvannak, az “intelligencia” megpróbál támadni.</a:t>
            </a:r>
          </a:p>
          <a:p>
            <a:pPr algn="just" eaLnBrk="1" hangingPunct="1">
              <a:lnSpc>
                <a:spcPct val="70000"/>
              </a:lnSpc>
            </a:pPr>
            <a:endParaRPr lang="hu-HU" sz="2000" i="1" smtClean="0"/>
          </a:p>
          <a:p>
            <a:pPr algn="just" eaLnBrk="1" hangingPunct="1">
              <a:lnSpc>
                <a:spcPct val="70000"/>
              </a:lnSpc>
            </a:pPr>
            <a:r>
              <a:rPr lang="en-US" sz="2000" i="1" smtClean="0"/>
              <a:t>A “Támadás” állapotban az ellenség elkezd ránk tüzelni. Ha nincs a fegyverében lőszer, hasonló módon átlép egy másik állapotba, a “Töltésre”, és így tovább.</a:t>
            </a:r>
          </a:p>
        </p:txBody>
      </p:sp>
      <p:pic>
        <p:nvPicPr>
          <p:cNvPr id="5124" name="Picture 2" descr="How AI in Games Works AI in Games - The Planning Syste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25" y="1714500"/>
            <a:ext cx="330200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A </a:t>
            </a:r>
            <a:r>
              <a:rPr lang="en-US" dirty="0" err="1" smtClean="0">
                <a:ea typeface="+mj-ea"/>
              </a:rPr>
              <a:t>valós</a:t>
            </a:r>
            <a:r>
              <a:rPr lang="en-US" dirty="0" smtClean="0">
                <a:ea typeface="+mj-ea"/>
              </a:rPr>
              <a:t> “</a:t>
            </a:r>
            <a:r>
              <a:rPr lang="en-US" dirty="0" err="1" smtClean="0">
                <a:ea typeface="+mj-ea"/>
              </a:rPr>
              <a:t>tudás</a:t>
            </a:r>
            <a:r>
              <a:rPr lang="en-US" dirty="0" smtClean="0">
                <a:ea typeface="+mj-ea"/>
              </a:rPr>
              <a:t>”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3000" smtClean="0"/>
              <a:t>Ezek a rendszerek, habár fejlettnek tűnnek, valójában igencsak primitívek. </a:t>
            </a:r>
            <a:r>
              <a:rPr lang="en-US" sz="3000" b="1" smtClean="0"/>
              <a:t>Nem képesek “önálló” gondolatokra</a:t>
            </a:r>
            <a:r>
              <a:rPr lang="en-US" sz="3000" smtClean="0"/>
              <a:t>, nem tudnak saját maguktól döntéseket hozni. Ez nem csoda, ha minden játék úgy működne, mint a Zirconial, akkor az erőforrások többszörösek lennének.</a:t>
            </a:r>
          </a:p>
          <a:p>
            <a:pPr algn="just" eaLnBrk="1" hangingPunct="1">
              <a:lnSpc>
                <a:spcPct val="80000"/>
              </a:lnSpc>
            </a:pPr>
            <a:endParaRPr lang="hu-HU" sz="3000" smtClean="0"/>
          </a:p>
          <a:p>
            <a:pPr algn="just" eaLnBrk="1" hangingPunct="1">
              <a:lnSpc>
                <a:spcPct val="80000"/>
              </a:lnSpc>
            </a:pPr>
            <a:r>
              <a:rPr lang="en-US" sz="3000" smtClean="0"/>
              <a:t>A Zirconial a valódi mesterséges intelligencia “gépi tanulás” (Machine Learning, ML) tudományágát használva próbálja meg feladatait ell</a:t>
            </a:r>
            <a:r>
              <a:rPr lang="hu-HU" sz="3000" smtClean="0"/>
              <a:t>á</a:t>
            </a:r>
            <a:r>
              <a:rPr lang="en-US" sz="3000" smtClean="0"/>
              <a:t>tni.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</a:rPr>
              <a:t>Mit</a:t>
            </a:r>
            <a:r>
              <a:rPr lang="en-US" dirty="0" smtClean="0">
                <a:ea typeface="+mj-ea"/>
              </a:rPr>
              <a:t> </a:t>
            </a:r>
            <a:r>
              <a:rPr lang="en-US" dirty="0" err="1" smtClean="0">
                <a:ea typeface="+mj-ea"/>
              </a:rPr>
              <a:t>tud</a:t>
            </a:r>
            <a:r>
              <a:rPr lang="en-US" dirty="0" smtClean="0">
                <a:ea typeface="+mj-ea"/>
              </a:rPr>
              <a:t> a </a:t>
            </a:r>
            <a:r>
              <a:rPr lang="en-US" dirty="0" err="1" smtClean="0">
                <a:ea typeface="+mj-ea"/>
              </a:rPr>
              <a:t>Zirconial</a:t>
            </a:r>
            <a:r>
              <a:rPr lang="en-US" dirty="0" smtClean="0">
                <a:ea typeface="+mj-ea"/>
              </a:rPr>
              <a:t>?</a:t>
            </a:r>
            <a:endParaRPr lang="en-US" dirty="0">
              <a:ea typeface="+mj-ea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Arcokat felismerni.</a:t>
            </a:r>
          </a:p>
          <a:p>
            <a:pPr eaLnBrk="1" hangingPunct="1"/>
            <a:r>
              <a:rPr lang="en-US" smtClean="0"/>
              <a:t>Hangokat felismerni (csak angolul).</a:t>
            </a:r>
          </a:p>
          <a:p>
            <a:pPr eaLnBrk="1" hangingPunct="1"/>
            <a:r>
              <a:rPr lang="en-US" smtClean="0"/>
              <a:t>A mondatokat elemezni (alany-állítmány-tárgy-határozó-jelző).</a:t>
            </a:r>
          </a:p>
          <a:p>
            <a:pPr eaLnBrk="1" hangingPunct="1"/>
            <a:r>
              <a:rPr lang="en-US" smtClean="0"/>
              <a:t>A mondatok tárgyai, alanyai, állítmányai alapján megfelelő válaszokat adni.</a:t>
            </a:r>
          </a:p>
          <a:p>
            <a:pPr eaLnBrk="1" hangingPunct="1"/>
            <a:r>
              <a:rPr lang="en-US" smtClean="0"/>
              <a:t>A WolframAlpha motorjával a kérdésekre választ adni.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</a:rPr>
              <a:t>Az</a:t>
            </a:r>
            <a:r>
              <a:rPr lang="en-US" dirty="0" smtClean="0">
                <a:ea typeface="+mj-ea"/>
              </a:rPr>
              <a:t> </a:t>
            </a:r>
            <a:r>
              <a:rPr lang="en-US" dirty="0" err="1" smtClean="0">
                <a:ea typeface="+mj-ea"/>
              </a:rPr>
              <a:t>arcfelismerés</a:t>
            </a:r>
            <a:endParaRPr lang="en-US" dirty="0">
              <a:ea typeface="+mj-ea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Az </a:t>
            </a:r>
            <a:r>
              <a:rPr lang="en-US" b="1" smtClean="0"/>
              <a:t>arcfelismerő algoritmus </a:t>
            </a:r>
            <a:r>
              <a:rPr lang="en-US" smtClean="0"/>
              <a:t>egy viszonylag egyszerű rendszeren alapul, amit már több évtizede használnak (kisebb-nagyobb sikerekkel) arcok és egyéb objektumok felismerésére.</a:t>
            </a:r>
          </a:p>
          <a:p>
            <a:pPr algn="just" eaLnBrk="1" hangingPunct="1"/>
            <a:endParaRPr lang="hu-HU" smtClean="0"/>
          </a:p>
          <a:p>
            <a:pPr algn="just" eaLnBrk="1" hangingPunct="1"/>
            <a:r>
              <a:rPr lang="en-US" smtClean="0"/>
              <a:t>Az arcfelismerés az ún. </a:t>
            </a:r>
            <a:r>
              <a:rPr lang="en-US" b="1" smtClean="0"/>
              <a:t>Haar-típusú vonásokon alapul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A </a:t>
            </a:r>
            <a:r>
              <a:rPr lang="en-US" dirty="0" err="1" smtClean="0">
                <a:ea typeface="+mj-ea"/>
              </a:rPr>
              <a:t>naív</a:t>
            </a:r>
            <a:r>
              <a:rPr lang="en-US" dirty="0" smtClean="0">
                <a:ea typeface="+mj-ea"/>
              </a:rPr>
              <a:t> </a:t>
            </a:r>
            <a:r>
              <a:rPr lang="en-US" dirty="0" err="1" smtClean="0">
                <a:ea typeface="+mj-ea"/>
              </a:rPr>
              <a:t>arcfelismerés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3000" smtClean="0"/>
              <a:t>Egy arcfelismerő algoritmus “kézenfekvő” megoldása, hogy egy képet pixelenként végignézünk majd valamiféle függvény alapján megpróbálunk keresni a pixelek értékéből (abból, hogy a pont piros-e vagy épp lila) egy arcvonást.</a:t>
            </a:r>
          </a:p>
          <a:p>
            <a:pPr algn="just" eaLnBrk="1" hangingPunct="1">
              <a:lnSpc>
                <a:spcPct val="80000"/>
              </a:lnSpc>
            </a:pPr>
            <a:endParaRPr lang="hu-HU" sz="3000" smtClean="0"/>
          </a:p>
          <a:p>
            <a:pPr algn="just" eaLnBrk="1" hangingPunct="1">
              <a:lnSpc>
                <a:spcPct val="80000"/>
              </a:lnSpc>
            </a:pPr>
            <a:r>
              <a:rPr lang="en-US" sz="3000" smtClean="0"/>
              <a:t>Ez azonban számításelméletileg bonyolult, a kis képeken nem működik jól, a nagy képeken azonban akkora erőforrások kellenek hozzá, hogy gyakorlatilag megvalósíthatatlan.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A </a:t>
            </a:r>
            <a:r>
              <a:rPr lang="en-US" dirty="0" err="1" smtClean="0">
                <a:ea typeface="+mj-ea"/>
              </a:rPr>
              <a:t>Haar-féle</a:t>
            </a:r>
            <a:r>
              <a:rPr lang="en-US" dirty="0" smtClean="0">
                <a:ea typeface="+mj-ea"/>
              </a:rPr>
              <a:t> </a:t>
            </a:r>
            <a:r>
              <a:rPr lang="en-US" dirty="0" err="1" smtClean="0">
                <a:ea typeface="+mj-ea"/>
              </a:rPr>
              <a:t>vonások</a:t>
            </a:r>
            <a:endParaRPr lang="en-US" dirty="0">
              <a:ea typeface="+mj-ea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5257800" cy="535781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200" smtClean="0"/>
              <a:t>A Haar-féle vonások (Haar-like features) segítségével gyorsan és könnyedén megoldható a probléma.</a:t>
            </a:r>
          </a:p>
          <a:p>
            <a:pPr algn="just" eaLnBrk="1" hangingPunct="1">
              <a:lnSpc>
                <a:spcPct val="80000"/>
              </a:lnSpc>
            </a:pPr>
            <a:endParaRPr lang="hu-HU" sz="2200" smtClean="0"/>
          </a:p>
          <a:p>
            <a:pPr algn="just" eaLnBrk="1" hangingPunct="1">
              <a:lnSpc>
                <a:spcPct val="80000"/>
              </a:lnSpc>
            </a:pPr>
            <a:r>
              <a:rPr lang="en-US" sz="2200" smtClean="0"/>
              <a:t>A Haar-féle vonások színfüggetlenek, ezért elegendő szürkeárnyalatos (fekete-fehér) képeket csinálnunk.</a:t>
            </a:r>
          </a:p>
          <a:p>
            <a:pPr algn="just" eaLnBrk="1" hangingPunct="1">
              <a:lnSpc>
                <a:spcPct val="80000"/>
              </a:lnSpc>
            </a:pPr>
            <a:endParaRPr lang="hu-HU" sz="2200" smtClean="0"/>
          </a:p>
          <a:p>
            <a:pPr algn="just" eaLnBrk="1" hangingPunct="1">
              <a:lnSpc>
                <a:spcPct val="80000"/>
              </a:lnSpc>
            </a:pPr>
            <a:r>
              <a:rPr lang="en-US" sz="2200" smtClean="0"/>
              <a:t>A Haar-elemzés alapja az ún. “cascade”. A cascade-ban több-ezer vonás van, amelyek általában egy téglalapban található pixelek “fehérségének” átlagát nézi.</a:t>
            </a:r>
          </a:p>
          <a:p>
            <a:pPr algn="just" eaLnBrk="1" hangingPunct="1">
              <a:lnSpc>
                <a:spcPct val="80000"/>
              </a:lnSpc>
            </a:pPr>
            <a:endParaRPr lang="hu-HU" sz="2200" smtClean="0"/>
          </a:p>
          <a:p>
            <a:pPr algn="just" eaLnBrk="1" hangingPunct="1">
              <a:lnSpc>
                <a:spcPct val="80000"/>
              </a:lnSpc>
            </a:pPr>
            <a:r>
              <a:rPr lang="en-US" sz="2200" smtClean="0"/>
              <a:t>Ezzel a program már az elején kiszűri azokat a területeket, ahol valószínűleg nincsenek arcok. A fals pozitívok száma alacsony.</a:t>
            </a:r>
          </a:p>
        </p:txBody>
      </p:sp>
      <p:pic>
        <p:nvPicPr>
          <p:cNvPr id="10244" name="Picture 4" descr="http://siret.ms.mff.cuni.cz/facereco/Algorithm/starting-fea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514600"/>
            <a:ext cx="31146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prez_2</Template>
  <TotalTime>11</TotalTime>
  <Words>1136</Words>
  <Application>Microsoft Office PowerPoint</Application>
  <PresentationFormat>On-screen Show (4:3)</PresentationFormat>
  <Paragraphs>113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Microsoft New Tai Lue</vt:lpstr>
      <vt:lpstr>Calibri</vt:lpstr>
      <vt:lpstr>prez_2</vt:lpstr>
      <vt:lpstr>Zirconial bemutató</vt:lpstr>
      <vt:lpstr>Mi a Zirconial?</vt:lpstr>
      <vt:lpstr>A játékok és a valóság</vt:lpstr>
      <vt:lpstr>A játékok mesterséges intelligenciája</vt:lpstr>
      <vt:lpstr>A valós “tudás”</vt:lpstr>
      <vt:lpstr>Mit tud a Zirconial?</vt:lpstr>
      <vt:lpstr>Az arcfelismerés</vt:lpstr>
      <vt:lpstr>A naív arcfelismerés</vt:lpstr>
      <vt:lpstr>A Haar-féle vonások</vt:lpstr>
      <vt:lpstr>Vonások II.</vt:lpstr>
      <vt:lpstr>Hangfelismerés</vt:lpstr>
      <vt:lpstr>Mondat értelmezése</vt:lpstr>
      <vt:lpstr>A WolframAlpha</vt:lpstr>
      <vt:lpstr>Felépítés</vt:lpstr>
      <vt:lpstr>OpenCV</vt:lpstr>
      <vt:lpstr>TextBlob</vt:lpstr>
      <vt:lpstr>WolframAlpha API</vt:lpstr>
      <vt:lpstr>Google Voice API</vt:lpstr>
      <vt:lpstr>Windows Voice API</vt:lpstr>
      <vt:lpstr>Ellenőrző kérdések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Zirconial bemutató</dc:title>
  <dc:creator>Admin</dc:creator>
  <cp:lastModifiedBy>Admin</cp:lastModifiedBy>
  <cp:revision>7</cp:revision>
  <dcterms:created xsi:type="dcterms:W3CDTF">2015-01-08T09:36:39Z</dcterms:created>
  <dcterms:modified xsi:type="dcterms:W3CDTF">2015-01-08T10:24:33Z</dcterms:modified>
</cp:coreProperties>
</file>