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6" r:id="rId9"/>
    <p:sldId id="263" r:id="rId10"/>
    <p:sldId id="273" r:id="rId11"/>
    <p:sldId id="274" r:id="rId12"/>
    <p:sldId id="276" r:id="rId13"/>
    <p:sldId id="275" r:id="rId14"/>
  </p:sldIdLst>
  <p:sldSz cx="9144000" cy="6858000" type="screen4x3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19140000">
            <a:off x="817112" y="1730403"/>
            <a:ext cx="5648623" cy="1204306"/>
          </a:xfrm>
        </p:spPr>
        <p:txBody>
          <a:bodyPr bIns="9144" anchor="b"/>
          <a:lstStyle>
            <a:lvl1pPr>
              <a:defRPr sz="320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19140000">
            <a:off x="1212277" y="2470925"/>
            <a:ext cx="6511131" cy="329259"/>
          </a:xfrm>
        </p:spPr>
        <p:txBody>
          <a:bodyPr tIns="9144">
            <a:normAutofit/>
          </a:bodyPr>
          <a:lstStyle>
            <a:lvl1pPr marL="0" indent="0" algn="l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hu-HU" smtClean="0"/>
              <a:t>Alcím mintájának szerkesztése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FA40B7-7534-4E74-924A-BF62FAE79B97}" type="datetimeFigureOut">
              <a:rPr lang="hu-HU" smtClean="0"/>
              <a:pPr/>
              <a:t>2015.01.05.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CA749E-AB8B-4E22-97BD-B8DC6F9B7642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FA40B7-7534-4E74-924A-BF62FAE79B97}" type="datetimeFigureOut">
              <a:rPr lang="hu-HU" smtClean="0"/>
              <a:pPr/>
              <a:t>2015.01.05.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CA749E-AB8B-4E22-97BD-B8DC6F9B7642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4678362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4678362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FA40B7-7534-4E74-924A-BF62FAE79B97}" type="datetimeFigureOut">
              <a:rPr lang="hu-HU" smtClean="0"/>
              <a:pPr/>
              <a:t>2015.01.05.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CA749E-AB8B-4E22-97BD-B8DC6F9B7642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FA40B7-7534-4E74-924A-BF62FAE79B97}" type="datetimeFigureOut">
              <a:rPr lang="hu-HU" smtClean="0"/>
              <a:pPr/>
              <a:t>2015.01.05.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CA749E-AB8B-4E22-97BD-B8DC6F9B7642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819399" y="1726737"/>
            <a:ext cx="5650992" cy="1207509"/>
          </a:xfrm>
        </p:spPr>
        <p:txBody>
          <a:bodyPr bIns="9144" anchor="b"/>
          <a:lstStyle>
            <a:lvl1pPr algn="l">
              <a:defRPr kumimoji="0" lang="en-US" sz="32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19140000">
            <a:off x="1216152" y="2468304"/>
            <a:ext cx="6510528" cy="329184"/>
          </a:xfrm>
        </p:spPr>
        <p:txBody>
          <a:bodyPr anchor="t">
            <a:normAutofit/>
          </a:bodyPr>
          <a:lstStyle>
            <a:lvl1pPr marL="0" indent="0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hu-HU" smtClean="0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FA40B7-7534-4E74-924A-BF62FAE79B97}" type="datetimeFigureOut">
              <a:rPr lang="hu-HU" smtClean="0"/>
              <a:pPr/>
              <a:t>2015.01.05.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CA749E-AB8B-4E22-97BD-B8DC6F9B7642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016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FA40B7-7534-4E74-924A-BF62FAE79B97}" type="datetimeFigureOut">
              <a:rPr lang="hu-HU" smtClean="0"/>
              <a:pPr/>
              <a:t>2015.01.05.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CA749E-AB8B-4E22-97BD-B8DC6F9B7642}" type="slidenum">
              <a:rPr lang="hu-HU" smtClean="0"/>
              <a:pPr/>
              <a:t>‹#›</a:t>
            </a:fld>
            <a:endParaRPr lang="hu-H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hu-HU" smtClean="0"/>
              <a:t>Mintaszöveg szerkesztése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9150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0016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hu-HU" smtClean="0"/>
              <a:t>Mintaszöveg szerkesztése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0016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FA40B7-7534-4E74-924A-BF62FAE79B97}" type="datetimeFigureOut">
              <a:rPr lang="hu-HU" smtClean="0"/>
              <a:pPr/>
              <a:t>2015.01.05.</a:t>
            </a:fld>
            <a:endParaRPr lang="hu-H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CA749E-AB8B-4E22-97BD-B8DC6F9B7642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FA40B7-7534-4E74-924A-BF62FAE79B97}" type="datetimeFigureOut">
              <a:rPr lang="hu-HU" smtClean="0"/>
              <a:pPr/>
              <a:t>2015.01.05.</a:t>
            </a:fld>
            <a:endParaRPr lang="hu-H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CA749E-AB8B-4E22-97BD-B8DC6F9B7642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FA40B7-7534-4E74-924A-BF62FAE79B97}" type="datetimeFigureOut">
              <a:rPr lang="hu-HU" smtClean="0"/>
              <a:pPr/>
              <a:t>2015.01.05.</a:t>
            </a:fld>
            <a:endParaRPr lang="hu-H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CA749E-AB8B-4E22-97BD-B8DC6F9B7642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ight Triangle 1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ight Triangle 17"/>
          <p:cNvSpPr/>
          <p:nvPr/>
        </p:nvSpPr>
        <p:spPr>
          <a:xfrm rot="5400000">
            <a:off x="433389" y="-433387"/>
            <a:ext cx="6858000" cy="7724778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784930" y="1576103"/>
            <a:ext cx="5212080" cy="1089427"/>
          </a:xfrm>
        </p:spPr>
        <p:txBody>
          <a:bodyPr bIns="0" anchor="b"/>
          <a:lstStyle>
            <a:lvl1pPr algn="l">
              <a:defRPr kumimoji="0" lang="en-US" sz="2800" b="0" i="0" u="none" strike="noStrike" kern="1200" cap="all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9552" y="2618912"/>
            <a:ext cx="3807779" cy="33246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297954" y="2253385"/>
            <a:ext cx="5794760" cy="623314"/>
          </a:xfrm>
        </p:spPr>
        <p:txBody>
          <a:bodyPr>
            <a:normAutofit/>
          </a:bodyPr>
          <a:lstStyle>
            <a:lvl1pPr marL="0" indent="0">
              <a:buNone/>
              <a:defRPr lang="en-US" sz="1400" b="1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FA40B7-7534-4E74-924A-BF62FAE79B97}" type="datetimeFigureOut">
              <a:rPr lang="hu-HU" smtClean="0"/>
              <a:pPr/>
              <a:t>2015.01.05.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2"/>
            </a:solidFill>
          </a:ln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0CA749E-AB8B-4E22-97BD-B8DC6F9B7642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2028825" y="0"/>
            <a:ext cx="7115175" cy="6858000"/>
          </a:xfrm>
          <a:custGeom>
            <a:avLst/>
            <a:gdLst>
              <a:gd name="connsiteX0" fmla="*/ 0 w 7104888"/>
              <a:gd name="connsiteY0" fmla="*/ 0 h 6858000"/>
              <a:gd name="connsiteX1" fmla="*/ 7104888 w 7104888"/>
              <a:gd name="connsiteY1" fmla="*/ 0 h 6858000"/>
              <a:gd name="connsiteX2" fmla="*/ 7104888 w 7104888"/>
              <a:gd name="connsiteY2" fmla="*/ 6858000 h 6858000"/>
              <a:gd name="connsiteX3" fmla="*/ 0 w 7104888"/>
              <a:gd name="connsiteY3" fmla="*/ 6858000 h 6858000"/>
              <a:gd name="connsiteX4" fmla="*/ 0 w 7104888"/>
              <a:gd name="connsiteY4" fmla="*/ 0 h 6858000"/>
              <a:gd name="connsiteX0" fmla="*/ 0 w 7104888"/>
              <a:gd name="connsiteY0" fmla="*/ 0 h 6858000"/>
              <a:gd name="connsiteX1" fmla="*/ 5695188 w 7104888"/>
              <a:gd name="connsiteY1" fmla="*/ 0 h 6858000"/>
              <a:gd name="connsiteX2" fmla="*/ 7104888 w 7104888"/>
              <a:gd name="connsiteY2" fmla="*/ 0 h 6858000"/>
              <a:gd name="connsiteX3" fmla="*/ 7104888 w 7104888"/>
              <a:gd name="connsiteY3" fmla="*/ 6858000 h 6858000"/>
              <a:gd name="connsiteX4" fmla="*/ 0 w 7104888"/>
              <a:gd name="connsiteY4" fmla="*/ 6858000 h 6858000"/>
              <a:gd name="connsiteX5" fmla="*/ 0 w 7104888"/>
              <a:gd name="connsiteY5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0287 w 7115175"/>
              <a:gd name="connsiteY4" fmla="*/ 6858000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10287 w 7115175"/>
              <a:gd name="connsiteY5" fmla="*/ 6858000 h 6858000"/>
              <a:gd name="connsiteX6" fmla="*/ 0 w 7115175"/>
              <a:gd name="connsiteY6" fmla="*/ 5048250 h 6858000"/>
              <a:gd name="connsiteX7" fmla="*/ 10287 w 7115175"/>
              <a:gd name="connsiteY7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0 w 7115175"/>
              <a:gd name="connsiteY0" fmla="*/ 504825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15175" h="6858000">
                <a:moveTo>
                  <a:pt x="0" y="5048250"/>
                </a:moveTo>
                <a:lnTo>
                  <a:pt x="5705475" y="0"/>
                </a:lnTo>
                <a:lnTo>
                  <a:pt x="7115175" y="0"/>
                </a:lnTo>
                <a:lnTo>
                  <a:pt x="7115175" y="6858000"/>
                </a:lnTo>
                <a:lnTo>
                  <a:pt x="1533526" y="6848475"/>
                </a:lnTo>
                <a:lnTo>
                  <a:pt x="0" y="50482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</p:spPr>
        <p:txBody>
          <a:bodyPr rIns="182880" anchor="ctr"/>
          <a:lstStyle>
            <a:lvl1pPr algn="r">
              <a:defRPr/>
            </a:lvl1pPr>
          </a:lstStyle>
          <a:p>
            <a:r>
              <a:rPr lang="hu-HU" smtClean="0"/>
              <a:t>Kép beszúrásához kattintson az ikonra</a:t>
            </a:r>
            <a:endParaRPr lang="en-US" dirty="0"/>
          </a:p>
        </p:txBody>
      </p:sp>
      <p:sp>
        <p:nvSpPr>
          <p:cNvPr id="9" name="Right Triangle 8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0" y="5048250"/>
            <a:ext cx="3571875" cy="1809750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1809750 h 1809750"/>
              <a:gd name="connsiteX1" fmla="*/ 1895475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  <a:gd name="connsiteX0" fmla="*/ 0 w 3571875"/>
              <a:gd name="connsiteY0" fmla="*/ 1809750 h 1809750"/>
              <a:gd name="connsiteX1" fmla="*/ 2038350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71875" h="1809750">
                <a:moveTo>
                  <a:pt x="0" y="1809750"/>
                </a:moveTo>
                <a:lnTo>
                  <a:pt x="2038350" y="0"/>
                </a:lnTo>
                <a:lnTo>
                  <a:pt x="3571875" y="1809750"/>
                </a:lnTo>
                <a:lnTo>
                  <a:pt x="0" y="18097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671197" y="1717501"/>
            <a:ext cx="5486400" cy="867444"/>
          </a:xfrm>
        </p:spPr>
        <p:txBody>
          <a:bodyPr anchor="b"/>
          <a:lstStyle>
            <a:lvl1pPr algn="l">
              <a:defRPr sz="2800" b="0">
                <a:latin typeface="+mj-lt"/>
              </a:defRPr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143479" y="2180529"/>
            <a:ext cx="6096545" cy="740664"/>
          </a:xfrm>
        </p:spPr>
        <p:txBody>
          <a:bodyPr/>
          <a:lstStyle>
            <a:lvl1pPr marL="0" indent="0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FA40B7-7534-4E74-924A-BF62FAE79B97}" type="datetimeFigureOut">
              <a:rPr lang="hu-HU" smtClean="0"/>
              <a:pPr/>
              <a:t>2015.01.05.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CA749E-AB8B-4E22-97BD-B8DC6F9B7642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-2382" y="5050633"/>
            <a:ext cx="3574257" cy="1807368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883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050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812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76450 w 3571875"/>
              <a:gd name="connsiteY2" fmla="*/ 22740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245519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38350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2433637 h 2433637"/>
              <a:gd name="connsiteX1" fmla="*/ 257175 w 3571875"/>
              <a:gd name="connsiteY1" fmla="*/ 0 h 2433637"/>
              <a:gd name="connsiteX2" fmla="*/ 2038350 w 3571875"/>
              <a:gd name="connsiteY2" fmla="*/ 628650 h 2433637"/>
              <a:gd name="connsiteX3" fmla="*/ 3571875 w 3571875"/>
              <a:gd name="connsiteY3" fmla="*/ 2433637 h 2433637"/>
              <a:gd name="connsiteX4" fmla="*/ 0 w 3571875"/>
              <a:gd name="connsiteY4" fmla="*/ 2433637 h 2433637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24051 w 3574257"/>
              <a:gd name="connsiteY2" fmla="*/ 3071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40682 w 3574257"/>
              <a:gd name="connsiteY2" fmla="*/ 450057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57351 w 3574257"/>
              <a:gd name="connsiteY2" fmla="*/ 2309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774032 w 3574257"/>
              <a:gd name="connsiteY2" fmla="*/ 161925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69294 w 3574257"/>
              <a:gd name="connsiteY2" fmla="*/ 2143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819275 w 3574257"/>
              <a:gd name="connsiteY2" fmla="*/ 200026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5494 w 3574257"/>
              <a:gd name="connsiteY2" fmla="*/ 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74257" h="1807368">
                <a:moveTo>
                  <a:pt x="2382" y="1807368"/>
                </a:moveTo>
                <a:lnTo>
                  <a:pt x="0" y="0"/>
                </a:lnTo>
                <a:lnTo>
                  <a:pt x="2045494" y="1"/>
                </a:lnTo>
                <a:lnTo>
                  <a:pt x="3574257" y="1807368"/>
                </a:lnTo>
                <a:lnTo>
                  <a:pt x="2382" y="180736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5051292"/>
            <a:ext cx="9146380" cy="1806709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  <a:gd name="connsiteX0" fmla="*/ 0 w 3352800"/>
              <a:gd name="connsiteY0" fmla="*/ 2002631 h 2002631"/>
              <a:gd name="connsiteX1" fmla="*/ 754045 w 3352800"/>
              <a:gd name="connsiteY1" fmla="*/ 146832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26618 h 526618"/>
              <a:gd name="connsiteX1" fmla="*/ 980611 w 3352800"/>
              <a:gd name="connsiteY1" fmla="*/ 9368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6888 h 526888"/>
              <a:gd name="connsiteX1" fmla="*/ 744735 w 3352800"/>
              <a:gd name="connsiteY1" fmla="*/ 0 h 526888"/>
              <a:gd name="connsiteX2" fmla="*/ 3352800 w 3352800"/>
              <a:gd name="connsiteY2" fmla="*/ 270 h 526888"/>
              <a:gd name="connsiteX3" fmla="*/ 3352800 w 3352800"/>
              <a:gd name="connsiteY3" fmla="*/ 526888 h 526888"/>
              <a:gd name="connsiteX4" fmla="*/ 0 w 3352800"/>
              <a:gd name="connsiteY4" fmla="*/ 526888 h 526888"/>
              <a:gd name="connsiteX0" fmla="*/ 0 w 3352800"/>
              <a:gd name="connsiteY0" fmla="*/ 526618 h 526618"/>
              <a:gd name="connsiteX1" fmla="*/ 811948 w 3352800"/>
              <a:gd name="connsiteY1" fmla="*/ 6092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966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241069 w 3352800"/>
              <a:gd name="connsiteY2" fmla="*/ 94144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313 h 527313"/>
              <a:gd name="connsiteX1" fmla="*/ 900984 w 3352800"/>
              <a:gd name="connsiteY1" fmla="*/ 97774 h 527313"/>
              <a:gd name="connsiteX2" fmla="*/ 3352800 w 3352800"/>
              <a:gd name="connsiteY2" fmla="*/ 0 h 527313"/>
              <a:gd name="connsiteX3" fmla="*/ 3352800 w 3352800"/>
              <a:gd name="connsiteY3" fmla="*/ 527313 h 527313"/>
              <a:gd name="connsiteX4" fmla="*/ 0 w 3352800"/>
              <a:gd name="connsiteY4" fmla="*/ 527313 h 527313"/>
              <a:gd name="connsiteX0" fmla="*/ 0 w 3352800"/>
              <a:gd name="connsiteY0" fmla="*/ 527584 h 527584"/>
              <a:gd name="connsiteX1" fmla="*/ 748227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527584">
                <a:moveTo>
                  <a:pt x="0" y="527584"/>
                </a:moveTo>
                <a:lnTo>
                  <a:pt x="748227" y="0"/>
                </a:lnTo>
                <a:lnTo>
                  <a:pt x="3352800" y="271"/>
                </a:lnTo>
                <a:lnTo>
                  <a:pt x="3352800" y="527584"/>
                </a:lnTo>
                <a:lnTo>
                  <a:pt x="0" y="527584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365760"/>
            <a:ext cx="7520940" cy="5486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100628"/>
            <a:ext cx="7520940" cy="35798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9140000">
            <a:off x="201168" y="5870448"/>
            <a:ext cx="2176272" cy="2011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2EFA40B7-7534-4E74-924A-BF62FAE79B97}" type="datetimeFigureOut">
              <a:rPr lang="hu-HU" smtClean="0"/>
              <a:pPr/>
              <a:t>2015.01.05.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17514" y="6285122"/>
            <a:ext cx="47244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spc="200" baseline="0">
                <a:solidFill>
                  <a:srgbClr val="FFFFFF"/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01038" y="6170822"/>
            <a:ext cx="502920" cy="502920"/>
          </a:xfrm>
          <a:prstGeom prst="ellipse">
            <a:avLst/>
          </a:prstGeom>
          <a:ln w="19050">
            <a:solidFill>
              <a:srgbClr val="FFFFFF"/>
            </a:solidFill>
          </a:ln>
        </p:spPr>
        <p:txBody>
          <a:bodyPr vert="horz" lIns="9144" tIns="9144" rIns="9144" bIns="9144" rtlCol="0" anchor="ctr">
            <a:normAutofit/>
          </a:bodyPr>
          <a:lstStyle>
            <a:lvl1pPr algn="ctr">
              <a:defRPr sz="1650">
                <a:solidFill>
                  <a:srgbClr val="FFFFFF"/>
                </a:solidFill>
              </a:defRPr>
            </a:lvl1pPr>
          </a:lstStyle>
          <a:p>
            <a:fld id="{60CA749E-AB8B-4E22-97BD-B8DC6F9B7642}" type="slidenum">
              <a:rPr lang="hu-HU" smtClean="0"/>
              <a:pPr/>
              <a:t>‹#›</a:t>
            </a:fld>
            <a:endParaRPr lang="hu-H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28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800"/>
        </a:spcBef>
        <a:buFont typeface="Arial" pitchFamily="34" charset="0"/>
        <a:buNone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1737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023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6309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8595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3533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5819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792224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" Target="slide11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" Target="slide12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" Target="slide13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emf"/><Relationship Id="rId3" Type="http://schemas.openxmlformats.org/officeDocument/2006/relationships/image" Target="../media/image6.emf"/><Relationship Id="rId7" Type="http://schemas.openxmlformats.org/officeDocument/2006/relationships/image" Target="../media/image10.emf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emf"/><Relationship Id="rId5" Type="http://schemas.openxmlformats.org/officeDocument/2006/relationships/image" Target="../media/image8.emf"/><Relationship Id="rId4" Type="http://schemas.openxmlformats.org/officeDocument/2006/relationships/image" Target="../media/image7.emf"/><Relationship Id="rId9" Type="http://schemas.openxmlformats.org/officeDocument/2006/relationships/slide" Target="slide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" Target="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8.xm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5" Type="http://schemas.openxmlformats.org/officeDocument/2006/relationships/slide" Target="slide9.xml"/><Relationship Id="rId4" Type="http://schemas.openxmlformats.org/officeDocument/2006/relationships/image" Target="../media/image18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" Target="slide10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11560" y="620688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hu-HU" sz="4000" dirty="0" smtClean="0">
                <a:solidFill>
                  <a:schemeClr val="bg1">
                    <a:lumMod val="20000"/>
                    <a:lumOff val="80000"/>
                  </a:schemeClr>
                </a:solidFill>
              </a:rPr>
              <a:t>Ezt Szeretem az informatikában: a Laptopom bemutatása</a:t>
            </a:r>
            <a:endParaRPr lang="hu-HU" sz="4000" dirty="0">
              <a:solidFill>
                <a:schemeClr val="bg1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323528" y="2420888"/>
            <a:ext cx="8820472" cy="1508760"/>
          </a:xfrm>
        </p:spPr>
        <p:txBody>
          <a:bodyPr>
            <a:normAutofit lnSpcReduction="10000"/>
          </a:bodyPr>
          <a:lstStyle/>
          <a:p>
            <a:r>
              <a:rPr lang="hu-HU" sz="2800" b="1" i="1" dirty="0" smtClean="0">
                <a:solidFill>
                  <a:schemeClr val="bg1">
                    <a:lumMod val="20000"/>
                    <a:lumOff val="80000"/>
                  </a:schemeClr>
                </a:solidFill>
                <a:latin typeface="Comic Sans MS" pitchFamily="66" charset="0"/>
              </a:rPr>
              <a:t>Madár Tímea 7.a</a:t>
            </a:r>
          </a:p>
          <a:p>
            <a:r>
              <a:rPr lang="hu-HU" sz="2800" b="1" i="1" dirty="0" smtClean="0">
                <a:solidFill>
                  <a:schemeClr val="bg1">
                    <a:lumMod val="20000"/>
                    <a:lumOff val="80000"/>
                  </a:schemeClr>
                </a:solidFill>
                <a:latin typeface="Comic Sans MS" pitchFamily="66" charset="0"/>
              </a:rPr>
              <a:t>Felkészítő tanár:Salamon Róza</a:t>
            </a:r>
          </a:p>
          <a:p>
            <a:r>
              <a:rPr lang="hu-HU" sz="2800" b="1" i="1" dirty="0" smtClean="0">
                <a:solidFill>
                  <a:schemeClr val="bg1">
                    <a:lumMod val="20000"/>
                    <a:lumOff val="80000"/>
                  </a:schemeClr>
                </a:solidFill>
                <a:latin typeface="Comic Sans MS" pitchFamily="66" charset="0"/>
              </a:rPr>
              <a:t>1142 Budapest </a:t>
            </a:r>
            <a:r>
              <a:rPr lang="hu-HU" sz="2800" b="1" i="1" dirty="0" err="1" smtClean="0">
                <a:solidFill>
                  <a:schemeClr val="bg1">
                    <a:lumMod val="20000"/>
                    <a:lumOff val="80000"/>
                  </a:schemeClr>
                </a:solidFill>
                <a:latin typeface="Comic Sans MS" pitchFamily="66" charset="0"/>
              </a:rPr>
              <a:t>Rákospatak</a:t>
            </a:r>
            <a:r>
              <a:rPr lang="hu-HU" sz="2800" b="1" i="1" dirty="0" smtClean="0">
                <a:solidFill>
                  <a:schemeClr val="bg1">
                    <a:lumMod val="20000"/>
                    <a:lumOff val="80000"/>
                  </a:schemeClr>
                </a:solidFill>
                <a:latin typeface="Comic Sans MS" pitchFamily="66" charset="0"/>
              </a:rPr>
              <a:t> u. 101</a:t>
            </a:r>
            <a:endParaRPr lang="hu-HU" sz="2800" b="1" i="1" dirty="0">
              <a:solidFill>
                <a:schemeClr val="bg1">
                  <a:lumMod val="20000"/>
                  <a:lumOff val="8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4" name="Jobbra nyíl 3">
            <a:hlinkClick r:id="rId2" action="ppaction://hlinksldjump"/>
          </p:cNvPr>
          <p:cNvSpPr/>
          <p:nvPr/>
        </p:nvSpPr>
        <p:spPr>
          <a:xfrm>
            <a:off x="8123165" y="6021230"/>
            <a:ext cx="1008112" cy="648072"/>
          </a:xfrm>
          <a:prstGeom prst="rightArrow">
            <a:avLst/>
          </a:prstGeom>
          <a:solidFill>
            <a:schemeClr val="bg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  <p:extLst>
      <p:ext uri="{BB962C8B-B14F-4D97-AF65-F5344CB8AC3E}">
        <p14:creationId xmlns="" xmlns:p14="http://schemas.microsoft.com/office/powerpoint/2010/main" val="189612288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4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Kérdések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smtClean="0"/>
              <a:t>- Hány GB-s?</a:t>
            </a:r>
          </a:p>
          <a:p>
            <a:r>
              <a:rPr lang="hu-HU" dirty="0" smtClean="0"/>
              <a:t>- Mi az a Rendszer?</a:t>
            </a:r>
          </a:p>
          <a:p>
            <a:r>
              <a:rPr lang="hu-HU" dirty="0" smtClean="0"/>
              <a:t>- Mi az a Kezdőképernyő?</a:t>
            </a:r>
          </a:p>
          <a:p>
            <a:r>
              <a:rPr lang="hu-HU" dirty="0" smtClean="0"/>
              <a:t>- Hogyan jelenik meg a Kezdőképernyő?</a:t>
            </a:r>
          </a:p>
        </p:txBody>
      </p:sp>
      <p:sp>
        <p:nvSpPr>
          <p:cNvPr id="4" name="Jobbra nyíl 3">
            <a:hlinkClick r:id="rId2" action="ppaction://hlinksldjump"/>
          </p:cNvPr>
          <p:cNvSpPr/>
          <p:nvPr/>
        </p:nvSpPr>
        <p:spPr>
          <a:xfrm>
            <a:off x="8123165" y="6021230"/>
            <a:ext cx="1008112" cy="648072"/>
          </a:xfrm>
          <a:prstGeom prst="rightArrow">
            <a:avLst/>
          </a:prstGeom>
          <a:solidFill>
            <a:schemeClr val="bg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/>
          </a:p>
        </p:txBody>
      </p:sp>
    </p:spTree>
    <p:extLst>
      <p:ext uri="{BB962C8B-B14F-4D97-AF65-F5344CB8AC3E}">
        <p14:creationId xmlns="" xmlns:p14="http://schemas.microsoft.com/office/powerpoint/2010/main" val="3347984917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Válaszok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smtClean="0"/>
              <a:t>- 4,00  GB-s (3,88  GB használható)</a:t>
            </a:r>
          </a:p>
          <a:p>
            <a:r>
              <a:rPr lang="hu-HU" dirty="0" smtClean="0"/>
              <a:t>- A számítógép tulajdonságai.</a:t>
            </a:r>
          </a:p>
          <a:p>
            <a:pPr marL="0" indent="0"/>
            <a:r>
              <a:rPr lang="hu-HU" dirty="0" smtClean="0"/>
              <a:t>- A számítógép kezdőlapja.</a:t>
            </a:r>
          </a:p>
          <a:p>
            <a:pPr marL="0" indent="0"/>
            <a:r>
              <a:rPr lang="hu-HU" dirty="0" smtClean="0"/>
              <a:t>- Be kell kapcsolni a gépet és várni kell, 5 másodperc múlva megjelenik a </a:t>
            </a:r>
            <a:r>
              <a:rPr lang="hu-HU" dirty="0" smtClean="0"/>
              <a:t>Kezdőképernyő</a:t>
            </a:r>
            <a:r>
              <a:rPr lang="hu-HU" dirty="0" smtClean="0"/>
              <a:t>.</a:t>
            </a:r>
          </a:p>
          <a:p>
            <a:pPr marL="0" indent="0"/>
            <a:r>
              <a:rPr lang="hu-HU" dirty="0" smtClean="0"/>
              <a:t> </a:t>
            </a:r>
          </a:p>
        </p:txBody>
      </p:sp>
      <p:sp>
        <p:nvSpPr>
          <p:cNvPr id="4" name="Jobbra nyíl 3">
            <a:hlinkClick r:id="rId2" action="ppaction://hlinksldjump"/>
          </p:cNvPr>
          <p:cNvSpPr/>
          <p:nvPr/>
        </p:nvSpPr>
        <p:spPr>
          <a:xfrm>
            <a:off x="8123165" y="6021230"/>
            <a:ext cx="1008112" cy="648072"/>
          </a:xfrm>
          <a:prstGeom prst="rightArrow">
            <a:avLst/>
          </a:prstGeom>
          <a:solidFill>
            <a:schemeClr val="bg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/>
          </a:p>
        </p:txBody>
      </p:sp>
    </p:spTree>
    <p:extLst>
      <p:ext uri="{BB962C8B-B14F-4D97-AF65-F5344CB8AC3E}">
        <p14:creationId xmlns="" xmlns:p14="http://schemas.microsoft.com/office/powerpoint/2010/main" val="2405012355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Források: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/>
              <a:t>https://www.pcworld.hu/</a:t>
            </a:r>
          </a:p>
        </p:txBody>
      </p:sp>
      <p:sp>
        <p:nvSpPr>
          <p:cNvPr id="4" name="Jobbra nyíl 3">
            <a:hlinkClick r:id="rId2" action="ppaction://hlinksldjump"/>
          </p:cNvPr>
          <p:cNvSpPr/>
          <p:nvPr/>
        </p:nvSpPr>
        <p:spPr>
          <a:xfrm>
            <a:off x="8123165" y="6021230"/>
            <a:ext cx="1008112" cy="648072"/>
          </a:xfrm>
          <a:prstGeom prst="rightArrow">
            <a:avLst/>
          </a:prstGeom>
          <a:solidFill>
            <a:schemeClr val="bg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/>
          </a:p>
        </p:txBody>
      </p:sp>
      <p:sp>
        <p:nvSpPr>
          <p:cNvPr id="5" name="Szövegdoboz 4"/>
          <p:cNvSpPr txBox="1"/>
          <p:nvPr/>
        </p:nvSpPr>
        <p:spPr>
          <a:xfrm>
            <a:off x="899592" y="1772816"/>
            <a:ext cx="691276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600" b="1" dirty="0" smtClean="0"/>
              <a:t>Saját szavaimmal írtam.</a:t>
            </a:r>
            <a:endParaRPr lang="hu-HU" sz="1600" b="1" dirty="0"/>
          </a:p>
        </p:txBody>
      </p:sp>
    </p:spTree>
    <p:extLst>
      <p:ext uri="{BB962C8B-B14F-4D97-AF65-F5344CB8AC3E}">
        <p14:creationId xmlns="" xmlns:p14="http://schemas.microsoft.com/office/powerpoint/2010/main" val="303715762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10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Ki szeretnél lépni, de biztosan? </a:t>
            </a:r>
            <a:endParaRPr lang="hu-HU" dirty="0"/>
          </a:p>
        </p:txBody>
      </p:sp>
      <p:sp>
        <p:nvSpPr>
          <p:cNvPr id="4" name="Téglalap 3">
            <a:hlinkClick r:id="" action="ppaction://hlinkshowjump?jump=endshow"/>
          </p:cNvPr>
          <p:cNvSpPr/>
          <p:nvPr/>
        </p:nvSpPr>
        <p:spPr>
          <a:xfrm>
            <a:off x="1331640" y="2348880"/>
            <a:ext cx="1433406" cy="92333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hu-HU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Igen</a:t>
            </a:r>
            <a:endParaRPr lang="hu-HU" sz="5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5" name="Téglalap 4">
            <a:hlinkClick r:id="" action="ppaction://hlinkshowjump?jump=firstslide"/>
          </p:cNvPr>
          <p:cNvSpPr/>
          <p:nvPr/>
        </p:nvSpPr>
        <p:spPr>
          <a:xfrm>
            <a:off x="5076056" y="2348880"/>
            <a:ext cx="1564852" cy="923330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hu-HU" sz="5400" b="1" cap="none" spc="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/>
              </a:rPr>
              <a:t>Nem</a:t>
            </a:r>
            <a:endParaRPr lang="hu-HU" sz="5400" b="1" cap="none" spc="0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  <a:effectLst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40097415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prism isContent="1"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  <p:bldP spid="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Tartalom helye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415" y="1196752"/>
            <a:ext cx="8790585" cy="5373216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5" name="Téglalap 4"/>
          <p:cNvSpPr/>
          <p:nvPr/>
        </p:nvSpPr>
        <p:spPr>
          <a:xfrm>
            <a:off x="1910993" y="0"/>
            <a:ext cx="7234673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u-HU" sz="48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Comic Sans MS" pitchFamily="66" charset="0"/>
              </a:rPr>
              <a:t>Windows 8.1 Asztala</a:t>
            </a:r>
            <a:endParaRPr lang="hu-HU" sz="4800" b="1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6" name="Jobbra nyíl 5">
            <a:hlinkClick r:id="rId3" action="ppaction://hlinksldjump"/>
          </p:cNvPr>
          <p:cNvSpPr/>
          <p:nvPr/>
        </p:nvSpPr>
        <p:spPr>
          <a:xfrm>
            <a:off x="8123165" y="6021230"/>
            <a:ext cx="1008112" cy="648072"/>
          </a:xfrm>
          <a:prstGeom prst="rightArrow">
            <a:avLst/>
          </a:prstGeom>
          <a:solidFill>
            <a:schemeClr val="bg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  <p:extLst>
      <p:ext uri="{BB962C8B-B14F-4D97-AF65-F5344CB8AC3E}">
        <p14:creationId xmlns="" xmlns:p14="http://schemas.microsoft.com/office/powerpoint/2010/main" val="69430642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Windows 8.1 alkalmazások (</a:t>
            </a:r>
            <a:r>
              <a:rPr lang="hu-HU" dirty="0" err="1" smtClean="0"/>
              <a:t>Apps</a:t>
            </a:r>
            <a:r>
              <a:rPr lang="hu-HU" dirty="0" smtClean="0"/>
              <a:t>)</a:t>
            </a:r>
            <a:endParaRPr lang="hu-HU" dirty="0"/>
          </a:p>
        </p:txBody>
      </p:sp>
      <p:pic>
        <p:nvPicPr>
          <p:cNvPr id="4" name="Tartalom helye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12776"/>
            <a:ext cx="8706302" cy="518457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sp>
        <p:nvSpPr>
          <p:cNvPr id="5" name="Jobbra nyíl 4">
            <a:hlinkClick r:id="rId3" action="ppaction://hlinksldjump"/>
          </p:cNvPr>
          <p:cNvSpPr/>
          <p:nvPr/>
        </p:nvSpPr>
        <p:spPr>
          <a:xfrm>
            <a:off x="8123165" y="6021230"/>
            <a:ext cx="1008112" cy="648072"/>
          </a:xfrm>
          <a:prstGeom prst="rightArrow">
            <a:avLst/>
          </a:prstGeom>
          <a:solidFill>
            <a:schemeClr val="bg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  <p:extLst>
      <p:ext uri="{BB962C8B-B14F-4D97-AF65-F5344CB8AC3E}">
        <p14:creationId xmlns="" xmlns:p14="http://schemas.microsoft.com/office/powerpoint/2010/main" val="74654422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10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Hogyan fejlődik az operációs rendszer?</a:t>
            </a:r>
            <a:endParaRPr lang="hu-HU" dirty="0"/>
          </a:p>
        </p:txBody>
      </p:sp>
      <p:sp>
        <p:nvSpPr>
          <p:cNvPr id="7" name="Szövegdoboz 6"/>
          <p:cNvSpPr txBox="1"/>
          <p:nvPr/>
        </p:nvSpPr>
        <p:spPr>
          <a:xfrm>
            <a:off x="3389339" y="3501007"/>
            <a:ext cx="29523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dirty="0" smtClean="0">
                <a:solidFill>
                  <a:schemeClr val="bg1">
                    <a:lumMod val="20000"/>
                    <a:lumOff val="80000"/>
                  </a:schemeClr>
                </a:solidFill>
              </a:rPr>
              <a:t>Windows </a:t>
            </a:r>
            <a:r>
              <a:rPr lang="hu-HU" sz="2400" dirty="0" err="1" smtClean="0">
                <a:solidFill>
                  <a:schemeClr val="bg1">
                    <a:lumMod val="20000"/>
                    <a:lumOff val="80000"/>
                  </a:schemeClr>
                </a:solidFill>
              </a:rPr>
              <a:t>xp</a:t>
            </a:r>
            <a:r>
              <a:rPr lang="hu-HU" sz="2400" dirty="0" smtClean="0">
                <a:solidFill>
                  <a:schemeClr val="bg1">
                    <a:lumMod val="20000"/>
                    <a:lumOff val="80000"/>
                  </a:schemeClr>
                </a:solidFill>
              </a:rPr>
              <a:t> (2001)</a:t>
            </a:r>
            <a:endParaRPr lang="hu-HU" sz="2400" dirty="0">
              <a:solidFill>
                <a:schemeClr val="bg1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8" name="Szövegdoboz 7"/>
          <p:cNvSpPr txBox="1"/>
          <p:nvPr/>
        </p:nvSpPr>
        <p:spPr>
          <a:xfrm>
            <a:off x="2583574" y="2722804"/>
            <a:ext cx="30963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dirty="0" smtClean="0">
                <a:solidFill>
                  <a:schemeClr val="bg1">
                    <a:lumMod val="20000"/>
                    <a:lumOff val="80000"/>
                  </a:schemeClr>
                </a:solidFill>
              </a:rPr>
              <a:t>Windows 95 (1995)</a:t>
            </a:r>
            <a:endParaRPr lang="hu-HU" sz="2400" dirty="0">
              <a:solidFill>
                <a:schemeClr val="bg1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9" name="Szövegdoboz 8"/>
          <p:cNvSpPr txBox="1"/>
          <p:nvPr/>
        </p:nvSpPr>
        <p:spPr>
          <a:xfrm>
            <a:off x="1943708" y="1865186"/>
            <a:ext cx="28083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dirty="0" smtClean="0">
                <a:solidFill>
                  <a:schemeClr val="bg1">
                    <a:lumMod val="20000"/>
                    <a:lumOff val="80000"/>
                  </a:schemeClr>
                </a:solidFill>
              </a:rPr>
              <a:t>Windows 3.1 (1992)</a:t>
            </a:r>
            <a:endParaRPr lang="hu-HU" sz="2400" dirty="0">
              <a:solidFill>
                <a:schemeClr val="bg1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10" name="Szövegdoboz 9"/>
          <p:cNvSpPr txBox="1"/>
          <p:nvPr/>
        </p:nvSpPr>
        <p:spPr>
          <a:xfrm>
            <a:off x="1043608" y="1124744"/>
            <a:ext cx="33123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dirty="0" smtClean="0">
                <a:solidFill>
                  <a:schemeClr val="bg1">
                    <a:lumMod val="20000"/>
                    <a:lumOff val="80000"/>
                  </a:schemeClr>
                </a:solidFill>
              </a:rPr>
              <a:t>Windows 1.0 (1985)</a:t>
            </a:r>
            <a:endParaRPr lang="hu-HU" sz="2400" dirty="0">
              <a:solidFill>
                <a:schemeClr val="bg1">
                  <a:lumMod val="20000"/>
                  <a:lumOff val="80000"/>
                </a:schemeClr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21460" y="64896"/>
            <a:ext cx="1063762" cy="79216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321511" y="127516"/>
            <a:ext cx="990600" cy="79216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421447" y="128232"/>
            <a:ext cx="1099936" cy="79216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411996" y="919679"/>
            <a:ext cx="1000125" cy="82232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411871" y="920395"/>
            <a:ext cx="851622" cy="82161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421447" y="1742005"/>
            <a:ext cx="912733" cy="82160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08714" y="1771808"/>
            <a:ext cx="800052" cy="79180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Szövegdoboz 10"/>
          <p:cNvSpPr txBox="1"/>
          <p:nvPr/>
        </p:nvSpPr>
        <p:spPr>
          <a:xfrm>
            <a:off x="4211960" y="4404951"/>
            <a:ext cx="35283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dirty="0" smtClean="0">
                <a:solidFill>
                  <a:schemeClr val="bg1">
                    <a:lumMod val="20000"/>
                    <a:lumOff val="80000"/>
                  </a:schemeClr>
                </a:solidFill>
              </a:rPr>
              <a:t>Windows Vista (2006)</a:t>
            </a:r>
            <a:endParaRPr lang="hu-HU" sz="2400" dirty="0">
              <a:solidFill>
                <a:schemeClr val="bg1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12" name="Szövegdoboz 11"/>
          <p:cNvSpPr txBox="1"/>
          <p:nvPr/>
        </p:nvSpPr>
        <p:spPr>
          <a:xfrm>
            <a:off x="5004048" y="5301208"/>
            <a:ext cx="29523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dirty="0" smtClean="0">
                <a:solidFill>
                  <a:schemeClr val="bg1">
                    <a:lumMod val="20000"/>
                    <a:lumOff val="80000"/>
                  </a:schemeClr>
                </a:solidFill>
              </a:rPr>
              <a:t>Windows 7 (2009)</a:t>
            </a:r>
            <a:endParaRPr lang="hu-HU" sz="2400" dirty="0">
              <a:solidFill>
                <a:schemeClr val="bg1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13" name="Szövegdoboz 12"/>
          <p:cNvSpPr txBox="1"/>
          <p:nvPr/>
        </p:nvSpPr>
        <p:spPr>
          <a:xfrm>
            <a:off x="5976156" y="6237312"/>
            <a:ext cx="27003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dirty="0" smtClean="0">
                <a:solidFill>
                  <a:schemeClr val="bg1">
                    <a:lumMod val="20000"/>
                    <a:lumOff val="80000"/>
                  </a:schemeClr>
                </a:solidFill>
              </a:rPr>
              <a:t>Windows 8 (2012)</a:t>
            </a:r>
            <a:endParaRPr lang="hu-HU" sz="2400" dirty="0">
              <a:solidFill>
                <a:schemeClr val="bg1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25" name="Jobbra nyíl 24">
            <a:hlinkClick r:id="rId9" action="ppaction://hlinksldjump"/>
          </p:cNvPr>
          <p:cNvSpPr/>
          <p:nvPr/>
        </p:nvSpPr>
        <p:spPr>
          <a:xfrm>
            <a:off x="8123165" y="6021230"/>
            <a:ext cx="1008112" cy="648072"/>
          </a:xfrm>
          <a:prstGeom prst="rightArrow">
            <a:avLst/>
          </a:prstGeom>
          <a:solidFill>
            <a:schemeClr val="bg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  <p:extLst>
      <p:ext uri="{BB962C8B-B14F-4D97-AF65-F5344CB8AC3E}">
        <p14:creationId xmlns="" xmlns:p14="http://schemas.microsoft.com/office/powerpoint/2010/main" val="162898734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5868 0.01295 C 0.15781 0.10335 0.14913 0.04671 0.14913 0.13781 " pathEditMode="relative" rAng="0" ptsTypes="fA">
                                      <p:cBhvr>
                                        <p:cTn id="15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948" y="624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5277 -0.00671 C 0.09739 -0.00509 0.09878 -0.00532 0.12899 -0.00046 C 0.15781 0.01225 0.25034 0.00786 0.25764 0.00809 C 0.26232 0.01017 0.27014 0.00624 0.27187 0.01225 C 0.27587 0.02659 0.27257 0.0504 0.27656 0.06728 C 0.27847 0.13272 0.26441 0.12023 0.29878 0.12439 C 0.30347 0.12485 0.30816 0.12578 0.31319 0.12647 C 0.32274 0.13064 0.34323 0.13272 0.34323 0.13295 C 0.34583 0.16509 0.34653 0.19746 0.34653 0.23006 " pathEditMode="relative" rAng="0" ptsTypes="ffffffffA">
                                      <p:cBhvr>
                                        <p:cTn id="22" dur="2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687" y="1183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0"/>
                            </p:stCondLst>
                            <p:childTnLst>
                              <p:par>
                                <p:cTn id="24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500"/>
                            </p:stCondLst>
                            <p:childTnLst>
                              <p:par>
                                <p:cTn id="28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4.91329E-6 L 0.38889 4.91329E-6 L 0.38889 0.12462 L 0.45868 0.12462 L 0.46024 0.23237 L 0.53802 0.23676 L 0.53802 0.33803 " pathEditMode="relative" ptsTypes="AAAAAAA">
                                      <p:cBhvr>
                                        <p:cTn id="29" dur="2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7500"/>
                            </p:stCondLst>
                            <p:childTnLst>
                              <p:par>
                                <p:cTn id="3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8000"/>
                            </p:stCondLst>
                            <p:childTnLst>
                              <p:par>
                                <p:cTn id="35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764 -0.02081 L 0.23437 -0.14521 L 0.39757 -0.14521 L 0.39896 -0.01873 L 0.46423 -0.01873 L 0.46701 0.0904 L 0.54479 0.10358 L 0.54653 0.20069 L 0.62899 0.20069 L 0.62899 0.34381 " pathEditMode="relative" rAng="0" ptsTypes="AAAAAAAAAA">
                                      <p:cBhvr>
                                        <p:cTn id="36" dur="2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076" y="12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0"/>
                            </p:stCondLst>
                            <p:childTnLst>
                              <p:par>
                                <p:cTn id="38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0500"/>
                            </p:stCondLst>
                            <p:childTnLst>
                              <p:par>
                                <p:cTn id="42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-2.71676E-6 L 0.12691 -0.14173 L 0.28247 -0.14382 L 0.29202 -0.00208 L 0.36667 -2.71676E-6 L 0.36337 0.11214 L 0.44445 0.1163 L 0.44271 0.20092 L 0.52222 0.20092 L 0.52535 0.33179 L 0.59827 0.3341 L 0.6158 0.48208 " pathEditMode="relative" ptsTypes="AAAAAAAAAAAA">
                                      <p:cBhvr>
                                        <p:cTn id="43" dur="2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2500"/>
                            </p:stCondLst>
                            <p:childTnLst>
                              <p:par>
                                <p:cTn id="4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3000"/>
                            </p:stCondLst>
                            <p:childTnLst>
                              <p:par>
                                <p:cTn id="49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-8.20809E-6 L 0.24601 -0.26845 L 0.41111 -0.26636 L 0.40799 -0.11839 L 0.47604 -0.11839 L 0.47604 -0.00625 L 0.55555 -0.00625 L 0.55694 0.07398 L 0.64115 0.07398 L 0.63802 0.20092 L 0.71424 0.20092 L 0.72708 0.33826 L 0.79687 0.33826 L 0.81424 0.47999 " pathEditMode="relative" ptsTypes="AAAAAAAAAAAAAA">
                                      <p:cBhvr>
                                        <p:cTn id="50" dur="20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5000"/>
                            </p:stCondLst>
                            <p:childTnLst>
                              <p:par>
                                <p:cTn id="52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5500"/>
                            </p:stCondLst>
                            <p:childTnLst>
                              <p:par>
                                <p:cTn id="56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0.00878 L 0.1573 -0.27492 L 0.32518 -0.27284 L 0.32518 -0.12648 L 0.38924 -0.12879 L 0.3908 -0.00648 L 0.46928 -0.0044 L 0.46771 0.0874 L 0.55417 0.08508 L 0.55573 0.21595 L 0.62952 0.21595 L 0.63264 0.3556 L 0.71754 0.34913 L 0.73039 0.48462 L 0.79289 0.4867 L 0.83299 0.62427 " pathEditMode="relative" rAng="0" ptsTypes="AAAAAAAAAAAAAAAA">
                                      <p:cBhvr>
                                        <p:cTn id="57" dur="20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1649" y="165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7500"/>
                            </p:stCondLst>
                            <p:childTnLst>
                              <p:par>
                                <p:cTn id="5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2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Rendszerem</a:t>
            </a:r>
            <a:endParaRPr lang="hu-HU" dirty="0"/>
          </a:p>
        </p:txBody>
      </p:sp>
      <p:pic>
        <p:nvPicPr>
          <p:cNvPr id="4" name="Tartalom helye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506" y="1100138"/>
            <a:ext cx="8496829" cy="4777134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6" name="Jobbra nyíl 5">
            <a:hlinkClick r:id="rId3" action="ppaction://hlinksldjump"/>
          </p:cNvPr>
          <p:cNvSpPr/>
          <p:nvPr/>
        </p:nvSpPr>
        <p:spPr>
          <a:xfrm>
            <a:off x="8123165" y="6021230"/>
            <a:ext cx="1008112" cy="648072"/>
          </a:xfrm>
          <a:prstGeom prst="rightArrow">
            <a:avLst/>
          </a:prstGeom>
          <a:solidFill>
            <a:schemeClr val="bg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/>
          </a:p>
        </p:txBody>
      </p:sp>
    </p:spTree>
    <p:extLst>
      <p:ext uri="{BB962C8B-B14F-4D97-AF65-F5344CB8AC3E}">
        <p14:creationId xmlns="" xmlns:p14="http://schemas.microsoft.com/office/powerpoint/2010/main" val="83122305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>
                <a:solidFill>
                  <a:schemeClr val="bg1">
                    <a:lumMod val="20000"/>
                    <a:lumOff val="80000"/>
                  </a:schemeClr>
                </a:solidFill>
              </a:rPr>
              <a:t>Windows 8.1 problémák</a:t>
            </a:r>
            <a:endParaRPr lang="hu-HU" dirty="0">
              <a:solidFill>
                <a:schemeClr val="bg1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5" name="Szövegdoboz 4"/>
          <p:cNvSpPr txBox="1"/>
          <p:nvPr/>
        </p:nvSpPr>
        <p:spPr>
          <a:xfrm>
            <a:off x="323528" y="1340768"/>
            <a:ext cx="864096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>
                <a:solidFill>
                  <a:schemeClr val="bg1">
                    <a:lumMod val="20000"/>
                    <a:lumOff val="80000"/>
                  </a:schemeClr>
                </a:solidFill>
                <a:latin typeface="Comic Sans MS" pitchFamily="66" charset="0"/>
              </a:rPr>
              <a:t>Tavaly 2. félévben tavasszal megkaptam  a laptopomat (</a:t>
            </a:r>
            <a:r>
              <a:rPr lang="hu-HU" dirty="0" err="1" smtClean="0">
                <a:solidFill>
                  <a:schemeClr val="bg1">
                    <a:lumMod val="20000"/>
                    <a:lumOff val="80000"/>
                  </a:schemeClr>
                </a:solidFill>
                <a:latin typeface="Comic Sans MS" pitchFamily="66" charset="0"/>
              </a:rPr>
              <a:t>win</a:t>
            </a:r>
            <a:r>
              <a:rPr lang="hu-HU" dirty="0" smtClean="0">
                <a:solidFill>
                  <a:schemeClr val="bg1">
                    <a:lumMod val="20000"/>
                    <a:lumOff val="80000"/>
                  </a:schemeClr>
                </a:solidFill>
                <a:latin typeface="Comic Sans MS" pitchFamily="66" charset="0"/>
              </a:rPr>
              <a:t> 8.1-es), teljesen tökéletes volt és nem volt semmi problémája. 2-3 hónappal később elkezdett romlani  az egér (érintős, de érintésre nem reagál). Nem tudtam érinteni, hiába próbáltam, de nem tehettünk semmit. Azóta USB egeret használok. </a:t>
            </a:r>
            <a:r>
              <a:rPr lang="hu-HU" dirty="0" smtClean="0">
                <a:solidFill>
                  <a:schemeClr val="bg1">
                    <a:lumMod val="20000"/>
                    <a:lumOff val="80000"/>
                  </a:schemeClr>
                </a:solidFill>
                <a:latin typeface="Comic Sans MS" pitchFamily="66" charset="0"/>
                <a:sym typeface="Wingdings" pitchFamily="2" charset="2"/>
              </a:rPr>
              <a:t></a:t>
            </a:r>
            <a:endParaRPr lang="hu-HU" dirty="0" smtClean="0">
              <a:solidFill>
                <a:schemeClr val="bg1">
                  <a:lumMod val="20000"/>
                  <a:lumOff val="80000"/>
                </a:schemeClr>
              </a:solidFill>
              <a:latin typeface="Comic Sans MS" pitchFamily="66" charset="0"/>
            </a:endParaRPr>
          </a:p>
          <a:p>
            <a:endParaRPr lang="hu-HU" dirty="0">
              <a:solidFill>
                <a:schemeClr val="bg1">
                  <a:lumMod val="20000"/>
                  <a:lumOff val="80000"/>
                </a:schemeClr>
              </a:solidFill>
              <a:latin typeface="Comic Sans MS" pitchFamily="66" charset="0"/>
            </a:endParaRPr>
          </a:p>
          <a:p>
            <a:endParaRPr lang="hu-HU" dirty="0">
              <a:solidFill>
                <a:schemeClr val="bg1">
                  <a:lumMod val="20000"/>
                  <a:lumOff val="8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6" name="Jobbra nyíl 5">
            <a:hlinkClick r:id="rId2" action="ppaction://hlinksldjump"/>
          </p:cNvPr>
          <p:cNvSpPr/>
          <p:nvPr/>
        </p:nvSpPr>
        <p:spPr>
          <a:xfrm>
            <a:off x="8123165" y="6021230"/>
            <a:ext cx="1008112" cy="648072"/>
          </a:xfrm>
          <a:prstGeom prst="rightArrow">
            <a:avLst/>
          </a:prstGeom>
          <a:solidFill>
            <a:schemeClr val="bg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636912"/>
            <a:ext cx="6560662" cy="4221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 descr="http://www.pd4pic.com/images/cursor-finger-hand-hyperlink-link-mouse-pointer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130972" flipV="1">
            <a:off x="4551132" y="3628693"/>
            <a:ext cx="885201" cy="114813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ilos tábla 6"/>
          <p:cNvSpPr/>
          <p:nvPr/>
        </p:nvSpPr>
        <p:spPr>
          <a:xfrm>
            <a:off x="2627784" y="3284984"/>
            <a:ext cx="2972859" cy="2880320"/>
          </a:xfrm>
          <a:prstGeom prst="noSmoking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55860493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3000">
        <p14:shred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900"/>
                            </p:stCondLst>
                            <p:childTnLst>
                              <p:par>
                                <p:cTn id="13" presetID="0" presetClass="path" presetSubtype="0" repeatCount="300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5816 -0.01065 C -0.06545 -0.02083 -0.05625 -0.00926 -0.06563 -0.01667 C -0.06684 -0.01759 -0.06754 -0.01967 -0.06875 -0.02083 C -0.075 -0.02639 -0.0842 -0.03055 -0.0915 -0.03287 C -0.09757 -0.03704 -0.10365 -0.03889 -0.10973 -0.04305 C -0.14636 -0.0419 -0.16094 -0.04213 -0.18993 -0.03704 C -0.20035 -0.03125 -0.21354 -0.03217 -0.22327 -0.02477 C -0.23368 -0.0169 -0.24236 -0.0081 -0.25052 0.00347 C -0.25677 0.02778 -0.25469 0.01482 -0.25209 0.05787 C -0.25052 0.08264 -0.23716 0.09398 -0.22327 0.1044 C -0.21754 0.1088 -0.20868 0.11921 -0.20209 0.1206 C -0.18889 0.12315 -0.19497 0.12176 -0.18386 0.12454 C -0.12153 0.12315 -0.12101 0.12778 -0.08229 0.11458 C -0.07882 0.11227 -0.075 0.11111 -0.0717 0.10857 C -0.07049 0.10764 -0.06997 0.10556 -0.06875 0.1044 C -0.05886 0.09421 -0.04896 0.08611 -0.0415 0.07222 C -0.03455 0.05949 -0.04219 0.07292 -0.03542 0.05787 C -0.03351 0.05371 -0.02934 0.04583 -0.02934 0.04583 C -0.02657 0.03148 -0.0257 0.01412 -0.03542 0.00556 C -0.0408 -0.00602 -0.04966 -0.00694 -0.05816 -0.01273 C -0.06563 -0.01782 -0.05938 -0.01667 -0.06719 -0.01667 " pathEditMode="relative" ptsTypes="ffffffffffffffffffffA">
                                      <p:cBhvr>
                                        <p:cTn id="14" dur="2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7900"/>
                            </p:stCondLst>
                            <p:childTnLst>
                              <p:par>
                                <p:cTn id="1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7900"/>
                            </p:stCondLst>
                            <p:childTnLst>
                              <p:par>
                                <p:cTn id="1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6" grpId="0" animBg="1"/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Kezdőképernyő Bemutatása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u-H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84583" y="1015888"/>
            <a:ext cx="8285699" cy="486138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  <a:extLst/>
        </p:spPr>
      </p:pic>
      <p:sp>
        <p:nvSpPr>
          <p:cNvPr id="5" name="Jobbra nyíl 4">
            <a:hlinkClick r:id="rId3" action="ppaction://hlinksldjump"/>
          </p:cNvPr>
          <p:cNvSpPr/>
          <p:nvPr/>
        </p:nvSpPr>
        <p:spPr>
          <a:xfrm>
            <a:off x="8123165" y="6021230"/>
            <a:ext cx="1008112" cy="648072"/>
          </a:xfrm>
          <a:prstGeom prst="rightArrow">
            <a:avLst/>
          </a:prstGeom>
          <a:solidFill>
            <a:schemeClr val="bg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/>
          </a:p>
        </p:txBody>
      </p:sp>
    </p:spTree>
    <p:extLst>
      <p:ext uri="{BB962C8B-B14F-4D97-AF65-F5344CB8AC3E}">
        <p14:creationId xmlns="" xmlns:p14="http://schemas.microsoft.com/office/powerpoint/2010/main" val="55542755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500"/>
                            </p:stCondLst>
                            <p:childTnLst>
                              <p:par>
                                <p:cTn id="1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laptopom</a:t>
            </a:r>
            <a:endParaRPr lang="hu-HU" dirty="0"/>
          </a:p>
        </p:txBody>
      </p:sp>
      <p:pic>
        <p:nvPicPr>
          <p:cNvPr id="1028" name="Picture 4" descr="C:\Users\MTimi\Desktop\20140605393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258773"/>
            <a:ext cx="2990194" cy="2242195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Front"/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MTimi\Desktop\20140606397[1]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2952" y="2258773"/>
            <a:ext cx="2990194" cy="2242195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Front"/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Users\MTimi\Desktop\20141009585[1]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2339" y="1700808"/>
            <a:ext cx="5583003" cy="4186411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Front"/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Jobbra nyíl 8">
            <a:hlinkClick r:id="rId5" action="ppaction://hlinksldjump"/>
          </p:cNvPr>
          <p:cNvSpPr/>
          <p:nvPr/>
        </p:nvSpPr>
        <p:spPr>
          <a:xfrm>
            <a:off x="8123165" y="6021230"/>
            <a:ext cx="1008112" cy="648072"/>
          </a:xfrm>
          <a:prstGeom prst="rightArrow">
            <a:avLst/>
          </a:prstGeom>
          <a:solidFill>
            <a:schemeClr val="bg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/>
          </a:p>
        </p:txBody>
      </p:sp>
      <p:sp>
        <p:nvSpPr>
          <p:cNvPr id="5" name="Téglalap 4"/>
          <p:cNvSpPr/>
          <p:nvPr/>
        </p:nvSpPr>
        <p:spPr>
          <a:xfrm>
            <a:off x="2843808" y="5745972"/>
            <a:ext cx="432362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u-HU" sz="54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Comic Sans MS" pitchFamily="66" charset="0"/>
              </a:rPr>
              <a:t>Kattintsd! </a:t>
            </a:r>
            <a:r>
              <a:rPr lang="hu-HU" sz="54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Comic Sans MS" pitchFamily="66" charset="0"/>
                <a:sym typeface="Wingdings" pitchFamily="2" charset="2"/>
              </a:rPr>
              <a:t></a:t>
            </a:r>
            <a:endParaRPr lang="hu-HU" sz="5400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267533777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300">
        <p14:pan dir="u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8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6" dur="1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9" grpId="0" animBg="1"/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Mire használom a laptopot?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smtClean="0"/>
              <a:t>Böngészésre, alkalmazásra, </a:t>
            </a:r>
            <a:r>
              <a:rPr lang="hu-HU" dirty="0" err="1" smtClean="0"/>
              <a:t>facebookozásra</a:t>
            </a:r>
            <a:r>
              <a:rPr lang="hu-HU" dirty="0" smtClean="0"/>
              <a:t>, képnézegetésre, </a:t>
            </a:r>
            <a:r>
              <a:rPr lang="hu-HU" dirty="0" err="1" smtClean="0"/>
              <a:t>photoshoppolásra</a:t>
            </a:r>
            <a:r>
              <a:rPr lang="hu-HU" dirty="0" smtClean="0"/>
              <a:t>…</a:t>
            </a:r>
            <a:r>
              <a:rPr lang="hu-HU" dirty="0" err="1" smtClean="0"/>
              <a:t>stb</a:t>
            </a:r>
            <a:endParaRPr lang="hu-HU" dirty="0"/>
          </a:p>
        </p:txBody>
      </p:sp>
      <p:sp>
        <p:nvSpPr>
          <p:cNvPr id="4" name="Jobbra nyíl 3">
            <a:hlinkClick r:id="rId2" action="ppaction://hlinksldjump"/>
          </p:cNvPr>
          <p:cNvSpPr/>
          <p:nvPr/>
        </p:nvSpPr>
        <p:spPr>
          <a:xfrm>
            <a:off x="8123165" y="6021230"/>
            <a:ext cx="1008112" cy="648072"/>
          </a:xfrm>
          <a:prstGeom prst="rightArrow">
            <a:avLst/>
          </a:prstGeom>
          <a:solidFill>
            <a:schemeClr val="bg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/>
          </a:p>
        </p:txBody>
      </p:sp>
    </p:spTree>
    <p:extLst>
      <p:ext uri="{BB962C8B-B14F-4D97-AF65-F5344CB8AC3E}">
        <p14:creationId xmlns="" xmlns:p14="http://schemas.microsoft.com/office/powerpoint/2010/main" val="297404542"/>
      </p:ext>
    </p:extLst>
  </p:cSld>
  <p:clrMapOvr>
    <a:masterClrMapping/>
  </p:clrMapOvr>
  <p:transition spd="slow" advClick="0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4" grpId="0" animBg="1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zögek">
  <a:themeElements>
    <a:clrScheme name="Egyéni 1. séma">
      <a:dk1>
        <a:sysClr val="windowText" lastClr="000000"/>
      </a:dk1>
      <a:lt1>
        <a:srgbClr val="7F7F7F"/>
      </a:lt1>
      <a:dk2>
        <a:srgbClr val="0C0C0C"/>
      </a:dk2>
      <a:lt2>
        <a:srgbClr val="262626"/>
      </a:lt2>
      <a:accent1>
        <a:srgbClr val="000000"/>
      </a:accent1>
      <a:accent2>
        <a:srgbClr val="0C0C0C"/>
      </a:accent2>
      <a:accent3>
        <a:srgbClr val="000000"/>
      </a:accent3>
      <a:accent4>
        <a:srgbClr val="0C0C0C"/>
      </a:accent4>
      <a:accent5>
        <a:srgbClr val="000000"/>
      </a:accent5>
      <a:accent6>
        <a:srgbClr val="0C0C0C"/>
      </a:accent6>
      <a:hlink>
        <a:srgbClr val="000000"/>
      </a:hlink>
      <a:folHlink>
        <a:srgbClr val="0C0C0C"/>
      </a:folHlink>
    </a:clrScheme>
    <a:fontScheme name="Szögek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zögek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0400000"/>
            </a:lightRig>
          </a:scene3d>
          <a:sp3d contourW="6350">
            <a:bevelT w="41275" h="19050" prst="angle"/>
            <a:contourClr>
              <a:schemeClr val="phClr">
                <a:shade val="25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0000"/>
                <a:shade val="85000"/>
              </a:schemeClr>
              <a:schemeClr val="phClr">
                <a:tint val="95000"/>
                <a:shade val="99000"/>
              </a:schemeClr>
            </a:duotone>
          </a:blip>
          <a:tile tx="0" ty="0" sx="100000" sy="10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3000"/>
                <a:shade val="85000"/>
              </a:schemeClr>
              <a:schemeClr val="phClr">
                <a:tint val="96000"/>
                <a:shade val="99000"/>
              </a:schemeClr>
            </a:duotone>
          </a:blip>
          <a:tile tx="0" ty="0" sx="90000" sy="9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Angles</Template>
  <TotalTime>2268</TotalTime>
  <Words>228</Words>
  <Application>Microsoft Office PowerPoint</Application>
  <PresentationFormat>Diavetítés a képernyőre (4:3 oldalarány)</PresentationFormat>
  <Paragraphs>39</Paragraphs>
  <Slides>13</Slides>
  <Notes>0</Notes>
  <HiddenSlides>0</HiddenSlides>
  <MMClips>0</MMClips>
  <ScaleCrop>false</ScaleCrop>
  <HeadingPairs>
    <vt:vector size="4" baseType="variant">
      <vt:variant>
        <vt:lpstr>Téma</vt:lpstr>
      </vt:variant>
      <vt:variant>
        <vt:i4>1</vt:i4>
      </vt:variant>
      <vt:variant>
        <vt:lpstr>Diacímek</vt:lpstr>
      </vt:variant>
      <vt:variant>
        <vt:i4>13</vt:i4>
      </vt:variant>
    </vt:vector>
  </HeadingPairs>
  <TitlesOfParts>
    <vt:vector size="14" baseType="lpstr">
      <vt:lpstr>Szögek</vt:lpstr>
      <vt:lpstr>Ezt Szeretem az informatikában: a Laptopom bemutatása</vt:lpstr>
      <vt:lpstr>2. dia</vt:lpstr>
      <vt:lpstr>Windows 8.1 alkalmazások (Apps)</vt:lpstr>
      <vt:lpstr>Hogyan fejlődik az operációs rendszer?</vt:lpstr>
      <vt:lpstr>Rendszerem</vt:lpstr>
      <vt:lpstr>Windows 8.1 problémák</vt:lpstr>
      <vt:lpstr>Kezdőképernyő Bemutatása</vt:lpstr>
      <vt:lpstr>laptopom</vt:lpstr>
      <vt:lpstr>Mire használom a laptopot?</vt:lpstr>
      <vt:lpstr>Kérdések</vt:lpstr>
      <vt:lpstr>Válaszok</vt:lpstr>
      <vt:lpstr>Források:</vt:lpstr>
      <vt:lpstr>Ki szeretnél lépni, de biztosan?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Szeretem az informatikában: Laptop</dc:title>
  <dc:creator>MTimi</dc:creator>
  <cp:lastModifiedBy>5.a</cp:lastModifiedBy>
  <cp:revision>56</cp:revision>
  <dcterms:created xsi:type="dcterms:W3CDTF">2014-10-28T14:18:25Z</dcterms:created>
  <dcterms:modified xsi:type="dcterms:W3CDTF">2015-01-05T13:15:55Z</dcterms:modified>
</cp:coreProperties>
</file>