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2"/>
  </p:notesMasterIdLst>
  <p:sldIdLst>
    <p:sldId id="257" r:id="rId2"/>
    <p:sldId id="279" r:id="rId3"/>
    <p:sldId id="262" r:id="rId4"/>
    <p:sldId id="258" r:id="rId5"/>
    <p:sldId id="259" r:id="rId6"/>
    <p:sldId id="260" r:id="rId7"/>
    <p:sldId id="261" r:id="rId8"/>
    <p:sldId id="278" r:id="rId9"/>
    <p:sldId id="263" r:id="rId10"/>
    <p:sldId id="273" r:id="rId11"/>
    <p:sldId id="272" r:id="rId12"/>
    <p:sldId id="265" r:id="rId13"/>
    <p:sldId id="266" r:id="rId14"/>
    <p:sldId id="267" r:id="rId15"/>
    <p:sldId id="268" r:id="rId16"/>
    <p:sldId id="269" r:id="rId17"/>
    <p:sldId id="277" r:id="rId18"/>
    <p:sldId id="280" r:id="rId19"/>
    <p:sldId id="276" r:id="rId20"/>
    <p:sldId id="28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9638" autoAdjust="0"/>
  </p:normalViewPr>
  <p:slideViewPr>
    <p:cSldViewPr snapToGrid="0">
      <p:cViewPr>
        <p:scale>
          <a:sx n="90" d="100"/>
          <a:sy n="90" d="100"/>
        </p:scale>
        <p:origin x="-816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829A9-241D-4BC7-B9D6-74C21C870473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7CF1-9888-4C54-99D3-367DC6E747B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7CF1-9888-4C54-99D3-367DC6E747B6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914403"/>
            <a:ext cx="27432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914403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1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193370" y="1859759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1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10672180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769600" y="6356352"/>
            <a:ext cx="812800" cy="365125"/>
          </a:xfrm>
        </p:spPr>
        <p:txBody>
          <a:bodyPr/>
          <a:lstStyle/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12701" y="5816600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5842001" y="6219827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12701" y="-7144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5842001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ED2835-B562-4370-8868-E405CBA3D417}" type="datetimeFigureOut">
              <a:rPr lang="hu-HU" smtClean="0"/>
              <a:pPr/>
              <a:t>2014.12.18.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556000" y="6356352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10566400" y="6356352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16ABAC-D969-43BD-BB01-DC17658A4FFE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25354" y="202408"/>
            <a:ext cx="12240731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 advClick="0" advTm="30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Core_Animation&amp;action=edit&amp;redlink=1" TargetMode="External"/><Relationship Id="rId2" Type="http://schemas.openxmlformats.org/officeDocument/2006/relationships/hyperlink" Target="http://hu.wikipedia.org/wiki/OS_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hyperlink" Target="http://hu.wikipedia.org/w/index.php?title=Interf%C3%A9sz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hu.wikipedia.org/wiki/Apple_Inc.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hu.wikipedia.org/wiki/Oper%C3%A1ci%C3%B3s_rendsz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IPad" TargetMode="External"/><Relationship Id="rId5" Type="http://schemas.openxmlformats.org/officeDocument/2006/relationships/hyperlink" Target="http://hu.wikipedia.org/wiki/IPod_touch" TargetMode="External"/><Relationship Id="rId4" Type="http://schemas.openxmlformats.org/officeDocument/2006/relationships/hyperlink" Target="http://hu.wikipedia.org/wiki/IPhon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hu.wikipedia.org/w/index.php?title=Darwin_(oper%C3%A1ci%C3%B3s_rendszer)&amp;action=edit&amp;redlink=1" TargetMode="External"/><Relationship Id="rId7" Type="http://schemas.openxmlformats.org/officeDocument/2006/relationships/hyperlink" Target="http://hu.wikipedia.org/w/index.php?title=Adathordoz%C3%B3&amp;action=edit&amp;redlink=1" TargetMode="External"/><Relationship Id="rId2" Type="http://schemas.openxmlformats.org/officeDocument/2006/relationships/hyperlink" Target="http://hu.wikipedia.org/wiki/Mac_OS_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/index.php?title=Cocoa_Touch&amp;action=edit&amp;redlink=1" TargetMode="External"/><Relationship Id="rId5" Type="http://schemas.openxmlformats.org/officeDocument/2006/relationships/hyperlink" Target="http://hu.wikipedia.org/w/index.php?title=Core_Services&amp;action=edit&amp;redlink=1" TargetMode="External"/><Relationship Id="rId4" Type="http://schemas.openxmlformats.org/officeDocument/2006/relationships/hyperlink" Target="http://hu.wikipedia.org/w/index.php?title=Core_OS_(iPhone_OS)&amp;action=edit&amp;redlink=1" TargetMode="External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hu.wikipedia.org/wiki/IPhone_OS_3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App_Store_(iOS)" TargetMode="External"/><Relationship Id="rId3" Type="http://schemas.openxmlformats.org/officeDocument/2006/relationships/hyperlink" Target="http://hu.wikipedia.org/wiki/AGPS" TargetMode="External"/><Relationship Id="rId7" Type="http://schemas.openxmlformats.org/officeDocument/2006/relationships/hyperlink" Target="http://hu.wikipedia.org/wiki/IPhone_OS_2" TargetMode="External"/><Relationship Id="rId2" Type="http://schemas.openxmlformats.org/officeDocument/2006/relationships/hyperlink" Target="http://hu.wikipedia.org/wiki/IPhone_(eredeti_v%C3%A1ltozat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HSDPA" TargetMode="External"/><Relationship Id="rId5" Type="http://schemas.openxmlformats.org/officeDocument/2006/relationships/hyperlink" Target="http://hu.wikipedia.org/wiki/UMTS" TargetMode="External"/><Relationship Id="rId10" Type="http://schemas.openxmlformats.org/officeDocument/2006/relationships/slide" Target="slide2.xml"/><Relationship Id="rId4" Type="http://schemas.openxmlformats.org/officeDocument/2006/relationships/hyperlink" Target="http://hu.wikipedia.org/wiki/3G" TargetMode="Externa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Steve_Jobs" TargetMode="External"/><Relationship Id="rId2" Type="http://schemas.openxmlformats.org/officeDocument/2006/relationships/hyperlink" Target="http://hu.wikipedia.org/wiki/Apple_Inc.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Eg%C3%A9r_(sz%C3%A1m%C3%ADt%C3%A1stechnika)" TargetMode="External"/><Relationship Id="rId3" Type="http://schemas.openxmlformats.org/officeDocument/2006/relationships/hyperlink" Target="http://hu.wikipedia.org/wiki/Febru%C3%A1r_24." TargetMode="External"/><Relationship Id="rId7" Type="http://schemas.openxmlformats.org/officeDocument/2006/relationships/hyperlink" Target="http://hu.wikipedia.org/wiki/Grafikus_felhaszn%C3%A1l%C3%B3i_fel%C3%BClet" TargetMode="External"/><Relationship Id="rId2" Type="http://schemas.openxmlformats.org/officeDocument/2006/relationships/hyperlink" Target="http://hu.wikipedia.org/wiki/19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Sz%C3%A1m%C3%ADt%C3%A1stechnika" TargetMode="External"/><Relationship Id="rId11" Type="http://schemas.openxmlformats.org/officeDocument/2006/relationships/slide" Target="slide2.xml"/><Relationship Id="rId5" Type="http://schemas.openxmlformats.org/officeDocument/2006/relationships/hyperlink" Target="http://hu.wikipedia.org/wiki/Apple_Inc.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hu.wikipedia.org/wiki/2011" TargetMode="External"/><Relationship Id="rId9" Type="http://schemas.openxmlformats.org/officeDocument/2006/relationships/hyperlink" Target="http://hu.wikipedia.org/wiki/IPho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u.wikipedia.org/w/index.php?title=F%C3%A9ny%C3%A9rz%C3%A9kel%C5%91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0214" y="3652585"/>
            <a:ext cx="4267722" cy="1908243"/>
          </a:xfrm>
        </p:spPr>
        <p:txBody>
          <a:bodyPr>
            <a:noAutofit/>
          </a:bodyPr>
          <a:lstStyle/>
          <a:p>
            <a:r>
              <a:rPr lang="hu-HU" sz="6000" dirty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  <a:t/>
            </a:r>
            <a:br>
              <a:rPr lang="hu-HU" sz="6000" dirty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</a:br>
            <a:r>
              <a:rPr lang="hu-HU" sz="6000" dirty="0" smtClean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  <a:t/>
            </a:r>
            <a:br>
              <a:rPr lang="hu-HU" sz="6000" dirty="0" smtClean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</a:br>
            <a:r>
              <a:rPr lang="hu-HU" sz="6000" dirty="0" smtClean="0">
                <a:solidFill>
                  <a:schemeClr val="bg1">
                    <a:lumMod val="50000"/>
                  </a:schemeClr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  <a:t> </a:t>
            </a:r>
            <a:r>
              <a:rPr lang="hu-HU" sz="6600" dirty="0" smtClean="0">
                <a:solidFill>
                  <a:schemeClr val="bg1"/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  <a:t>Kedvenc mobilom</a:t>
            </a:r>
            <a:br>
              <a:rPr lang="hu-HU" sz="6600" dirty="0" smtClean="0">
                <a:solidFill>
                  <a:schemeClr val="bg1"/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</a:br>
            <a:r>
              <a:rPr lang="hu-HU" sz="3300" dirty="0" smtClean="0">
                <a:solidFill>
                  <a:schemeClr val="bg1"/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  <a:t/>
            </a:r>
            <a:br>
              <a:rPr lang="hu-HU" sz="3300" dirty="0" smtClean="0">
                <a:solidFill>
                  <a:schemeClr val="bg1"/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</a:br>
            <a: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  <a:t>K</a:t>
            </a:r>
            <a: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  <a:t>észítette: Király </a:t>
            </a:r>
            <a: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  <a:t>András </a:t>
            </a:r>
            <a:b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</a:br>
            <a: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  <a:t>F</a:t>
            </a:r>
            <a: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  <a:t>elkészítő: Vitézné </a:t>
            </a:r>
            <a: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  <a:t>Szabó  Hajnalka</a:t>
            </a:r>
            <a:b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</a:br>
            <a: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  <a:t>Bán Zsigmond Ref.Ált.Isk.AMI és Óvoda</a:t>
            </a:r>
            <a:b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</a:br>
            <a: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  <a:t>Tiszafüred Fő út 2.</a:t>
            </a:r>
            <a:b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</a:br>
            <a:r>
              <a:rPr lang="hu-HU" sz="2000" dirty="0" smtClean="0">
                <a:solidFill>
                  <a:schemeClr val="bg1"/>
                </a:solidFill>
                <a:latin typeface="Baskerville Old Face" pitchFamily="18" charset="0"/>
                <a:cs typeface="Angsana New" panose="02020603050405020304" pitchFamily="18" charset="-34"/>
              </a:rPr>
              <a:t>5350</a:t>
            </a:r>
            <a:r>
              <a:rPr lang="hu-HU" sz="2000" dirty="0" smtClean="0">
                <a:solidFill>
                  <a:schemeClr val="bg1"/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  <a:t/>
            </a:r>
            <a:br>
              <a:rPr lang="hu-HU" sz="2000" dirty="0" smtClean="0">
                <a:solidFill>
                  <a:schemeClr val="bg1"/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</a:br>
            <a:r>
              <a:rPr lang="hu-HU" sz="3300" dirty="0" smtClean="0">
                <a:solidFill>
                  <a:schemeClr val="bg1"/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  <a:t/>
            </a:r>
            <a:br>
              <a:rPr lang="hu-HU" sz="3300" dirty="0" smtClean="0">
                <a:solidFill>
                  <a:schemeClr val="bg1"/>
                </a:solidFill>
                <a:latin typeface="Bauhaus 93" panose="04030905020B02020C02" pitchFamily="82" charset="0"/>
                <a:cs typeface="Angsana New" panose="02020603050405020304" pitchFamily="18" charset="-34"/>
              </a:rPr>
            </a:br>
            <a:endParaRPr lang="hu-HU" sz="3300" dirty="0">
              <a:solidFill>
                <a:schemeClr val="bg1"/>
              </a:solidFill>
              <a:latin typeface="Bauhaus 93" panose="04030905020B02020C02" pitchFamily="82" charset="0"/>
              <a:cs typeface="Angsana New" panose="02020603050405020304" pitchFamily="18" charset="-34"/>
            </a:endParaRPr>
          </a:p>
        </p:txBody>
      </p:sp>
      <p:pic>
        <p:nvPicPr>
          <p:cNvPr id="1026" name="Picture 2" descr="http://iphonehungary.hu/wp-content/uploads/2014/10/iphone-6-plus-iphone-6-iphone-5s-iphone-5c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1256" y="1296934"/>
            <a:ext cx="7260745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kciógomb: Információ 8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Informati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Végére 10">
            <a:hlinkClick r:id="" action="ppaction://hlinkshowjump?jump=nextslide" highlightClick="1"/>
          </p:cNvPr>
          <p:cNvSpPr/>
          <p:nvPr/>
        </p:nvSpPr>
        <p:spPr>
          <a:xfrm>
            <a:off x="11149584" y="5922000"/>
            <a:ext cx="1042416" cy="936000"/>
          </a:xfrm>
          <a:prstGeom prst="actionButtonE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85523123"/>
      </p:ext>
    </p:extLst>
  </p:cSld>
  <p:clrMapOvr>
    <a:masterClrMapping/>
  </p:clrMapOvr>
  <p:transition spd="slow" advClick="0" advTm="30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11506204" y="764373"/>
            <a:ext cx="206188" cy="12930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0317" y="428273"/>
            <a:ext cx="10820400" cy="3412862"/>
          </a:xfrm>
        </p:spPr>
        <p:txBody>
          <a:bodyPr/>
          <a:lstStyle/>
          <a:p>
            <a:r>
              <a:rPr lang="hu-HU" sz="4400" dirty="0">
                <a:solidFill>
                  <a:schemeClr val="tx2">
                    <a:lumMod val="50000"/>
                  </a:schemeClr>
                </a:solidFill>
              </a:rPr>
              <a:t>Operációs rendszere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 az IOSez fut az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iPhone-on.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Ugyanazon a Mach kernelen alapul mindkettő, ami a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hlinkClick r:id="rId2" tooltip="OS X"/>
              </a:rPr>
              <a:t>Mac OS X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-ben is található. Az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IOS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tartalmazza a Mac OS X 10.5 verziójának "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hlinkClick r:id="rId3" tooltip="Core Animation (a lap nem létezik)"/>
              </a:rPr>
              <a:t>Core Animation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" modulját, ami a PowerVR MBX 3D hardverrel együtt felelős a felhasználói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hlinkClick r:id="rId4" tooltip="Interfész (a lap nem létezik)"/>
              </a:rPr>
              <a:t>interfészben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 található animációk akadásmentes lejátszásáért. Az operációs rendszer jóval kevesebb mint fél GB-ot foglal magának az eszköz összesen 8 vagy 16GB-os háttértárából. Támogatja a később megjelenő alkalmazásokat.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2" name="Picture 4" descr="http://iphonehungary.hu/wp-content/uploads/2013/09/7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44" y="3455894"/>
            <a:ext cx="6172201" cy="3307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kciógomb: Információ 6">
            <a:hlinkClick r:id="rId6" action="ppaction://hlinksldjump" highlightClick="1"/>
          </p:cNvPr>
          <p:cNvSpPr/>
          <p:nvPr/>
        </p:nvSpPr>
        <p:spPr>
          <a:xfrm>
            <a:off x="10964175" y="500332"/>
            <a:ext cx="1042416" cy="104241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égére 8">
            <a:hlinkClick r:id="" action="ppaction://hlinkshowjump?jump=nextslide" highlightClick="1"/>
          </p:cNvPr>
          <p:cNvSpPr/>
          <p:nvPr/>
        </p:nvSpPr>
        <p:spPr>
          <a:xfrm>
            <a:off x="10670959" y="6010182"/>
            <a:ext cx="1521041" cy="847817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Elejére 9">
            <a:hlinkClick r:id="" action="ppaction://hlinkshowjump?jump=previousslide" highlightClick="1"/>
          </p:cNvPr>
          <p:cNvSpPr/>
          <p:nvPr/>
        </p:nvSpPr>
        <p:spPr>
          <a:xfrm>
            <a:off x="0" y="6054570"/>
            <a:ext cx="1411550" cy="803429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05707885"/>
      </p:ext>
    </p:extLst>
  </p:cSld>
  <p:clrMapOvr>
    <a:masterClrMapping/>
  </p:clrMapOvr>
  <p:transition spd="slow" advClick="0" advTm="30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11506200" y="764373"/>
            <a:ext cx="381001" cy="12930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0227" y="147642"/>
            <a:ext cx="10820400" cy="5990085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Az 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</a:rPr>
              <a:t>Iphone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OS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OS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</a:rPr>
              <a:t>Iphone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vagy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iOS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 annak az 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hlinkClick r:id="rId2" tooltip="Operációs rendszer"/>
              </a:rPr>
              <a:t>operációs rendszernek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 a neve, amelyet az 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hlinkClick r:id="rId3" tooltip="Apple Inc."/>
              </a:rPr>
              <a:t>Apple Inc.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 fejlesztett ki az 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hlinkClick r:id="rId4" tooltip="IPhone"/>
              </a:rPr>
              <a:t>iPhone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u-HU" sz="2800" dirty="0" err="1">
                <a:solidFill>
                  <a:schemeClr val="tx2">
                    <a:lumMod val="75000"/>
                  </a:schemeClr>
                </a:solidFill>
                <a:hlinkClick r:id="rId5" tooltip="IPod touch"/>
              </a:rPr>
              <a:t>iPod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hlinkClick r:id="rId5" tooltip="IPod touch"/>
              </a:rPr>
              <a:t> touch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 és 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hlinkClick r:id="rId6" tooltip="IPad"/>
              </a:rPr>
              <a:t>iPad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készülékekre .</a:t>
            </a: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IOS rövidítés jelentése </a:t>
            </a: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I: 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  - én </a:t>
            </a: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O: operating   - operaciós </a:t>
            </a: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S: system   - rendszerem.</a:t>
            </a:r>
          </a:p>
          <a:p>
            <a:endParaRPr lang="hu-HU" sz="2800" dirty="0" smtClean="0"/>
          </a:p>
        </p:txBody>
      </p:sp>
      <p:pic>
        <p:nvPicPr>
          <p:cNvPr id="8194" name="Picture 2" descr="https://d13yacurqjgara.cloudfront.net/users/136211/screenshots/1111784/attachments/140689/ios7_icon_redesign_by_ida_swarczewskaj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79" y="1664914"/>
            <a:ext cx="5593977" cy="4587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kciógomb: Információ 6">
            <a:hlinkClick r:id="rId8" action="ppaction://hlinksldjump" highlightClick="1"/>
          </p:cNvPr>
          <p:cNvSpPr/>
          <p:nvPr/>
        </p:nvSpPr>
        <p:spPr>
          <a:xfrm>
            <a:off x="11128076" y="526211"/>
            <a:ext cx="1042416" cy="104241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égére 8">
            <a:hlinkClick r:id="" action="ppaction://hlinkshowjump?jump=nextslide" highlightClick="1"/>
          </p:cNvPr>
          <p:cNvSpPr/>
          <p:nvPr/>
        </p:nvSpPr>
        <p:spPr>
          <a:xfrm>
            <a:off x="10972800" y="5984260"/>
            <a:ext cx="1219200" cy="873740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Elejére 9">
            <a:hlinkClick r:id="" action="ppaction://hlinkshowjump?jump=previousslide" highlightClick="1"/>
          </p:cNvPr>
          <p:cNvSpPr/>
          <p:nvPr/>
        </p:nvSpPr>
        <p:spPr>
          <a:xfrm>
            <a:off x="0" y="5956916"/>
            <a:ext cx="1349406" cy="901083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97507634"/>
      </p:ext>
    </p:extLst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11506204" y="764373"/>
            <a:ext cx="527756" cy="12930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214490"/>
            <a:ext cx="10820400" cy="600419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 tooltip="Mac OS X"/>
              </a:rPr>
              <a:t>Mac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 tooltip="Mac OS X"/>
              </a:rPr>
              <a:t>OS X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(amelyből származtatták), </a:t>
            </a: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 tooltip="Darwin (operációs rendszer) (a lap nem létezik)"/>
              </a:rPr>
              <a:t>Darwin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alapokat használja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iPhone OS négy fő 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rétegből</a:t>
            </a: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tevődik össze: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 tooltip="Core OS (iPhone OS) (a lap nem létezik)"/>
              </a:rPr>
              <a:t>Core OS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 tooltip="Core Services (a lap nem létezik)"/>
              </a:rPr>
              <a:t>Core Services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és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 tooltip="Cocoa Touch (a lap nem létezik)"/>
              </a:rPr>
              <a:t>Cocoa Touch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 teljes 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operációs</a:t>
            </a: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rendszer alig 240 MB helyet foglalt 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készülék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7" tooltip="Adathordozó (a lap nem létezik)"/>
              </a:rPr>
              <a:t>adathordozóján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ez azóta </a:t>
            </a: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többszörösére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hízott az új 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funkcióknak</a:t>
            </a: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köszönhetően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www.winzip.de/mac/images/mac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26" y="0"/>
            <a:ext cx="4574875" cy="6033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kciógomb: Információ 6">
            <a:hlinkClick r:id="rId9" action="ppaction://hlinksldjump" highlightClick="1"/>
          </p:cNvPr>
          <p:cNvSpPr/>
          <p:nvPr/>
        </p:nvSpPr>
        <p:spPr>
          <a:xfrm>
            <a:off x="6504317" y="707365"/>
            <a:ext cx="1042416" cy="104241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Végére 7">
            <a:hlinkClick r:id="" action="ppaction://hlinkshowjump?jump=nextslide" highlightClick="1"/>
          </p:cNvPr>
          <p:cNvSpPr/>
          <p:nvPr/>
        </p:nvSpPr>
        <p:spPr>
          <a:xfrm>
            <a:off x="10511161" y="6116714"/>
            <a:ext cx="1680839" cy="741285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Elejére 8">
            <a:hlinkClick r:id="" action="ppaction://hlinkshowjump?jump=previousslide" highlightClick="1"/>
          </p:cNvPr>
          <p:cNvSpPr/>
          <p:nvPr/>
        </p:nvSpPr>
        <p:spPr>
          <a:xfrm>
            <a:off x="0" y="6081204"/>
            <a:ext cx="1553592" cy="776796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6237869"/>
      </p:ext>
    </p:extLst>
  </p:cSld>
  <p:clrMapOvr>
    <a:masterClrMapping/>
  </p:clrMapOvr>
  <p:transition spd="slow" advClick="0" advTm="30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03841" y="180622"/>
            <a:ext cx="6153826" cy="4995227"/>
          </a:xfrm>
        </p:spPr>
        <p:txBody>
          <a:bodyPr>
            <a:noAutofit/>
          </a:bodyPr>
          <a:lstStyle/>
          <a:p>
            <a:r>
              <a:rPr lang="hu-HU" sz="6600" i="1" dirty="0" smtClean="0">
                <a:solidFill>
                  <a:srgbClr val="FFFF00"/>
                </a:solidFill>
              </a:rPr>
              <a:t>Generációk </a:t>
            </a:r>
            <a:br>
              <a:rPr lang="hu-HU" sz="6600" i="1" dirty="0" smtClean="0">
                <a:solidFill>
                  <a:srgbClr val="FFFF00"/>
                </a:solidFill>
              </a:rPr>
            </a:br>
            <a:r>
              <a:rPr lang="hu-HU" sz="6600" i="1" dirty="0">
                <a:solidFill>
                  <a:srgbClr val="FFFF00"/>
                </a:solidFill>
              </a:rPr>
              <a:t> </a:t>
            </a:r>
            <a:br>
              <a:rPr lang="hu-HU" sz="6600" i="1" dirty="0">
                <a:solidFill>
                  <a:srgbClr val="FFFF00"/>
                </a:solidFill>
              </a:rPr>
            </a:br>
            <a:r>
              <a:rPr lang="hu-HU" sz="6600" i="1" dirty="0" smtClean="0">
                <a:solidFill>
                  <a:srgbClr val="FFFF00"/>
                </a:solidFill>
              </a:rPr>
              <a:t>összehasonlítása </a:t>
            </a:r>
            <a:br>
              <a:rPr lang="hu-HU" sz="6600" i="1" dirty="0" smtClean="0">
                <a:solidFill>
                  <a:srgbClr val="FFFF00"/>
                </a:solidFill>
              </a:rPr>
            </a:br>
            <a:endParaRPr lang="hu-HU" sz="6600" i="1" dirty="0">
              <a:solidFill>
                <a:srgbClr val="FFFF00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79025" y="5068711"/>
            <a:ext cx="10160532" cy="1659466"/>
          </a:xfrm>
        </p:spPr>
        <p:txBody>
          <a:bodyPr>
            <a:normAutofit/>
          </a:bodyPr>
          <a:lstStyle/>
          <a:p>
            <a:r>
              <a:rPr lang="hu-HU" sz="9600" dirty="0" smtClean="0">
                <a:solidFill>
                  <a:schemeClr val="accent2"/>
                </a:solidFill>
              </a:rPr>
              <a:t>1,2,3,4,5,6,6plus</a:t>
            </a:r>
            <a:endParaRPr lang="hu-HU" sz="9600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http://iphonekozosseg.com/wp-content/uploads/2014/01/iphone-generations.3jpg.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10" y="1"/>
            <a:ext cx="6282907" cy="4741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kciógomb: Információ 7">
            <a:hlinkClick r:id="rId3" action="ppaction://hlinksldjump" highlightClick="1"/>
          </p:cNvPr>
          <p:cNvSpPr/>
          <p:nvPr/>
        </p:nvSpPr>
        <p:spPr>
          <a:xfrm>
            <a:off x="10633" y="0"/>
            <a:ext cx="1042416" cy="104241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égére 8">
            <a:hlinkClick r:id="" action="ppaction://hlinkshowjump?jump=nextslide" highlightClick="1"/>
          </p:cNvPr>
          <p:cNvSpPr/>
          <p:nvPr/>
        </p:nvSpPr>
        <p:spPr>
          <a:xfrm>
            <a:off x="10919534" y="5993137"/>
            <a:ext cx="1272466" cy="864863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Elejére 9">
            <a:hlinkClick r:id="" action="ppaction://hlinkshowjump?jump=previousslide" highlightClick="1"/>
          </p:cNvPr>
          <p:cNvSpPr/>
          <p:nvPr/>
        </p:nvSpPr>
        <p:spPr>
          <a:xfrm>
            <a:off x="0" y="5992428"/>
            <a:ext cx="1278384" cy="865572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11601311"/>
      </p:ext>
    </p:extLst>
  </p:cSld>
  <p:clrMapOvr>
    <a:masterClrMapping/>
  </p:clrMapOvr>
  <p:transition spd="slow" advClick="0" advTm="3000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11506201" y="764373"/>
            <a:ext cx="470212" cy="12930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7679" y="235479"/>
            <a:ext cx="10820400" cy="5676818"/>
          </a:xfrm>
        </p:spPr>
        <p:txBody>
          <a:bodyPr/>
          <a:lstStyle/>
          <a:p>
            <a:pPr lvl="8"/>
            <a:r>
              <a:rPr lang="hu-H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Iphone 1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Egyesült Államokban 2007. június 29-től volt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elérhető az Iphone 1.  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Következő évben jelentették be utódját az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 3G-t.</a:t>
            </a:r>
          </a:p>
          <a:p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eredeti iPhone-ra már nem készülnek frissítések, az utolsó hivatalos operációs rendszer verziója az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IPhone OS 3"/>
              </a:rPr>
              <a:t>iOS 3.1.3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2013. június 11. óta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elavult.</a:t>
            </a:r>
          </a:p>
          <a:p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http://i.ytimg.com/vi/W2F4O0QIzC4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4" y="2713571"/>
            <a:ext cx="7434439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kciógomb: Információ 6">
            <a:hlinkClick r:id="rId4" action="ppaction://hlinksldjump" highlightClick="1"/>
          </p:cNvPr>
          <p:cNvSpPr/>
          <p:nvPr/>
        </p:nvSpPr>
        <p:spPr>
          <a:xfrm>
            <a:off x="11149584" y="0"/>
            <a:ext cx="1042416" cy="104241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Elejére 7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égére 8">
            <a:hlinkClick r:id="" action="ppaction://hlinkshowjump?jump=nextslide" highlightClick="1"/>
          </p:cNvPr>
          <p:cNvSpPr/>
          <p:nvPr/>
        </p:nvSpPr>
        <p:spPr>
          <a:xfrm>
            <a:off x="11149584" y="5815584"/>
            <a:ext cx="1042416" cy="1042416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79743013"/>
      </p:ext>
    </p:extLst>
  </p:cSld>
  <p:clrMapOvr>
    <a:masterClrMapping/>
  </p:clrMapOvr>
  <p:transition spd="slow" advClick="0" advTm="30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0"/>
            <a:ext cx="10820400" cy="6858000"/>
          </a:xfrm>
        </p:spPr>
        <p:txBody>
          <a:bodyPr/>
          <a:lstStyle/>
          <a:p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</a:t>
            </a:r>
            <a:r>
              <a:rPr lang="hu-H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iPhone 3G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hu-H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IPhone (eredeti változat)"/>
              </a:rPr>
              <a:t>eredeti iPhone-hoz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de több új eszköz került bele, mint pl. az 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AGPS"/>
              </a:rPr>
              <a:t>AGPS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3G"/>
              </a:rPr>
              <a:t>3G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és az 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UMTS"/>
              </a:rPr>
              <a:t>UMTS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HSDPA"/>
              </a:rPr>
              <a:t>HSDPA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Szoftvere az 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IPhone OS 2"/>
              </a:rPr>
              <a:t>iPhone OS 2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amely a készülékkel egy időben került forgalomba. Az új operációs rendszer mutatta be elsőként az 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App Store (iOS)"/>
              </a:rPr>
              <a:t>App Store-t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az Apple alkalmazásokat árusító online boltját</a:t>
            </a:r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hu-H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Esztétikájában nem külömbözik </a:t>
            </a:r>
          </a:p>
          <a:p>
            <a:pPr marL="0" indent="0">
              <a:buNone/>
            </a:pPr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elődjétől</a:t>
            </a:r>
          </a:p>
          <a:p>
            <a:endParaRPr lang="hu-H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http://appsolute.hu/wp-content/uploads/2013/05/iphone3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9" y="3114676"/>
            <a:ext cx="4543426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kciógomb: Információ 6">
            <a:hlinkClick r:id="rId10" action="ppaction://hlinksldjump" highlightClick="1"/>
          </p:cNvPr>
          <p:cNvSpPr/>
          <p:nvPr/>
        </p:nvSpPr>
        <p:spPr>
          <a:xfrm>
            <a:off x="11149585" y="0"/>
            <a:ext cx="1042416" cy="104241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Elejére 7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égére 8">
            <a:hlinkClick r:id="" action="ppaction://hlinkshowjump?jump=nextslide" highlightClick="1"/>
          </p:cNvPr>
          <p:cNvSpPr/>
          <p:nvPr/>
        </p:nvSpPr>
        <p:spPr>
          <a:xfrm>
            <a:off x="11149584" y="5815584"/>
            <a:ext cx="1042416" cy="1042416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80935712"/>
      </p:ext>
    </p:extLst>
  </p:cSld>
  <p:clrMapOvr>
    <a:masterClrMapping/>
  </p:clrMapOvr>
  <p:transition spd="slow" advClick="0" advTm="30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11506204" y="764373"/>
            <a:ext cx="764823" cy="12930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335505"/>
            <a:ext cx="10820400" cy="5962207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 g az elérhető sávszélességet jelenti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A 4 g hálózatot elérte az </a:t>
            </a:r>
            <a:r>
              <a:rPr lang="hu-HU" sz="3600" dirty="0">
                <a:solidFill>
                  <a:schemeClr val="bg1"/>
                </a:solidFill>
              </a:rPr>
              <a:t>I</a:t>
            </a:r>
            <a:r>
              <a:rPr lang="hu-HU" sz="3600" dirty="0" smtClean="0">
                <a:solidFill>
                  <a:schemeClr val="bg1"/>
                </a:solidFill>
              </a:rPr>
              <a:t>phone az Apple elkezdte számozni a készülékeit.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PL:  4-es,4s,5-ös,5c,5s,6-os,6 plus,</a:t>
            </a:r>
          </a:p>
          <a:p>
            <a:endParaRPr lang="hu-HU" sz="3600" dirty="0"/>
          </a:p>
        </p:txBody>
      </p:sp>
      <p:pic>
        <p:nvPicPr>
          <p:cNvPr id="6146" name="Picture 2" descr="http://sg.hu/galeria/1025546185/102554618514103413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912537"/>
            <a:ext cx="5886452" cy="3945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7.pixs.ru/storage/3/2/1/speedcompa_6968336_10493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2" y="2912537"/>
            <a:ext cx="6305550" cy="3945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kciógomb: Információ 7">
            <a:hlinkClick r:id="rId4" action="ppaction://hlinksldjump" highlightClick="1"/>
          </p:cNvPr>
          <p:cNvSpPr/>
          <p:nvPr/>
        </p:nvSpPr>
        <p:spPr>
          <a:xfrm>
            <a:off x="9609828" y="0"/>
            <a:ext cx="1042416" cy="104241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Elejére 8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1042416" cy="1042416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Végére 9">
            <a:hlinkClick r:id="" action="ppaction://hlinkshowjump?jump=nextslide" highlightClick="1"/>
          </p:cNvPr>
          <p:cNvSpPr/>
          <p:nvPr/>
        </p:nvSpPr>
        <p:spPr>
          <a:xfrm>
            <a:off x="11149584" y="0"/>
            <a:ext cx="1042416" cy="1042416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83693139"/>
      </p:ext>
    </p:extLst>
  </p:cSld>
  <p:clrMapOvr>
    <a:masterClrMapping/>
  </p:clrMapOvr>
  <p:transition spd="slow" advClick="0" advTm="3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11506204" y="764373"/>
            <a:ext cx="983166" cy="12930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8735" y="180627"/>
            <a:ext cx="10820400" cy="6426135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7030A0"/>
                </a:solidFill>
              </a:rPr>
              <a:t>Nokia, Samsung, Apple – ez a három cég uralja az évente másfél milliárd telefont előállító mobilipar felét, és a pozíciójukban nem várható nagy változás. Megnéztük az általuk kedvelt operációs rendszereket, az Androidot, az iOS-t és a Windows </a:t>
            </a:r>
            <a:r>
              <a:rPr lang="hu-HU" sz="3200" dirty="0" smtClean="0">
                <a:solidFill>
                  <a:srgbClr val="7030A0"/>
                </a:solidFill>
              </a:rPr>
              <a:t>Phone-t</a:t>
            </a:r>
            <a:r>
              <a:rPr lang="hu-HU" sz="3200" dirty="0">
                <a:solidFill>
                  <a:srgbClr val="7030A0"/>
                </a:solidFill>
              </a:rPr>
              <a:t>, és kiválasztottuk közülük a legjobbat. </a:t>
            </a:r>
            <a:endParaRPr lang="hu-HU" sz="3200" dirty="0" smtClean="0">
              <a:solidFill>
                <a:srgbClr val="7030A0"/>
              </a:solidFill>
            </a:endParaRPr>
          </a:p>
          <a:p>
            <a:endParaRPr lang="hu-HU" sz="3200" dirty="0"/>
          </a:p>
        </p:txBody>
      </p:sp>
      <p:pic>
        <p:nvPicPr>
          <p:cNvPr id="7170" name="Picture 2" descr="http://cdn1.mos.techradar.futurecdn.net/art/mobile_phones/iPhone/iPhone%205S/Press/5S%20fancy%20colors-623-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8" y="3178826"/>
            <a:ext cx="4397020" cy="2459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.arukereso.hu/full/265806703.nokia-lumia-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23" y="2768830"/>
            <a:ext cx="349567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ungunboroo.mn/uploads/products/5118cd4778bef57b547b57f23688bdff6016b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6" y="2757611"/>
            <a:ext cx="3743324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kciógomb: Információ 9">
            <a:hlinkClick r:id="rId5" action="ppaction://hlinksldjump" highlightClick="1"/>
          </p:cNvPr>
          <p:cNvSpPr/>
          <p:nvPr/>
        </p:nvSpPr>
        <p:spPr>
          <a:xfrm>
            <a:off x="11149585" y="0"/>
            <a:ext cx="1042416" cy="104241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Elejére 10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Végére 11">
            <a:hlinkClick r:id="" action="ppaction://hlinkshowjump?jump=nextslide" highlightClick="1"/>
          </p:cNvPr>
          <p:cNvSpPr/>
          <p:nvPr/>
        </p:nvSpPr>
        <p:spPr>
          <a:xfrm>
            <a:off x="11149584" y="5815584"/>
            <a:ext cx="1042416" cy="1042416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36758847"/>
      </p:ext>
    </p:extLst>
  </p:cSld>
  <p:clrMapOvr>
    <a:masterClrMapping/>
  </p:clrMapOvr>
  <p:transition spd="slow" advClick="0" advTm="30000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9204" y="0"/>
            <a:ext cx="6418555" cy="1143000"/>
          </a:xfrm>
        </p:spPr>
        <p:txBody>
          <a:bodyPr>
            <a:noAutofit/>
          </a:bodyPr>
          <a:lstStyle/>
          <a:p>
            <a:r>
              <a:rPr lang="hu-HU" sz="9600" dirty="0" smtClean="0"/>
              <a:t>Kérdések</a:t>
            </a:r>
            <a:endParaRPr lang="hu-HU" sz="9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35480"/>
            <a:ext cx="7797554" cy="4922520"/>
          </a:xfrm>
          <a:noFill/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Chiller" pitchFamily="82" charset="0"/>
              </a:rPr>
              <a:t>Milyen operációs rendszere van az iphonnoknak?</a:t>
            </a:r>
          </a:p>
          <a:p>
            <a:r>
              <a:rPr lang="hu-HU" sz="4000" dirty="0" smtClean="0">
                <a:solidFill>
                  <a:schemeClr val="bg1"/>
                </a:solidFill>
                <a:latin typeface="Chiller" pitchFamily="82" charset="0"/>
              </a:rPr>
              <a:t>Ki találta fel ?</a:t>
            </a:r>
          </a:p>
          <a:p>
            <a:r>
              <a:rPr lang="hu-HU" sz="4000" dirty="0" smtClean="0">
                <a:solidFill>
                  <a:schemeClr val="bg1"/>
                </a:solidFill>
                <a:latin typeface="Chiller" pitchFamily="82" charset="0"/>
              </a:rPr>
              <a:t>Mikor került forgalomba az Iphone?</a:t>
            </a:r>
          </a:p>
          <a:p>
            <a:r>
              <a:rPr lang="hu-HU" sz="4000" dirty="0" smtClean="0">
                <a:solidFill>
                  <a:schemeClr val="bg1"/>
                </a:solidFill>
                <a:latin typeface="Chiller" pitchFamily="82" charset="0"/>
              </a:rPr>
              <a:t> Melyik cég forgalmazza?</a:t>
            </a:r>
          </a:p>
          <a:p>
            <a:r>
              <a:rPr lang="hu-HU" sz="4000" dirty="0" smtClean="0">
                <a:solidFill>
                  <a:schemeClr val="bg1"/>
                </a:solidFill>
                <a:latin typeface="Chiller" pitchFamily="82" charset="0"/>
              </a:rPr>
              <a:t>Mit jelent a neve a telefonnak?</a:t>
            </a:r>
          </a:p>
          <a:p>
            <a:endParaRPr lang="hu-HU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endParaRPr lang="hu-HU" sz="4000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33794" name="Picture 2" descr="https://encrypted-tbn0.gstatic.com/images?q=tbn:ANd9GcR4QPCpZ6StFaLXlc482Pq4elByQXAg0BeRCP2-XicY1l42rVt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8431" y="1"/>
            <a:ext cx="4233570" cy="4943391"/>
          </a:xfrm>
          <a:prstGeom prst="rect">
            <a:avLst/>
          </a:prstGeom>
          <a:noFill/>
        </p:spPr>
      </p:pic>
      <p:sp>
        <p:nvSpPr>
          <p:cNvPr id="8" name="Akciógomb: Elejére 7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égére 8">
            <a:hlinkClick r:id="" action="ppaction://hlinkshowjump?jump=nextslide" highlightClick="1"/>
          </p:cNvPr>
          <p:cNvSpPr/>
          <p:nvPr/>
        </p:nvSpPr>
        <p:spPr>
          <a:xfrm>
            <a:off x="11149584" y="5815584"/>
            <a:ext cx="1042416" cy="1042416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11506204" y="764373"/>
            <a:ext cx="1952222" cy="12930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425004"/>
            <a:ext cx="10820400" cy="5767924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Források: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Google képkereső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Wikipédia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Index tech.hu</a:t>
            </a:r>
          </a:p>
        </p:txBody>
      </p:sp>
      <p:pic>
        <p:nvPicPr>
          <p:cNvPr id="8194" name="Picture 2" descr="http://velocityagency.com/wp-content/uploads/2013/08/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48" y="0"/>
            <a:ext cx="7266366" cy="2833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QWFRUWGBkYFxUXGRgbFxwaGBYYGBocGB0YHSggGhwlHBwZITEhJiktLi4uHR8zODMsNygtLiwBCgoKBQUFDgUFDisZExkrKysrKysrKysrKysrKysrKysrKysrKysrKysrKysrKysrKysrKysrKysrKysrKysrK//AABEIAOMA3gMBIgACEQEDEQH/xAAcAAACAwEBAQEAAAAAAAAAAAAABQMEBgcCAQj/xABLEAACAQMCAwUFBQQHBAgHAAABAgMABBESIQUxQQYTIlFhBzJxgZEUQqGxwSNSgtEVM2Jyc5LhQ7Kz0ggWJTVUtMLxFyQmNDaDk//EABQBAQAAAAAAAAAAAAAAAAAAAAD/xAAUEQEAAAAAAAAAAAAAAAAAAAAA/9oADAMBAAIRAxEAPwDuNFFFAUUUUBRRRQFQz3KJjUwXOwyap8T4zHCCCcsAPCOe5wBjqSdgPOs9Nd5IMuO9IyVXJx1wPltmg1iXaFygdS4GoqCMgE4zjyzU9ZXsnwYiWS7lGJJBoQH7seQfxIH0z1rVUBRRRQFFUOM8REKA7ZZgozyyQT89gaVrxaUMuSCNS6tvukjJ232FBo6KpS8ViX74P93J/Kll12jI9xPmx/QfzoNBRWFveKzvzkIHknhH4b/jVO3vXjYnLMCCrKWIyCMHfofI9KDXv2mtQwXvlJJxkAlfmwGAPnTYGuMXzJG25IDHCr7zfgNz8t6Z8E7WyQIAjLJGfdVidscwp5j4dKDqtFLOA8ajuo9SbMNnQ81P6g9D1/CmdAUUUUBRRRQFFFFAUUUUBRRRQFVOI3Gldj4jy/U16vb1YwNXXkPl+VJWOrJG/M/E/wAqBTBaE3bsVbSFVlYsSpYgrsOWQMgY5ZJPvVLfwnvEWHwzSOhLj3tKEZ+WBy6jNMo0YDAAGPP+Qqr2Nj715bpt8sY4/wC6vMj48vrQayiivjHHOg+1UvrlkxpA388/l/rVoGqnEkOAQCd+gyaBTesZcCTDAEEDAwCOR+NIuIcTwwSFe9dWUSIA2pVPM52UHG41EA05ubuNAWklRMfcOCf4iPdNQmxTve/GdRTSSD4SudQyOpHQ+tAqtOIM80kLRFCiqwywOQ22+nYHIPU17tp1lQSJkq3LII6460Q8OLPNKxKmXCgfeESDAH9kscnzAI5Ebe+G2hiTuzjSrER/4fNQfUZ0/IUEMqVXdaYyJVaVKDJdpbbBWUgsgGiVR+6TkMPVTvmlCWRaVTuSMHvF5MhB0vnkG20sOtbmZPOliWqICI1VRnPhG2aCTs9xc2s2vGUbwuOuM8x6j+ddTtb6OTaORWOFYgEEgMMqSOYyK47OleeDcRa1uFmXJ6OP3kPMfqPUCg7ZRUVrcLIiuhyrAMp8wRkVLQFFFFAUUUUBRRRQFFFV76XShPyoE/Er9QwZid2CIAMnnjPoMnJPLGKW8V4iWXu7d/2zuUVgM4KgMx3GCBlQT0yeoq5c8Hhm0d9GsmgYGoZAzjO3LfAr7wjg4hZmyDksECrjCs2d9ySdlXoAFUACgYqlKONS/ZY4e4GkmeNVReTd5KO8GPUFj8cGs77Ru0rwOkcUhjC4L6SQWJ3C5HiAAxyx71YC57a3RkEombWvuZVWC5/dEmr6neg/RlcE9pvF7l7l4pdo1PgAOVYeY6enntvvS+77eX8gw1w3yCj8ANP4Vnri4Z2LOxZj1JyaDU9nPaBc2dv3EYRhqLBpNTFQceFQGAAyCd+pNB7ZXd1NHHJOwWSREOnCgB3CnZcA4z1zWSr3DKUZXHNSGHxU5H5UHex2QtPCTFqK7jWzsPmC2D9KayjAJ8qntJRJGjryZQQfQjIrxNIo5kUFAxltycZ6L/PrUDLhsZPLJz+H61aWMagVBA3zzAPy/HNfJogeYzQUZ3UcyBVN5CfdX4Fth/Orv7MNpBTVzwMasD0514lFAqktz9459OQ/1qCdKZTCqcq0CeVD1NJUvVd3QAgqSN+uDgkfOnfEJtGC3uk4J8ieRPp0+YpDe27JOjD3HY7dQzKc49DgH4ig6J7MeL7Pasfd8cfwz41+RIPzPlW9rhvC7429xFMPuMNXqp2Yf5Sa7irZGRyNB9ooooCiiigKKKKApfxI5ZR5b/PkP1phSy63kPpgfgKAjFTKKVcF4zFPsjjvFHjj3DqeRBB32O1NwKDh/tItZpb+VUikfBGNCM3NE8hSSPsjesNrWf5oR/vYr9Gwjdvj/wCkVNQfl3iPDJoCBNE8RPLWpGfgTsflV3sz2anvpCkAXwgFmY4VQeWepJ32A6Vr/azLeS3Ah7qQ26hWjKIzB3K4YsQD4gSVC+W/Wvnsx7K3q3UdwyvBCudYfKtINJAXQd+ZByR02oGfD/Y6v+3uWPpEoH4tnP0FaC09mdgnONnPm7sfwBxW1qFpl5ahmgXWthGg7tVwqABV3wFxgACpjEByAHw2qTIL7b7b/WvTigyk3F5RdCCVVgV1PduDr1ttsGIAU89ip6eYpO7SGVbW6LtI0oZJASsckQ8TDSpC8l0lT5/XW8c4UlxEY326qw95WHJl9RWVWCW7Jt7jKS26k96vVmK91IvyV8/oeQM7W3UT3DKoG0SnAA5KzdP74+gqaTnjzqDgUMwRzPjvC51EcjpVUDD4hc/PpVqZAedBRnPTrVRzmrrRgcqpSjDfH8xQULuMEEEZB2IPKs8ODIjhgzELnSpOQM7bVo7t8ep6Clc8fMnn+VAvnA3zXX+xV73tlAx5hdB+KEp+IAPzrkU9dB9lNxmCZP3JMj4Mo/UGg3FFFFAUUUUBRRRQFJOJDwzZzyfkSDyPIqQR8Qc07pPcAZcHkSc/P/3oM3wyLVc/s7omWIyfs5FEh7rvAhGvZsnSObHocVqftJycIWUHGQRnbngVnezfD5klzIkSqisveJ78zHSA7jmpCLuD1JrQK7L4VQsckjfC4JJyTvjniguWwOMnYk5x5eQ+lTioYJMgHGPTyPWpaBZJxgNK0MKGaRMayCFjQnkGc9fRQT54qp/1nEc6wXMTQM/9W+oPE3TAYYwc7bjy8xS72ZP+wnR/61Z373PPUQNz8wR8jR7UINdtGoGZDMojA5liGGB8v0oNZcnCtjyoVBpxgYxXpR4QDucYP61V+zHYM2UHIdT5A0EoI6Y+X+leGqO4tRjK+FhyI/WiKTUoP1+NBHJVO5kCjUdvz+FXHpffRklWXBK58J65/WgqPJI3uqFHm3P6Cq2pg4ViGyCdhjGKvpLqGfwqjPb5YsGIyMbYz8j0oIrmULzOKWzSFuQwP3j/ACq+bdRvjJ8zuar3AyCKBe0QHqepPOqNxVySbbH3uXL8fhS+bIPPINAnvJ8NpGRgjJxsckAj4gEGt37JGOq6HT9kfr3lc8u2GptLahz5bKcgHfqfTpk+ldF9kyeK6PT9kPp3n86DolFFFAUUUUBRRRQFLLxfEcbHIPxG2/50zpdxJcMp8xj6b/qfpQRxnf5VZU0qtOIRyFhG4LISGG4OxKnY4yMgjI22q4s5HND8t6CxbN73ox/IH9asg0shnbLYQnfqcdBUwml/cUfFv5UGUmivDcmSKz7uQPpecShVlRX+9GdjlRzOSM86bce4JcS3CywTpEBHoyyB2U6mJKBhhcggEggnA8qcJcsCA64zsCDkZ8j5VO74BPPA5UFPgVg0EIjeUzNqZi5GCS7Fjtk9Sauu1L43klGdYRT0Xc/MnrXr7An3ssfNiTQSSXsY++v1z+VUo79ACNXU9D/KrndKOSgfIVWt3970Yj8jQQtfA+6rN8F/nVeXvH/sD6t/pV6Rqru1An4pxeG1XxkjoAFY5PPGcYz8TXm+lbuiwYREKWJIDYABPnjPLz+dQdsrfvLSYfujWP4Dk/hmqdpefaIrdeeUWSX4JsB/FIPorUFbsrdtLCXkJaTWVctz23AA5AYPIDzphKaTcHPd3d3FyBIkHz3P+8PpTeU0FO4NLbg1fnNLbhqBZdR5Pyx9SDXRvZVBiGZ/3pAo+CqP1Y1zqY7+g612DsRZ91ZQg82XWf4yWH4ED5UD2iiigKKKKAooooCq1/FqQ+Y3Hy/0zVmigwM0kqM+ESQIxkjYMEkXvSW04bwupbUuNQJx54NP+F34mjWRVZQ3Rxg/6j1FU+M8LBcKVUr+6wBXAYOhI6hWUjHkxqPs+GjVoX06kYkachdEhLLpzvgHUn8NA7t23YeufqBVgNVBhncEg+Yx+OaEiI31sW8ydvhgbAfAUEt0fErNkqPL97oTXr7cD7qu3ywPxojlyAfOsxccXY3PeRlnGVt0tw2ks3vySOGHh0qdsgcvI7hpbVGDMxAXV90HO/mfWrBasRe9oWX7XKkx04VIItOrxYAEpyMKjHOM7MN/KtTZzM0al1KvjxBtOc+eFYgZ54ycUFpmqg+VdiASrcwOYYdfmPyFWGeoJZQASeQoIHjLHL4x0XmPifM1C6hWGBjOxA5V9MrtuAAOmc5/0qEhiQWxt5Z/Wg83rDQwILAgjAGScjGKzvZewlgi0yKo3Jzqy3oCMYGN+R6mn9zNpBNU2Xqxyfw+VBQazh1mRgHkOPG2/LYY6D5V7mavV2dseZ3+FVZpKCvcPS64NWZmpXxFjpIXmdvLHrQeuDwfablIFydTAMemncsR8FDV3hVAAA2A2Arm/sf4EVRrl99WVi2+7ndvngAfA10mgKKKKAooooCiiigKKKKCtfW+tfUcqzSSsm5OVBw2eY9R5j06VrqUcYscgsBkH3h+tBSnc4ABxkgE+lfRrHJgf7w3+oqojHcagw5Hz+eOtTxyfDI+P8qCzANKgZzjrWU4vG32ljLIrA92mhBpcROxCeM50kygA4weRyMYrS95Ve5hjfOtAc6QSQM4VtS7jfZtx60GY4xDrITMg721dcStobXA/hL4GGI1cuRxnNN+y/FI2ijUPCCygrHGunG2WDeI5bOSeVMp4UcqXVWKklSQDgkYOM18e43wBk/QCgtM9UuIN4PgQSPQHegsx5nHw/1rwwHXf40EhkBGehqB5R51VWXR4WG3RsbY8j617eSgjnk2xjPx/wBaV33EY4AveNp1E42J5fDJx/Or8j0t4hZxy47xA2nlnO2fhQQ2nF4ptXdsTpxnII55xzHpXieSlnDYlWe50AKoKKAOWQuT+JqzPJQRTSVFw/hD3kyQIcBjl2H3UHvH9PnXkKzsqICzMcKo5kmusdkuzy2kWDgyvgyN+Sj+yPx3NA3s7ZYkSNBhUUKo9AMVNRRQFFFFAUUUUBRRRQFFFFAUUUUGT7Q8BKa57fZh4ioHMjmDgZKkDBG+DgjeqaXysCysARjOTjnyz6HoeVbis/xfsukjiWMmNwckDGlweYbbbPM467896BdDcBhkV7Zs1VnjaI6SmDzxsM+vkfjXj7RjGds/SguGSoXO+Rt5+vxFUOJKGUamYYPJS++dsEIQTUFigCD9oxYEgkFsZzsCshODjH57ZoHDSVXa4HTJ+FU3vdLKr48RwrDkTjOMdDgH44+VfNRGwwR03oJ5JSen1qHOBjyqJmPU/TaqZuMNpzkEZHXlzFBbkkqnNNXmWallxequRkFtzpB3PoPmRQfIVCa9ySzljnzPQY8hivMcbyuEjUszHZRzP8h60y4FwC4utwNKE7yEELj03yx58vniulcB4DFarhBlj7zn3j/IegoF/ZLsstqNb4aZhu3RR+6v6nrWloooCiiigKKKKAooooCiiigKKKKAooooCiiigjngVxh1DDyNI73s0Dnu2x/ZfcfXn+daCigwF5wmePYxl0Oxx4sD5ZOPQ0lks49Q1Fjg50PI5XPmVY7n411moprdH99Vb+8AfzoOVixi1hirEqcqS7sAfQMSB9Kj/pePJBcAg4PMb/MV05uC25/2SfIY/KoW7N2p5wqfjn+dBzx5R55qiyyNJmNGc6cbAkc+mkE5+XlXWIeDW6+7DGPXQufqRV1VA2AwPSg5fZdj7qbJf9mpGMMcbdSAPFn44rU8F7DW0GCw71h+8AF/y9fmTWoooPgFfaKKAooooCiiigKKKKAooooF3H+NRWkRmm16AcEojuRsTkhASF25nakPAvaTYXkqw27ySOfKGXA9WOnCj1Na4jNcQ7Ff9k9oLiyOFguv6roN8vCB8MvH6mg6P2l9oFlYy91cvJGxGQe6kKkYHusFwcZ3xyq8vaq3Nl9uHefZ8as91Jq06tOrRjVp65xjG/KlftV7M/b+Hyoq5ljHew+etBnSP7y5X5jyrn/Z7tw9xwSOziOb6RhYoOuhh/WnG4VYsgt+8uaDp3Zbtna8QLi1Z3Ce8xjdV6bamAGd+XOl/GPaXYWszQTvKkinGkwy77kZU6fECRsRsa0HZ3g0dnbRW8QwkShc4ALH7zNj7zHJPqax8MAv+ONKQDBwxO7U9GuZPE2PPQu2OjAGg3VjdCWNJFDBXAYBlKtg+asAQfQ1PWSn9pXC0Zke7RWUkMCsmQQcEe7TePtLatam8EoNuAT3ulsYDaScY1c9uVA2orJ23tJ4ZI6ol2jM7BVULJkljgD3fOrvHe2djZyCK5uFicqHCkOfCSQDspHMGgf0Ult+1Vo9s92kwNuhw0ml8Dl005PMchSke1DhX/jE/wAsn/JQbCilPH+0lrZBGupREHJCkhiCRjPug45ik6+03hZyRdoQOZCybfHwbUGuoqlwni0FzH3lvKkqctSMCM+RxyPoaz0vtM4WrFWu0DAkEFZMgj+Gg11FZF/abwsbm7UfwS/8lP8Ai/GYLaEzzyBIhjLkMR4uXugmgv0VkY/abwtjgXaE+QSQ/klMeDdsrG6fRBdRO/7mdLnHPCtgn5Cge0VW4lfxwRPLK2iNBlmwTgZxyAJrMf8AxQ4V/wCMT/LJ/wAlBsKKBSDt1xk2llNIm8pAjhXqZZDojAHXxHPwBoJOz3am3vHuEgYs1tJ3cmRjfcZXzUkMAf7Jp3XC+xtieC8eWzZiYrqBAGJ5vpyCf/2rIoH9oV3SgKKKKArkXt/4Mwjt+Iw7SWzqrMOeksGjb+GT/frrtL+0HCluraa3f3ZUZCeoyNmHqDgj4UEXZfjSXlpBcpjEqBiPJuTr/CwI+VcB7PcRitOOpdrHiyuZpkhkbGNLMY2eM/dAc/5SRU/YrtFcQWt3wYAi7km7mDnhO8JSckgeEIFLA+bE9K3/ALUuw6NwZY4F8VigePzKqMSg+pXLepUUG17XccWys57lsHu0JVT95z4UX5sQKp+z3gbWllGkm80mZp2PMyynU+fhsv8ADXOuyfH3403DbZtRW0Hf3hIOHkiOiAE8jqPjI65P7tdpoOLe2O2Q8Z4RlQdbxq2w3UXCYB8xufqa7TXG/bB/3xwb/Fj/APMR12Sg4f2FaKHtJxVnKRxpHOxZiFVczwknJ2HM/WtjwyzHF7lL6ZP/AJK3LCzjcf1rZAa4dT93IwinfbO3XAcI7N2/EO0PFILlSyaJmUgkFXEsKhlI6gE88jzFO/Z9x6XhV4eD37eDObWc7AhidI3+6xzj91srv0DsYFcU9nluo7T8SAUAKk7DbkTPDkjy94/U12uuMez/AP8Ayjin+HN/x4KDqfaqFXsrpWAKmCUEH/DasL/0fIx/RTbDxTyZ25+FBv57bVve0f8A9pc/4Mv/AA2rk3sY7ONccNLLe3luDLIpSCRFX3V3GqNirb8wRyFB59kUBj45xVINrZe9BA9wMLgCMD4DvAPTNTe1aFBx3hDkAEvGGJxyWcEZ+GTXT+zPZu3sIe5tk0qTqYkkszHqzHcmuY+163STjPCI5FDozKrKwyCpnUEEdQRQdA7Ty2t2P6OkIdrqOXTp0to0KDrO+xBIK7cxT2wtzHFHGx1FEVS2MZKqATjJxnypBbdirSC6iureOO3MSSK6ooVXVwPewcDTjOcdac8D4ql1BHPGGCSDUuoYOMkA4z15/A0HJ/YTCqX3F1UABZFVQByAlnAA8hsK0/tg7LR3FlLcqoS5tlM0cy7PiPxMCRufCCR5HBrN+w8/9ocZ/wAUf8Weuge0e7WPhd8zkAG3lQZ/ekQoo+bMBQVfZZ2je/4dDNIcyjMch82Q41fErpJ9Sawfs/tUHafiWFA0rKVAA2LSxZI8jufqa03sH4c0PCULgjvpHlAPPScKp+BC5HoRWf7BH/6n4p/ck/4sNB2OuZdte0lqeL2ltcTJHDaA3Uhc7GYjTCvoyhtfwNdGvrtIo3lkOlI1Z2Pkqgkn6CsL7KeHCaGbiE8YMt9M8g1qCViUlY1GRyABx5jFBjPbT2is7hLS5s7qJ7i2lBAU76Ths+uHRfqa7LwHia3VtDcJ7ssauB5agCQfUHb5VU7RdnYrm1ng7tB3sbKGCrkEjwkbdDg/KsH/ANH7jLNazWUm0lpIcKeYRyxIPqHD/UUHVqKKKAorzI4UEnkASfgKzUnb2yVYmc3CCYqseq0uxrZ/dVP2WGY9AM56ZoIrPsJDHxWXiWcu6BRHgYVyAruD5lQB835521bKCCCMg7EVnl7ZW5uYLYJcCSfXo1wSxLiNC7HMyrnYAeHO5FaKgyvYLsRFwxZ1jbUZpS+SMEIM93HzOdIJ36kmtVRS/jnGobSIzTlljHNljkkC+rd2rFR6nagw/H/Zc95cLcT8RmMkZ/ZFY41EYDl1Chdsg9eZwM1sY+HXItTEbxjPvi67qLUPHkfswNBwvh5etQwdrrZ2iUGZe9IWMvbXMaMWGQA8kQXcct96e0HOOCey57W7a8j4hN3zkmUtHGe8VnDurA7DURzHLbHKnXtB7CQ8UjiWRjG0bEiRVBbSQQV36E4P8IrW0UCCw4LcxWjQfbpHl/2dy8cZdFAUYxjD8ju2T4vSsnw72VyW9xJdQcSmS4k1a5DFE2rWwZtStsckA/IV0oms7B23tHaRENwzRnEiraXhKHnhgIdjjoaCbtbwKW8i7lLp7dGDLKERGLqwxpy269eXPNJOw/YF+GnTFeyNAWZ3gaOPDMU0g6veXGFOx3wK13C+IR3ESTRNqjcZUkMp2JG4YAjcHYirVAVzfjHsukublLqbiMzTRkGJhFEoQK5dQANtievPrXSKKDF8Y7H3lzC8MnFZdEilWCwQLkHYglQDg8iARkEinTcEdLOK1trhrcxJHGsoRHbSgCnwvkZIHPpTqqvE7zuYnl0O4QFiqaSxA541EDlvzoOf9n/ZdLYvI9rxKaNpcd4Wiik1YJO+vO+Sd+e5ppcez83LJ/SN7PeIh1CErHDET5usSjV9fPzrUcD4ot1bxXCBlSVA6hsagGGRnBIz86vUFO/tHaFo4JPs7aQqOqK2jGMYRvCdtsVgOH+yuSC5ku4eJTrcSatchiibVrOWyreEjIBxjbAxyrpdFBk+2nZGXiAMZvZIYGUBoURMMQSSWc+LB28OcbVa7HdnJbJO6a7e4hVVSJHjjUoFzyZd2GMDB5YrRUlt+0aNfPZd3KsiRd9rYJ3bJrCAqQxJySeYHun0oLvGLWWSIpBObeQkYlCI5ABBI0v4Tkbb+dYDhvsqkt7iS6g4lOk8msu/dREMXbU2pT4SC2+MVveE8Yhue97l9fcyvDJsw0yJjUviAzjI3GR61foPMYIABOTjc8s+teqKKDzJGGBVgCCCCCMgg7EEHmKw/tSGP6JA2H9K2m3/APSt1WV7adnri8e17uSJEtriK5GtWLM8ROFOCAF39TQLO3Rk/pTg/chO8zeBdedAzAmWIG7YGTpGM8sjORNY9q5oG4ml4Ul+wJHKJIkMetZImfTpZ2wwK4Hi6ir3GOA3E17Y3QeFRaiTKYcljMgR8HoABtt8art2QkkuOIvM8Zhvo1iZFDB0WNGRCCdicNk7c8fMKfD+1l20loe6kkWdgsyCzuo1hV1yrCaQaHVDhWP3uY0janHtK/7qvv8AAk/3a+dm+F30EcMEs8DxwhV7wRv3rogwoYFtKnYZbxZGep1Vb7Y8KlurSW3iZEMylGdwThSN8Acz86Bdw2W5k+yRS20YgMQfvNZkxJGI2iyCq6TnxZ393pSzsvxriV085Z7RYra9kgkbu5A0iREB9A1nQcbgktkt00eLYcIgljt0SQo0iIFymoIdIwDg5Iz5b0n7Hdn5rX7UJXikW4uJbjwBgVaYjKb81GOfOgzY7fXMkAuoIZZA0gKWq2d0xaHvNBPfgd33hXMm3hHu4J3prxTtbIbq5t4daC3CqXW0uLktK6awP2IwiKCM5OWJ2xjJl7Ndm7yyj+ywzwm2VmMTOjGaNGYsU97S5GThj8wRtUj9nLmG+nu7SWPTchO+gmViuuNdKujIdjpwMEee/LAOOy/EZbi0hmmhaCV18cTBlKsCQdm3AOMjPQisfwi6uY7vjJtoEmYTIQGlKHULZMADQQfqK31ojhAJGDyY8TBdKk89lySB0G5OOZPOsvwfgV7BPdzCS2b7TIshUrJ4dKBAAdW+wG+Bvmg89seJT2NiktqsKt3ia43Q4LTyjXpIYaGLuWJIbmdq9x8VvIuI29vcNBJFcxzOojjZGjaLQcamc94MNjOFzzwOVV+Mdlbu4tXie4iMktws7OVfQojMZjjjXVkLiMZ35ljzNX+I8EuZL60ug8IW3R1aPDkt3wUSYbpjSMbfHnsFK141e3dvLdWfc4ErJBC6n9oscnduzyahpLYYgAbYGc52n4jxi6h4nbQyNELS5VwhEbaxKi57tn14wRlg2nfGMdaj4P2au7TvYbaeL7NJI0id5Gxlh7xtTqmG0uMklS3InfVyqX2kWAntUjV9FwJ4GtnGC6yiQAOB1AXWT5KGPSgpX/ae5hWSTVC6zXa2dkvduvjZ9BeVtZ1KrCQYAGoIDkatmVyL1TcpMYpLb7MzLKq6JBLggoV1HK43DbY5b869doeySz2cVvE5ia3aKS3lxqKSQ+4zA+9tkHffJNSNZ30kUglltwzRGNVRH7vU2AZHLHUcDkgwNzknbSGb7L8bdLPg1pDpEtzAGLsNSxxxRhmOkEamJIUb4BJJzjBY/wDWC5S6urF2iMyW/wBqt5u7bS0erSyyoH94MMZVgCDnAxgxWnYqaOKwKyxi5sAUjfS3dyRMgRkkXOQSOozgjON8Ux/oJhNcX05QzNbdwipnTHEupyNTbuzOc5wMAAY5kggXtNxEcMi4mTbsojWSS2CPqZCfEVl1+FsbhdBA5ZbnTLiPbItdG3h1qscUckki209w2ZgTGgSEeAaRqLMd+QHMhX2V4PcXnBrS2d4kt5Io9bIGMrRcygB8KscAF8nbOFG2Ht32YmjvjeWUkamSNYpoZQxjcJsjKVOVZRtyIxQU7btbctBZI0IhvLuV4gJEkVFWLUzzd22HIKKCEJG7AZ2zVfhkUq9oJhLIsh/o5dLBNOF+0HZhqOTqzuMbY+NOOPdnJ51tpRMi3dtKZUfQe6IYFWjK6iwUrtnOds/CG07OXY4j9ueeHe37hoVibGA5cBXL5GDjxEHOW8I2wFfgXH72S2vzogluLe7kt0C5iiKoIsu2tyRgMzkat8Yz1qbgfadn4gbXvormJrfv0miXGCsgRlJDMrg6gQRywQc86XN2HuWtr6Bp4c3VybnIR9IYtGWicZ8UZVAOYO5501i4Bdfb4bxpIBphaBolV8KhdXyjE+JsqRuABkbHG4ayiiigKKKKAooooCiiigKKKKAooooCiiigKKKKAqg3BoDcC6MSGdU0CUjxBd9h5cz9TX2igvUUUUBUF9aJLG0cgJRhhgCy5HllSDj86KKCHhHCYraMRQLojHJNTED0XUTpHoNufnV2iigKKKKAooooCiiig//Z"/>
          <p:cNvSpPr>
            <a:spLocks noChangeAspect="1" noChangeArrowheads="1"/>
          </p:cNvSpPr>
          <p:nvPr/>
        </p:nvSpPr>
        <p:spPr bwMode="auto">
          <a:xfrm>
            <a:off x="155577" y="-1790700"/>
            <a:ext cx="366712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0" descr="data:image/jpeg;base64,/9j/4AAQSkZJRgABAQAAAQABAAD/2wCEAAkGBxQTEhQUExQWFRUWGBkYFxUXGRgbFxwaGBYYGBocGB0YHSggGhwlHBwZITEhJiktLi4uHR8zODMsNygtLiwBCgoKBQUFDgUFDisZExkrKysrKysrKysrKysrKysrKysrKysrKysrKysrKysrKysrKysrKysrKysrKysrKysrK//AABEIAOMA3gMBIgACEQEDEQH/xAAcAAACAwEBAQEAAAAAAAAAAAAABQMEBgcCAQj/xABLEAACAQMCAwUFBQQHBAgHAAABAgMABBESIQUxQQYTIlFhBzJxgZEUQqGxwSNSgtEVM2Jyc5LhQ7Kz0ggWJTVUtMLxFyQmNDaDk//EABQBAQAAAAAAAAAAAAAAAAAAAAD/xAAUEQEAAAAAAAAAAAAAAAAAAAAA/9oADAMBAAIRAxEAPwDuNFFFAUUUUBRRRQFQz3KJjUwXOwyap8T4zHCCCcsAPCOe5wBjqSdgPOs9Nd5IMuO9IyVXJx1wPltmg1iXaFygdS4GoqCMgE4zjyzU9ZXsnwYiWS7lGJJBoQH7seQfxIH0z1rVUBRRRQFFUOM8REKA7ZZgozyyQT89gaVrxaUMuSCNS6tvukjJ232FBo6KpS8ViX74P93J/Kll12jI9xPmx/QfzoNBRWFveKzvzkIHknhH4b/jVO3vXjYnLMCCrKWIyCMHfofI9KDXv2mtQwXvlJJxkAlfmwGAPnTYGuMXzJG25IDHCr7zfgNz8t6Z8E7WyQIAjLJGfdVidscwp5j4dKDqtFLOA8ajuo9SbMNnQ81P6g9D1/CmdAUUUUBRRRQFFFFAUUUUBRRRQFVOI3Gldj4jy/U16vb1YwNXXkPl+VJWOrJG/M/E/wAqBTBaE3bsVbSFVlYsSpYgrsOWQMgY5ZJPvVLfwnvEWHwzSOhLj3tKEZ+WBy6jNMo0YDAAGPP+Qqr2Nj715bpt8sY4/wC6vMj48vrQayiivjHHOg+1UvrlkxpA388/l/rVoGqnEkOAQCd+gyaBTesZcCTDAEEDAwCOR+NIuIcTwwSFe9dWUSIA2pVPM52UHG41EA05ubuNAWklRMfcOCf4iPdNQmxTve/GdRTSSD4SudQyOpHQ+tAqtOIM80kLRFCiqwywOQ22+nYHIPU17tp1lQSJkq3LII6460Q8OLPNKxKmXCgfeESDAH9kscnzAI5Ebe+G2hiTuzjSrER/4fNQfUZ0/IUEMqVXdaYyJVaVKDJdpbbBWUgsgGiVR+6TkMPVTvmlCWRaVTuSMHvF5MhB0vnkG20sOtbmZPOliWqICI1VRnPhG2aCTs9xc2s2vGUbwuOuM8x6j+ddTtb6OTaORWOFYgEEgMMqSOYyK47OleeDcRa1uFmXJ6OP3kPMfqPUCg7ZRUVrcLIiuhyrAMp8wRkVLQFFFFAUUUUBRRRQFFFV76XShPyoE/Er9QwZid2CIAMnnjPoMnJPLGKW8V4iWXu7d/2zuUVgM4KgMx3GCBlQT0yeoq5c8Hhm0d9GsmgYGoZAzjO3LfAr7wjg4hZmyDksECrjCs2d9ySdlXoAFUACgYqlKONS/ZY4e4GkmeNVReTd5KO8GPUFj8cGs77Ru0rwOkcUhjC4L6SQWJ3C5HiAAxyx71YC57a3RkEombWvuZVWC5/dEmr6neg/RlcE9pvF7l7l4pdo1PgAOVYeY6enntvvS+77eX8gw1w3yCj8ANP4Vnri4Z2LOxZj1JyaDU9nPaBc2dv3EYRhqLBpNTFQceFQGAAyCd+pNB7ZXd1NHHJOwWSREOnCgB3CnZcA4z1zWSr3DKUZXHNSGHxU5H5UHex2QtPCTFqK7jWzsPmC2D9KayjAJ8qntJRJGjryZQQfQjIrxNIo5kUFAxltycZ6L/PrUDLhsZPLJz+H61aWMagVBA3zzAPy/HNfJogeYzQUZ3UcyBVN5CfdX4Fth/Orv7MNpBTVzwMasD0514lFAqktz9459OQ/1qCdKZTCqcq0CeVD1NJUvVd3QAgqSN+uDgkfOnfEJtGC3uk4J8ieRPp0+YpDe27JOjD3HY7dQzKc49DgH4ig6J7MeL7Pasfd8cfwz41+RIPzPlW9rhvC7429xFMPuMNXqp2Yf5Sa7irZGRyNB9ooooCiiigKKKKApfxI5ZR5b/PkP1phSy63kPpgfgKAjFTKKVcF4zFPsjjvFHjj3DqeRBB32O1NwKDh/tItZpb+VUikfBGNCM3NE8hSSPsjesNrWf5oR/vYr9Gwjdvj/wCkVNQfl3iPDJoCBNE8RPLWpGfgTsflV3sz2anvpCkAXwgFmY4VQeWepJ32A6Vr/azLeS3Ah7qQ26hWjKIzB3K4YsQD4gSVC+W/Wvnsx7K3q3UdwyvBCudYfKtINJAXQd+ZByR02oGfD/Y6v+3uWPpEoH4tnP0FaC09mdgnONnPm7sfwBxW1qFpl5ahmgXWthGg7tVwqABV3wFxgACpjEByAHw2qTIL7b7b/WvTigyk3F5RdCCVVgV1PduDr1ttsGIAU89ip6eYpO7SGVbW6LtI0oZJASsckQ8TDSpC8l0lT5/XW8c4UlxEY326qw95WHJl9RWVWCW7Jt7jKS26k96vVmK91IvyV8/oeQM7W3UT3DKoG0SnAA5KzdP74+gqaTnjzqDgUMwRzPjvC51EcjpVUDD4hc/PpVqZAedBRnPTrVRzmrrRgcqpSjDfH8xQULuMEEEZB2IPKs8ODIjhgzELnSpOQM7bVo7t8ep6Clc8fMnn+VAvnA3zXX+xV73tlAx5hdB+KEp+IAPzrkU9dB9lNxmCZP3JMj4Mo/UGg3FFFFAUUUUBRRRQFJOJDwzZzyfkSDyPIqQR8Qc07pPcAZcHkSc/P/3oM3wyLVc/s7omWIyfs5FEh7rvAhGvZsnSObHocVqftJycIWUHGQRnbngVnezfD5klzIkSqisveJ78zHSA7jmpCLuD1JrQK7L4VQsckjfC4JJyTvjniguWwOMnYk5x5eQ+lTioYJMgHGPTyPWpaBZJxgNK0MKGaRMayCFjQnkGc9fRQT54qp/1nEc6wXMTQM/9W+oPE3TAYYwc7bjy8xS72ZP+wnR/61Z373PPUQNz8wR8jR7UINdtGoGZDMojA5liGGB8v0oNZcnCtjyoVBpxgYxXpR4QDucYP61V+zHYM2UHIdT5A0EoI6Y+X+leGqO4tRjK+FhyI/WiKTUoP1+NBHJVO5kCjUdvz+FXHpffRklWXBK58J65/WgqPJI3uqFHm3P6Cq2pg4ViGyCdhjGKvpLqGfwqjPb5YsGIyMbYz8j0oIrmULzOKWzSFuQwP3j/ACq+bdRvjJ8zuar3AyCKBe0QHqepPOqNxVySbbH3uXL8fhS+bIPPINAnvJ8NpGRgjJxsckAj4gEGt37JGOq6HT9kfr3lc8u2GptLahz5bKcgHfqfTpk+ldF9kyeK6PT9kPp3n86DolFFFAUUUUBRRRQFLLxfEcbHIPxG2/50zpdxJcMp8xj6b/qfpQRxnf5VZU0qtOIRyFhG4LISGG4OxKnY4yMgjI22q4s5HND8t6CxbN73ox/IH9asg0shnbLYQnfqcdBUwml/cUfFv5UGUmivDcmSKz7uQPpecShVlRX+9GdjlRzOSM86bce4JcS3CywTpEBHoyyB2U6mJKBhhcggEggnA8qcJcsCA64zsCDkZ8j5VO74BPPA5UFPgVg0EIjeUzNqZi5GCS7Fjtk9Sauu1L43klGdYRT0Xc/MnrXr7An3ssfNiTQSSXsY++v1z+VUo79ACNXU9D/KrndKOSgfIVWt3970Yj8jQQtfA+6rN8F/nVeXvH/sD6t/pV6Rqru1An4pxeG1XxkjoAFY5PPGcYz8TXm+lbuiwYREKWJIDYABPnjPLz+dQdsrfvLSYfujWP4Dk/hmqdpefaIrdeeUWSX4JsB/FIPorUFbsrdtLCXkJaTWVctz23AA5AYPIDzphKaTcHPd3d3FyBIkHz3P+8PpTeU0FO4NLbg1fnNLbhqBZdR5Pyx9SDXRvZVBiGZ/3pAo+CqP1Y1zqY7+g612DsRZ91ZQg82XWf4yWH4ED5UD2iiigKKKKAooooCq1/FqQ+Y3Hy/0zVmigwM0kqM+ESQIxkjYMEkXvSW04bwupbUuNQJx54NP+F34mjWRVZQ3Rxg/6j1FU+M8LBcKVUr+6wBXAYOhI6hWUjHkxqPs+GjVoX06kYkachdEhLLpzvgHUn8NA7t23YeufqBVgNVBhncEg+Yx+OaEiI31sW8ydvhgbAfAUEt0fErNkqPL97oTXr7cD7qu3ywPxojlyAfOsxccXY3PeRlnGVt0tw2ks3vySOGHh0qdsgcvI7hpbVGDMxAXV90HO/mfWrBasRe9oWX7XKkx04VIItOrxYAEpyMKjHOM7MN/KtTZzM0al1KvjxBtOc+eFYgZ54ycUFpmqg+VdiASrcwOYYdfmPyFWGeoJZQASeQoIHjLHL4x0XmPifM1C6hWGBjOxA5V9MrtuAAOmc5/0qEhiQWxt5Z/Wg83rDQwILAgjAGScjGKzvZewlgi0yKo3Jzqy3oCMYGN+R6mn9zNpBNU2Xqxyfw+VBQazh1mRgHkOPG2/LYY6D5V7mavV2dseZ3+FVZpKCvcPS64NWZmpXxFjpIXmdvLHrQeuDwfablIFydTAMemncsR8FDV3hVAAA2A2Arm/sf4EVRrl99WVi2+7ndvngAfA10mgKKKKAooooCiiigKKKKCtfW+tfUcqzSSsm5OVBw2eY9R5j06VrqUcYscgsBkH3h+tBSnc4ABxkgE+lfRrHJgf7w3+oqojHcagw5Hz+eOtTxyfDI+P8qCzANKgZzjrWU4vG32ljLIrA92mhBpcROxCeM50kygA4weRyMYrS95Ve5hjfOtAc6QSQM4VtS7jfZtx60GY4xDrITMg721dcStobXA/hL4GGI1cuRxnNN+y/FI2ijUPCCygrHGunG2WDeI5bOSeVMp4UcqXVWKklSQDgkYOM18e43wBk/QCgtM9UuIN4PgQSPQHegsx5nHw/1rwwHXf40EhkBGehqB5R51VWXR4WG3RsbY8j617eSgjnk2xjPx/wBaV33EY4AveNp1E42J5fDJx/Or8j0t4hZxy47xA2nlnO2fhQQ2nF4ptXdsTpxnII55xzHpXieSlnDYlWe50AKoKKAOWQuT+JqzPJQRTSVFw/hD3kyQIcBjl2H3UHvH9PnXkKzsqICzMcKo5kmusdkuzy2kWDgyvgyN+Sj+yPx3NA3s7ZYkSNBhUUKo9AMVNRRQFFFFAUUUUBRRRQFFFFAUUUUGT7Q8BKa57fZh4ioHMjmDgZKkDBG+DgjeqaXysCysARjOTjnyz6HoeVbis/xfsukjiWMmNwckDGlweYbbbPM467896BdDcBhkV7Zs1VnjaI6SmDzxsM+vkfjXj7RjGds/SguGSoXO+Rt5+vxFUOJKGUamYYPJS++dsEIQTUFigCD9oxYEgkFsZzsCshODjH57ZoHDSVXa4HTJ+FU3vdLKr48RwrDkTjOMdDgH44+VfNRGwwR03oJ5JSen1qHOBjyqJmPU/TaqZuMNpzkEZHXlzFBbkkqnNNXmWallxequRkFtzpB3PoPmRQfIVCa9ySzljnzPQY8hivMcbyuEjUszHZRzP8h60y4FwC4utwNKE7yEELj03yx58vniulcB4DFarhBlj7zn3j/IegoF/ZLsstqNb4aZhu3RR+6v6nrWloooCiiigKKKKAooooCiiigKKKKAooooCiiigjngVxh1DDyNI73s0Dnu2x/ZfcfXn+daCigwF5wmePYxl0Oxx4sD5ZOPQ0lks49Q1Fjg50PI5XPmVY7n411moprdH99Vb+8AfzoOVixi1hirEqcqS7sAfQMSB9Kj/pePJBcAg4PMb/MV05uC25/2SfIY/KoW7N2p5wqfjn+dBzx5R55qiyyNJmNGc6cbAkc+mkE5+XlXWIeDW6+7DGPXQufqRV1VA2AwPSg5fZdj7qbJf9mpGMMcbdSAPFn44rU8F7DW0GCw71h+8AF/y9fmTWoooPgFfaKKAooooCiiigKKKKAooooF3H+NRWkRmm16AcEojuRsTkhASF25nakPAvaTYXkqw27ySOfKGXA9WOnCj1Na4jNcQ7Ff9k9oLiyOFguv6roN8vCB8MvH6mg6P2l9oFlYy91cvJGxGQe6kKkYHusFwcZ3xyq8vaq3Nl9uHefZ8as91Jq06tOrRjVp65xjG/KlftV7M/b+Hyoq5ljHew+etBnSP7y5X5jyrn/Z7tw9xwSOziOb6RhYoOuhh/WnG4VYsgt+8uaDp3Zbtna8QLi1Z3Ce8xjdV6bamAGd+XOl/GPaXYWszQTvKkinGkwy77kZU6fECRsRsa0HZ3g0dnbRW8QwkShc4ALH7zNj7zHJPqax8MAv+ONKQDBwxO7U9GuZPE2PPQu2OjAGg3VjdCWNJFDBXAYBlKtg+asAQfQ1PWSn9pXC0Zke7RWUkMCsmQQcEe7TePtLatam8EoNuAT3ulsYDaScY1c9uVA2orJ23tJ4ZI6ol2jM7BVULJkljgD3fOrvHe2djZyCK5uFicqHCkOfCSQDspHMGgf0Ult+1Vo9s92kwNuhw0ml8Dl005PMchSke1DhX/jE/wAsn/JQbCilPH+0lrZBGupREHJCkhiCRjPug45ik6+03hZyRdoQOZCybfHwbUGuoqlwni0FzH3lvKkqctSMCM+RxyPoaz0vtM4WrFWu0DAkEFZMgj+Gg11FZF/abwsbm7UfwS/8lP8Ai/GYLaEzzyBIhjLkMR4uXugmgv0VkY/abwtjgXaE+QSQ/klMeDdsrG6fRBdRO/7mdLnHPCtgn5Cge0VW4lfxwRPLK2iNBlmwTgZxyAJrMf8AxQ4V/wCMT/LJ/wAlBsKKBSDt1xk2llNIm8pAjhXqZZDojAHXxHPwBoJOz3am3vHuEgYs1tJ3cmRjfcZXzUkMAf7Jp3XC+xtieC8eWzZiYrqBAGJ5vpyCf/2rIoH9oV3SgKKKKArkXt/4Mwjt+Iw7SWzqrMOeksGjb+GT/frrtL+0HCluraa3f3ZUZCeoyNmHqDgj4UEXZfjSXlpBcpjEqBiPJuTr/CwI+VcB7PcRitOOpdrHiyuZpkhkbGNLMY2eM/dAc/5SRU/YrtFcQWt3wYAi7km7mDnhO8JSckgeEIFLA+bE9K3/ALUuw6NwZY4F8VigePzKqMSg+pXLepUUG17XccWys57lsHu0JVT95z4UX5sQKp+z3gbWllGkm80mZp2PMyynU+fhsv8ADXOuyfH3403DbZtRW0Hf3hIOHkiOiAE8jqPjI65P7tdpoOLe2O2Q8Z4RlQdbxq2w3UXCYB8xufqa7TXG/bB/3xwb/Fj/APMR12Sg4f2FaKHtJxVnKRxpHOxZiFVczwknJ2HM/WtjwyzHF7lL6ZP/AJK3LCzjcf1rZAa4dT93IwinfbO3XAcI7N2/EO0PFILlSyaJmUgkFXEsKhlI6gE88jzFO/Z9x6XhV4eD37eDObWc7AhidI3+6xzj91srv0DsYFcU9nluo7T8SAUAKk7DbkTPDkjy94/U12uuMez/AP8Ayjin+HN/x4KDqfaqFXsrpWAKmCUEH/DasL/0fIx/RTbDxTyZ25+FBv57bVve0f8A9pc/4Mv/AA2rk3sY7ONccNLLe3luDLIpSCRFX3V3GqNirb8wRyFB59kUBj45xVINrZe9BA9wMLgCMD4DvAPTNTe1aFBx3hDkAEvGGJxyWcEZ+GTXT+zPZu3sIe5tk0qTqYkkszHqzHcmuY+163STjPCI5FDozKrKwyCpnUEEdQRQdA7Ty2t2P6OkIdrqOXTp0to0KDrO+xBIK7cxT2wtzHFHGx1FEVS2MZKqATjJxnypBbdirSC6iureOO3MSSK6ooVXVwPewcDTjOcdac8D4ql1BHPGGCSDUuoYOMkA4z15/A0HJ/YTCqX3F1UABZFVQByAlnAA8hsK0/tg7LR3FlLcqoS5tlM0cy7PiPxMCRufCCR5HBrN+w8/9ocZ/wAUf8Weuge0e7WPhd8zkAG3lQZ/ekQoo+bMBQVfZZ2je/4dDNIcyjMch82Q41fErpJ9Sawfs/tUHafiWFA0rKVAA2LSxZI8jufqa03sH4c0PCULgjvpHlAPPScKp+BC5HoRWf7BH/6n4p/ck/4sNB2OuZdte0lqeL2ltcTJHDaA3Uhc7GYjTCvoyhtfwNdGvrtIo3lkOlI1Z2Pkqgkn6CsL7KeHCaGbiE8YMt9M8g1qCViUlY1GRyABx5jFBjPbT2is7hLS5s7qJ7i2lBAU76Ths+uHRfqa7LwHia3VtDcJ7ssauB5agCQfUHb5VU7RdnYrm1ng7tB3sbKGCrkEjwkbdDg/KsH/ANH7jLNazWUm0lpIcKeYRyxIPqHD/UUHVqKKKAorzI4UEnkASfgKzUnb2yVYmc3CCYqseq0uxrZ/dVP2WGY9AM56ZoIrPsJDHxWXiWcu6BRHgYVyAruD5lQB835521bKCCCMg7EVnl7ZW5uYLYJcCSfXo1wSxLiNC7HMyrnYAeHO5FaKgyvYLsRFwxZ1jbUZpS+SMEIM93HzOdIJ36kmtVRS/jnGobSIzTlljHNljkkC+rd2rFR6nagw/H/Zc95cLcT8RmMkZ/ZFY41EYDl1Chdsg9eZwM1sY+HXItTEbxjPvi67qLUPHkfswNBwvh5etQwdrrZ2iUGZe9IWMvbXMaMWGQA8kQXcct96e0HOOCey57W7a8j4hN3zkmUtHGe8VnDurA7DURzHLbHKnXtB7CQ8UjiWRjG0bEiRVBbSQQV36E4P8IrW0UCCw4LcxWjQfbpHl/2dy8cZdFAUYxjD8ju2T4vSsnw72VyW9xJdQcSmS4k1a5DFE2rWwZtStsckA/IV0oms7B23tHaRENwzRnEiraXhKHnhgIdjjoaCbtbwKW8i7lLp7dGDLKERGLqwxpy269eXPNJOw/YF+GnTFeyNAWZ3gaOPDMU0g6veXGFOx3wK13C+IR3ESTRNqjcZUkMp2JG4YAjcHYirVAVzfjHsukublLqbiMzTRkGJhFEoQK5dQANtievPrXSKKDF8Y7H3lzC8MnFZdEilWCwQLkHYglQDg8iARkEinTcEdLOK1trhrcxJHGsoRHbSgCnwvkZIHPpTqqvE7zuYnl0O4QFiqaSxA541EDlvzoOf9n/ZdLYvI9rxKaNpcd4Wiik1YJO+vO+Sd+e5ppcez83LJ/SN7PeIh1CErHDET5usSjV9fPzrUcD4ot1bxXCBlSVA6hsagGGRnBIz86vUFO/tHaFo4JPs7aQqOqK2jGMYRvCdtsVgOH+yuSC5ku4eJTrcSatchiibVrOWyreEjIBxjbAxyrpdFBk+2nZGXiAMZvZIYGUBoURMMQSSWc+LB28OcbVa7HdnJbJO6a7e4hVVSJHjjUoFzyZd2GMDB5YrRUlt+0aNfPZd3KsiRd9rYJ3bJrCAqQxJySeYHun0oLvGLWWSIpBObeQkYlCI5ABBI0v4Tkbb+dYDhvsqkt7iS6g4lOk8msu/dREMXbU2pT4SC2+MVveE8Yhue97l9fcyvDJsw0yJjUviAzjI3GR61foPMYIABOTjc8s+teqKKDzJGGBVgCCCCCMgg7EEHmKw/tSGP6JA2H9K2m3/APSt1WV7adnri8e17uSJEtriK5GtWLM8ROFOCAF39TQLO3Rk/pTg/chO8zeBdedAzAmWIG7YGTpGM8sjORNY9q5oG4ml4Ul+wJHKJIkMetZImfTpZ2wwK4Hi6ir3GOA3E17Y3QeFRaiTKYcljMgR8HoABtt8art2QkkuOIvM8Zhvo1iZFDB0WNGRCCdicNk7c8fMKfD+1l20loe6kkWdgsyCzuo1hV1yrCaQaHVDhWP3uY0janHtK/7qvv8AAk/3a+dm+F30EcMEs8DxwhV7wRv3rogwoYFtKnYZbxZGep1Vb7Y8KlurSW3iZEMylGdwThSN8Acz86Bdw2W5k+yRS20YgMQfvNZkxJGI2iyCq6TnxZ393pSzsvxriV085Z7RYra9kgkbu5A0iREB9A1nQcbgktkt00eLYcIgljt0SQo0iIFymoIdIwDg5Iz5b0n7Hdn5rX7UJXikW4uJbjwBgVaYjKb81GOfOgzY7fXMkAuoIZZA0gKWq2d0xaHvNBPfgd33hXMm3hHu4J3prxTtbIbq5t4daC3CqXW0uLktK6awP2IwiKCM5OWJ2xjJl7Ndm7yyj+ywzwm2VmMTOjGaNGYsU97S5GThj8wRtUj9nLmG+nu7SWPTchO+gmViuuNdKujIdjpwMEee/LAOOy/EZbi0hmmhaCV18cTBlKsCQdm3AOMjPQisfwi6uY7vjJtoEmYTIQGlKHULZMADQQfqK31ojhAJGDyY8TBdKk89lySB0G5OOZPOsvwfgV7BPdzCS2b7TIshUrJ4dKBAAdW+wG+Bvmg89seJT2NiktqsKt3ia43Q4LTyjXpIYaGLuWJIbmdq9x8VvIuI29vcNBJFcxzOojjZGjaLQcamc94MNjOFzzwOVV+Mdlbu4tXie4iMktws7OVfQojMZjjjXVkLiMZ35ljzNX+I8EuZL60ug8IW3R1aPDkt3wUSYbpjSMbfHnsFK141e3dvLdWfc4ErJBC6n9oscnduzyahpLYYgAbYGc52n4jxi6h4nbQyNELS5VwhEbaxKi57tn14wRlg2nfGMdaj4P2au7TvYbaeL7NJI0id5Gxlh7xtTqmG0uMklS3InfVyqX2kWAntUjV9FwJ4GtnGC6yiQAOB1AXWT5KGPSgpX/ae5hWSTVC6zXa2dkvduvjZ9BeVtZ1KrCQYAGoIDkatmVyL1TcpMYpLb7MzLKq6JBLggoV1HK43DbY5b869doeySz2cVvE5ia3aKS3lxqKSQ+4zA+9tkHffJNSNZ30kUglltwzRGNVRH7vU2AZHLHUcDkgwNzknbSGb7L8bdLPg1pDpEtzAGLsNSxxxRhmOkEamJIUb4BJJzjBY/wDWC5S6urF2iMyW/wBqt5u7bS0erSyyoH94MMZVgCDnAxgxWnYqaOKwKyxi5sAUjfS3dyRMgRkkXOQSOozgjON8Ux/oJhNcX05QzNbdwipnTHEupyNTbuzOc5wMAAY5kggXtNxEcMi4mTbsojWSS2CPqZCfEVl1+FsbhdBA5ZbnTLiPbItdG3h1qscUckki209w2ZgTGgSEeAaRqLMd+QHMhX2V4PcXnBrS2d4kt5Io9bIGMrRcygB8KscAF8nbOFG2Ht32YmjvjeWUkamSNYpoZQxjcJsjKVOVZRtyIxQU7btbctBZI0IhvLuV4gJEkVFWLUzzd22HIKKCEJG7AZ2zVfhkUq9oJhLIsh/o5dLBNOF+0HZhqOTqzuMbY+NOOPdnJ51tpRMi3dtKZUfQe6IYFWjK6iwUrtnOds/CG07OXY4j9ueeHe37hoVibGA5cBXL5GDjxEHOW8I2wFfgXH72S2vzogluLe7kt0C5iiKoIsu2tyRgMzkat8Yz1qbgfadn4gbXvormJrfv0miXGCsgRlJDMrg6gQRywQc86XN2HuWtr6Bp4c3VybnIR9IYtGWicZ8UZVAOYO5501i4Bdfb4bxpIBphaBolV8KhdXyjE+JsqRuABkbHG4ayiiigKKKKAooooCiiigKKKKAooooCiiigKKKKAqg3BoDcC6MSGdU0CUjxBd9h5cz9TX2igvUUUUBUF9aJLG0cgJRhhgCy5HllSDj86KKCHhHCYraMRQLojHJNTED0XUTpHoNufnV2iigKKKKAooooCiiig//Z"/>
          <p:cNvSpPr>
            <a:spLocks noChangeAspect="1" noChangeArrowheads="1"/>
          </p:cNvSpPr>
          <p:nvPr/>
        </p:nvSpPr>
        <p:spPr bwMode="auto">
          <a:xfrm>
            <a:off x="307977" y="-1638299"/>
            <a:ext cx="366712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204" name="Picture 12" descr="http://studentsforliberty.org/wp-content/uploads/2014/08/wikipedi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7" y="3114680"/>
            <a:ext cx="366712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hellbite.files.wordpress.com/2011/01/index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14680"/>
            <a:ext cx="7448551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kciógomb: Kezdő dia 8">
            <a:hlinkClick r:id="" action="ppaction://hlinkshowjump?jump=firstslide" highlightClick="1"/>
          </p:cNvPr>
          <p:cNvSpPr/>
          <p:nvPr/>
        </p:nvSpPr>
        <p:spPr>
          <a:xfrm>
            <a:off x="7479103" y="5624423"/>
            <a:ext cx="1052421" cy="1052423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Információ 9">
            <a:hlinkClick r:id="rId5" action="ppaction://hlinksldjump" highlightClick="1"/>
          </p:cNvPr>
          <p:cNvSpPr/>
          <p:nvPr/>
        </p:nvSpPr>
        <p:spPr>
          <a:xfrm>
            <a:off x="7461852" y="4425351"/>
            <a:ext cx="1042416" cy="104241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14352838"/>
      </p:ext>
    </p:extLst>
  </p:cSld>
  <p:clrMapOvr>
    <a:masterClrMapping/>
  </p:clrMapOvr>
  <p:transition spd="slow" advClick="0" advTm="30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46054" y="-1212111"/>
            <a:ext cx="9334011" cy="7825562"/>
          </a:xfrm>
        </p:spPr>
        <p:txBody>
          <a:bodyPr>
            <a:normAutofit/>
          </a:bodyPr>
          <a:lstStyle/>
          <a:p>
            <a:pPr algn="l"/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>Jelmagyarázat</a:t>
            </a:r>
            <a:br>
              <a:rPr lang="hu-HU" sz="4800" dirty="0" smtClean="0">
                <a:latin typeface="Batang" pitchFamily="18" charset="-127"/>
                <a:ea typeface="Batang" pitchFamily="18" charset="-127"/>
              </a:rPr>
            </a:b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hu-HU" sz="4800" dirty="0" smtClean="0">
                <a:latin typeface="Batang" pitchFamily="18" charset="-127"/>
                <a:ea typeface="Batang" pitchFamily="18" charset="-127"/>
              </a:rPr>
            </a:b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>Vissza </a:t>
            </a: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>az első </a:t>
            </a: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>diára</a:t>
            </a:r>
            <a:br>
              <a:rPr lang="hu-HU" sz="4800" dirty="0" smtClean="0">
                <a:latin typeface="Batang" pitchFamily="18" charset="-127"/>
                <a:ea typeface="Batang" pitchFamily="18" charset="-127"/>
              </a:rPr>
            </a:b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hu-HU" sz="4800" dirty="0" smtClean="0">
                <a:latin typeface="Batang" pitchFamily="18" charset="-127"/>
                <a:ea typeface="Batang" pitchFamily="18" charset="-127"/>
              </a:rPr>
            </a:b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>Következő </a:t>
            </a: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>dia</a:t>
            </a:r>
            <a:br>
              <a:rPr lang="hu-HU" sz="4800" dirty="0" smtClean="0">
                <a:latin typeface="Batang" pitchFamily="18" charset="-127"/>
                <a:ea typeface="Batang" pitchFamily="18" charset="-127"/>
              </a:rPr>
            </a:b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hu-HU" sz="4800" dirty="0" smtClean="0">
                <a:latin typeface="Batang" pitchFamily="18" charset="-127"/>
                <a:ea typeface="Batang" pitchFamily="18" charset="-127"/>
              </a:rPr>
            </a:b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>Előző </a:t>
            </a: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>dia</a:t>
            </a:r>
            <a:br>
              <a:rPr lang="hu-HU" sz="4800" dirty="0" smtClean="0">
                <a:latin typeface="Batang" pitchFamily="18" charset="-127"/>
                <a:ea typeface="Batang" pitchFamily="18" charset="-127"/>
              </a:rPr>
            </a:b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hu-HU" sz="4800" dirty="0" smtClean="0">
                <a:latin typeface="Batang" pitchFamily="18" charset="-127"/>
                <a:ea typeface="Batang" pitchFamily="18" charset="-127"/>
              </a:rPr>
            </a:br>
            <a:r>
              <a:rPr lang="hu-HU" sz="4800" dirty="0" smtClean="0">
                <a:latin typeface="Batang" pitchFamily="18" charset="-127"/>
                <a:ea typeface="Batang" pitchFamily="18" charset="-127"/>
              </a:rPr>
              <a:t>Jelmagyarázat</a:t>
            </a:r>
            <a:endParaRPr lang="hu-HU" sz="48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flipV="1">
            <a:off x="711200" y="7444595"/>
            <a:ext cx="10472928" cy="181154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sp>
        <p:nvSpPr>
          <p:cNvPr id="4" name="Akciógomb: Információ 3">
            <a:hlinkClick r:id="" action="ppaction://noaction" highlightClick="1"/>
          </p:cNvPr>
          <p:cNvSpPr/>
          <p:nvPr/>
        </p:nvSpPr>
        <p:spPr>
          <a:xfrm>
            <a:off x="543466" y="5374257"/>
            <a:ext cx="1035170" cy="810883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Kezdő dia 4">
            <a:hlinkClick r:id="" action="ppaction://noaction" highlightClick="1"/>
          </p:cNvPr>
          <p:cNvSpPr/>
          <p:nvPr/>
        </p:nvSpPr>
        <p:spPr>
          <a:xfrm>
            <a:off x="500333" y="1647645"/>
            <a:ext cx="1043796" cy="75049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égére 5">
            <a:hlinkClick r:id="" action="ppaction://noaction" highlightClick="1"/>
          </p:cNvPr>
          <p:cNvSpPr/>
          <p:nvPr/>
        </p:nvSpPr>
        <p:spPr>
          <a:xfrm>
            <a:off x="474456" y="2838092"/>
            <a:ext cx="1043796" cy="828135"/>
          </a:xfrm>
          <a:prstGeom prst="actionButtonE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Elejére 6">
            <a:hlinkClick r:id="" action="ppaction://noaction" highlightClick="1"/>
          </p:cNvPr>
          <p:cNvSpPr/>
          <p:nvPr/>
        </p:nvSpPr>
        <p:spPr>
          <a:xfrm>
            <a:off x="534837" y="3994031"/>
            <a:ext cx="1009291" cy="819510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Elejére 8">
            <a:hlinkClick r:id="" action="ppaction://hlinkshowjump?jump=previousslide" highlightClick="1"/>
          </p:cNvPr>
          <p:cNvSpPr/>
          <p:nvPr/>
        </p:nvSpPr>
        <p:spPr>
          <a:xfrm>
            <a:off x="8584708" y="1"/>
            <a:ext cx="1113436" cy="927005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Információ 9">
            <a:hlinkClick r:id="" action="ppaction://noaction" highlightClick="1"/>
          </p:cNvPr>
          <p:cNvSpPr/>
          <p:nvPr/>
        </p:nvSpPr>
        <p:spPr>
          <a:xfrm>
            <a:off x="8238478" y="1793289"/>
            <a:ext cx="3648722" cy="4678532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Végére 10">
            <a:hlinkClick r:id="" action="ppaction://hlinkshowjump?jump=nextslide" highlightClick="1"/>
          </p:cNvPr>
          <p:cNvSpPr/>
          <p:nvPr/>
        </p:nvSpPr>
        <p:spPr>
          <a:xfrm>
            <a:off x="10218197" y="0"/>
            <a:ext cx="1269507" cy="914400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 advTm="3000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1" y="-825622"/>
            <a:ext cx="6658252" cy="310718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0"/>
            <a:ext cx="7708777" cy="6858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4818" name="AutoShape 2" descr="https://encrypted-tbn3.gstatic.com/images?q=tbn:ANd9GcSQ3omWS5CI1rs_A7dUBvLInYpa4hvvTFB_fk8f4lereetKn6K1"/>
          <p:cNvSpPr>
            <a:spLocks noChangeAspect="1" noChangeArrowheads="1"/>
          </p:cNvSpPr>
          <p:nvPr/>
        </p:nvSpPr>
        <p:spPr bwMode="auto">
          <a:xfrm>
            <a:off x="155576" y="-2332038"/>
            <a:ext cx="6477001" cy="485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4820" name="Picture 4" descr="http://images1.fanpop.com/images/photos/2000000/Garfield-wallpapers-garfield-2026918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86854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59798" y="310718"/>
            <a:ext cx="59657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  <a:latin typeface="Chiller" pitchFamily="82" charset="0"/>
              </a:rPr>
              <a:t>Köszönöm a figyelmet a viszontlátásra!</a:t>
            </a:r>
            <a:endParaRPr lang="hu-HU" sz="96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9" name="Akciógomb: Elejére 8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Végére 9">
            <a:hlinkClick r:id="" action="ppaction://hlinkshowjump?jump=nextslide" highlightClick="1"/>
          </p:cNvPr>
          <p:cNvSpPr/>
          <p:nvPr/>
        </p:nvSpPr>
        <p:spPr>
          <a:xfrm>
            <a:off x="11149584" y="5815584"/>
            <a:ext cx="1042416" cy="1042416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 advTm="30000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11506202" y="764373"/>
            <a:ext cx="555812" cy="12930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228605"/>
            <a:ext cx="10820400" cy="5990085"/>
          </a:xfrm>
        </p:spPr>
        <p:txBody>
          <a:bodyPr>
            <a:normAutofit/>
          </a:bodyPr>
          <a:lstStyle/>
          <a:p>
            <a:r>
              <a:rPr lang="hu-HU" sz="5200" dirty="0" smtClean="0">
                <a:solidFill>
                  <a:srgbClr val="FF0000"/>
                </a:solidFill>
              </a:rPr>
              <a:t>Egy telefonmárka összekevert betűit látjátok,találjátok ki melyikre gondoltam?</a:t>
            </a:r>
          </a:p>
          <a:p>
            <a:pPr>
              <a:buNone/>
            </a:pPr>
            <a:r>
              <a:rPr lang="hu-HU" sz="4400" dirty="0" smtClean="0">
                <a:solidFill>
                  <a:srgbClr val="FF0000"/>
                </a:solidFill>
              </a:rPr>
              <a:t>                             </a:t>
            </a:r>
            <a:r>
              <a:rPr lang="hu-HU" sz="4400" dirty="0" smtClean="0">
                <a:solidFill>
                  <a:srgbClr val="FF0000"/>
                </a:solidFill>
              </a:rPr>
              <a:t>enohpI</a:t>
            </a:r>
          </a:p>
          <a:p>
            <a:r>
              <a:rPr lang="hu-HU" sz="4400" dirty="0" smtClean="0">
                <a:solidFill>
                  <a:srgbClr val="FF0000"/>
                </a:solidFill>
              </a:rPr>
              <a:t>Ki a feltalálója?</a:t>
            </a:r>
          </a:p>
          <a:p>
            <a:pPr>
              <a:buNone/>
            </a:pPr>
            <a:endParaRPr lang="hu-HU" sz="4400" dirty="0" smtClean="0">
              <a:solidFill>
                <a:srgbClr val="FF0000"/>
              </a:solidFill>
            </a:endParaRPr>
          </a:p>
          <a:p>
            <a:r>
              <a:rPr lang="hu-HU" sz="4400" dirty="0" smtClean="0">
                <a:solidFill>
                  <a:srgbClr val="FF0000"/>
                </a:solidFill>
              </a:rPr>
              <a:t>Mikor mutatta be?</a:t>
            </a:r>
          </a:p>
          <a:p>
            <a:pPr marL="0" indent="0">
              <a:buNone/>
            </a:pPr>
            <a:endParaRPr lang="hu-HU" sz="4400" dirty="0" smtClean="0"/>
          </a:p>
          <a:p>
            <a:endParaRPr lang="hu-HU" sz="4400" dirty="0" smtClean="0"/>
          </a:p>
        </p:txBody>
      </p:sp>
      <p:pic>
        <p:nvPicPr>
          <p:cNvPr id="16386" name="Picture 2" descr="http://upload.wikimedia.org/wikipedia/commons/f/fa/IPhone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1711" y="1696497"/>
            <a:ext cx="2571749" cy="4857751"/>
          </a:xfrm>
          <a:prstGeom prst="rect">
            <a:avLst/>
          </a:prstGeom>
          <a:noFill/>
        </p:spPr>
      </p:pic>
      <p:sp>
        <p:nvSpPr>
          <p:cNvPr id="9" name="Akciógomb: Információ 8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10964174" y="1250830"/>
            <a:ext cx="828135" cy="741872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Végére 9">
            <a:hlinkClick r:id="" action="ppaction://hlinkshowjump?jump=nextslide" highlightClick="1"/>
          </p:cNvPr>
          <p:cNvSpPr/>
          <p:nvPr/>
        </p:nvSpPr>
        <p:spPr>
          <a:xfrm>
            <a:off x="10963922" y="6019771"/>
            <a:ext cx="1228078" cy="838229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Elejére 10">
            <a:hlinkClick r:id="" action="ppaction://hlinkshowjump?jump=previousslide" highlightClick="1"/>
          </p:cNvPr>
          <p:cNvSpPr/>
          <p:nvPr/>
        </p:nvSpPr>
        <p:spPr>
          <a:xfrm>
            <a:off x="0" y="6027938"/>
            <a:ext cx="1287262" cy="830062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19098675"/>
      </p:ext>
    </p:extLst>
  </p:cSld>
  <p:clrMapOvr>
    <a:masterClrMapping/>
  </p:clrMapOvr>
  <p:transition spd="slow" advClick="0" advTm="30000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11506201" y="764373"/>
            <a:ext cx="448235" cy="12930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309287"/>
            <a:ext cx="10820400" cy="5909403"/>
          </a:xfrm>
        </p:spPr>
        <p:txBody>
          <a:bodyPr>
            <a:normAutofit/>
          </a:bodyPr>
          <a:lstStyle/>
          <a:p>
            <a:r>
              <a:rPr lang="hu-HU" sz="4000" dirty="0"/>
              <a:t>Az </a:t>
            </a:r>
            <a:r>
              <a:rPr lang="hu-HU" sz="4000" b="1" dirty="0"/>
              <a:t>iPhone</a:t>
            </a:r>
            <a:r>
              <a:rPr lang="hu-HU" sz="4000" dirty="0"/>
              <a:t> egy, az </a:t>
            </a:r>
            <a:r>
              <a:rPr lang="hu-HU" sz="4000" dirty="0">
                <a:hlinkClick r:id="rId2" tooltip="Apple Inc."/>
              </a:rPr>
              <a:t>Apple</a:t>
            </a:r>
            <a:r>
              <a:rPr lang="hu-HU" sz="4000" dirty="0"/>
              <a:t> által tervezett és gyártott </a:t>
            </a:r>
            <a:r>
              <a:rPr lang="hu-HU" sz="4000" dirty="0" smtClean="0"/>
              <a:t>okos telefon. </a:t>
            </a:r>
            <a:r>
              <a:rPr lang="hu-HU" sz="4000" dirty="0"/>
              <a:t>Első változatát </a:t>
            </a:r>
            <a:r>
              <a:rPr lang="hu-HU" sz="4000" dirty="0">
                <a:hlinkClick r:id="rId3" tooltip="Steve Jobs"/>
              </a:rPr>
              <a:t>Steve Jobs</a:t>
            </a:r>
            <a:r>
              <a:rPr lang="hu-HU" sz="4000" dirty="0"/>
              <a:t>, az Apple hajdani vezetője mutatta be, 2007. január 9-én</a:t>
            </a:r>
            <a:endParaRPr lang="hu-HU" sz="4000" dirty="0" smtClean="0"/>
          </a:p>
          <a:p>
            <a:endParaRPr lang="hu-HU" sz="4000" dirty="0"/>
          </a:p>
        </p:txBody>
      </p:sp>
      <p:pic>
        <p:nvPicPr>
          <p:cNvPr id="2050" name="Picture 2" descr="http://static.ragamuffinsoul.com/wp-content/uploads/2013/09/iphone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38" y="2475365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kciógomb: Információ 8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10998680" y="2337759"/>
            <a:ext cx="793630" cy="845389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Végére 9">
            <a:hlinkClick r:id="" action="ppaction://hlinkshowjump?jump=nextslide" highlightClick="1"/>
          </p:cNvPr>
          <p:cNvSpPr/>
          <p:nvPr/>
        </p:nvSpPr>
        <p:spPr>
          <a:xfrm>
            <a:off x="10910656" y="6036816"/>
            <a:ext cx="1281344" cy="821183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Elejére 11">
            <a:hlinkClick r:id="" action="ppaction://hlinkshowjump?jump=previousslide" highlightClick="1"/>
          </p:cNvPr>
          <p:cNvSpPr/>
          <p:nvPr/>
        </p:nvSpPr>
        <p:spPr>
          <a:xfrm>
            <a:off x="0" y="6010182"/>
            <a:ext cx="1233996" cy="847817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89114908"/>
      </p:ext>
    </p:extLst>
  </p:cSld>
  <p:clrMapOvr>
    <a:masterClrMapping/>
  </p:clrMapOvr>
  <p:transition spd="slow" advClick="0" advTm="30000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11506202" y="764373"/>
            <a:ext cx="434788" cy="12930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0"/>
            <a:ext cx="10820400" cy="5949744"/>
          </a:xfrm>
        </p:spPr>
        <p:txBody>
          <a:bodyPr>
            <a:normAutofit/>
          </a:bodyPr>
          <a:lstStyle/>
          <a:p>
            <a:pPr lvl="8" algn="ctr"/>
            <a:r>
              <a:rPr lang="hu-HU" sz="2800" b="1" dirty="0">
                <a:solidFill>
                  <a:schemeClr val="bg1"/>
                </a:solidFill>
              </a:rPr>
              <a:t>Steven Paul „Steve” </a:t>
            </a:r>
            <a:r>
              <a:rPr lang="hu-HU" sz="2800" b="1" dirty="0" smtClean="0">
                <a:solidFill>
                  <a:schemeClr val="bg1"/>
                </a:solidFill>
              </a:rPr>
              <a:t>Jobs</a:t>
            </a:r>
          </a:p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,született </a:t>
            </a:r>
            <a:r>
              <a:rPr lang="hu-HU" sz="2400" dirty="0">
                <a:solidFill>
                  <a:schemeClr val="bg1"/>
                </a:solidFill>
                <a:hlinkClick r:id="rId2" tooltip="1955"/>
              </a:rPr>
              <a:t>1955</a:t>
            </a:r>
            <a:r>
              <a:rPr lang="hu-HU" sz="2400" dirty="0">
                <a:solidFill>
                  <a:schemeClr val="bg1"/>
                </a:solidFill>
              </a:rPr>
              <a:t>. </a:t>
            </a:r>
            <a:r>
              <a:rPr lang="hu-HU" sz="2400" dirty="0">
                <a:solidFill>
                  <a:schemeClr val="bg1"/>
                </a:solidFill>
                <a:hlinkClick r:id="rId3" tooltip="Február 24."/>
              </a:rPr>
              <a:t>február 24.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–, meghalt </a:t>
            </a:r>
            <a:r>
              <a:rPr lang="hu-HU" sz="2400" dirty="0" smtClean="0">
                <a:solidFill>
                  <a:schemeClr val="bg1"/>
                </a:solidFill>
                <a:hlinkClick r:id="rId4" tooltip="2011"/>
              </a:rPr>
              <a:t>2011</a:t>
            </a:r>
            <a:r>
              <a:rPr lang="hu-HU" sz="2400" dirty="0">
                <a:solidFill>
                  <a:schemeClr val="bg1"/>
                </a:solidFill>
              </a:rPr>
              <a:t>. </a:t>
            </a:r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október 5 az </a:t>
            </a:r>
            <a:r>
              <a:rPr lang="hu-HU" sz="2400" dirty="0">
                <a:solidFill>
                  <a:schemeClr val="bg1"/>
                </a:solidFill>
                <a:hlinkClick r:id="rId5" tooltip="Apple Inc."/>
              </a:rPr>
              <a:t>Apple</a:t>
            </a:r>
            <a:r>
              <a:rPr lang="hu-HU" sz="2400" dirty="0">
                <a:solidFill>
                  <a:schemeClr val="bg1"/>
                </a:solidFill>
              </a:rPr>
              <a:t> elnöke, korábbi vezérigazgatója</a:t>
            </a:r>
            <a:r>
              <a:rPr lang="hu-HU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>
                <a:solidFill>
                  <a:schemeClr val="bg1"/>
                </a:solidFill>
              </a:rPr>
              <a:t>az informatikai és a szórakoztatóipar ismert alakja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>
                <a:solidFill>
                  <a:schemeClr val="bg1"/>
                </a:solidFill>
              </a:rPr>
              <a:t>Sokan tartják a </a:t>
            </a:r>
            <a:r>
              <a:rPr lang="hu-HU" sz="2400" dirty="0">
                <a:solidFill>
                  <a:schemeClr val="bg1"/>
                </a:solidFill>
                <a:hlinkClick r:id="rId6" tooltip="Számítástechnika"/>
              </a:rPr>
              <a:t>számítástechnika</a:t>
            </a:r>
            <a:r>
              <a:rPr lang="hu-HU" sz="2400" dirty="0">
                <a:solidFill>
                  <a:schemeClr val="bg1"/>
                </a:solidFill>
              </a:rPr>
              <a:t> egyik </a:t>
            </a:r>
            <a:r>
              <a:rPr lang="hu-HU" sz="2400" dirty="0" smtClean="0">
                <a:solidFill>
                  <a:schemeClr val="bg1"/>
                </a:solidFill>
              </a:rPr>
              <a:t>úttörőjének,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>
                <a:solidFill>
                  <a:schemeClr val="bg1"/>
                </a:solidFill>
              </a:rPr>
              <a:t>aki meglátta a lehetőséget </a:t>
            </a:r>
            <a:r>
              <a:rPr lang="hu-HU" sz="2400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>
                <a:solidFill>
                  <a:schemeClr val="bg1"/>
                </a:solidFill>
                <a:hlinkClick r:id="rId7" tooltip="Grafikus felhasználói felület"/>
              </a:rPr>
              <a:t>grafikus felhasználói felületben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i="1" dirty="0">
                <a:solidFill>
                  <a:schemeClr val="bg1"/>
                </a:solidFill>
              </a:rPr>
              <a:t>(</a:t>
            </a:r>
            <a:r>
              <a:rPr lang="hu-HU" sz="2400" i="1" dirty="0">
                <a:solidFill>
                  <a:schemeClr val="bg1"/>
                </a:solidFill>
                <a:hlinkClick r:id="rId7" tooltip="Grafikus felhasználói felület"/>
              </a:rPr>
              <a:t>GUI</a:t>
            </a:r>
            <a:r>
              <a:rPr lang="hu-HU" sz="2400" i="1" dirty="0">
                <a:solidFill>
                  <a:schemeClr val="bg1"/>
                </a:solidFill>
              </a:rPr>
              <a:t>)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és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>
                <a:solidFill>
                  <a:schemeClr val="bg1"/>
                </a:solidFill>
              </a:rPr>
              <a:t>az </a:t>
            </a:r>
            <a:r>
              <a:rPr lang="hu-HU" sz="2400" dirty="0">
                <a:solidFill>
                  <a:schemeClr val="bg1"/>
                </a:solidFill>
                <a:hlinkClick r:id="rId8" tooltip="Egér (számítástechnika)"/>
              </a:rPr>
              <a:t>egérben</a:t>
            </a:r>
            <a:r>
              <a:rPr lang="hu-HU" sz="2400" dirty="0">
                <a:solidFill>
                  <a:schemeClr val="bg1"/>
                </a:solidFill>
              </a:rPr>
              <a:t>, </a:t>
            </a:r>
            <a:r>
              <a:rPr lang="hu-HU" sz="2400" dirty="0" smtClean="0">
                <a:solidFill>
                  <a:schemeClr val="bg1"/>
                </a:solidFill>
              </a:rPr>
              <a:t>Jobs </a:t>
            </a:r>
            <a:r>
              <a:rPr lang="hu-HU" sz="2400" dirty="0">
                <a:solidFill>
                  <a:schemeClr val="bg1"/>
                </a:solidFill>
              </a:rPr>
              <a:t>irányítása alatt fejlesztette </a:t>
            </a:r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ki </a:t>
            </a:r>
            <a:r>
              <a:rPr lang="hu-HU" sz="2400" dirty="0">
                <a:solidFill>
                  <a:schemeClr val="bg1"/>
                </a:solidFill>
              </a:rPr>
              <a:t>az Apple Computer a </a:t>
            </a:r>
            <a:r>
              <a:rPr lang="hu-HU" sz="2400" dirty="0" smtClean="0">
                <a:solidFill>
                  <a:schemeClr val="bg1"/>
                </a:solidFill>
              </a:rPr>
              <a:t>cég </a:t>
            </a:r>
            <a:r>
              <a:rPr lang="hu-HU" sz="2400" dirty="0">
                <a:solidFill>
                  <a:schemeClr val="bg1"/>
                </a:solidFill>
              </a:rPr>
              <a:t>egyik fő </a:t>
            </a:r>
            <a:r>
              <a:rPr lang="hu-HU" sz="2400" dirty="0" smtClean="0">
                <a:solidFill>
                  <a:schemeClr val="bg1"/>
                </a:solidFill>
              </a:rPr>
              <a:t>termékét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 az </a:t>
            </a:r>
            <a:r>
              <a:rPr lang="hu-HU" sz="2400" dirty="0" smtClean="0">
                <a:solidFill>
                  <a:schemeClr val="bg1"/>
                </a:solidFill>
                <a:hlinkClick r:id="rId9" tooltip="IPhone"/>
              </a:rPr>
              <a:t>iPhone</a:t>
            </a:r>
            <a:r>
              <a:rPr lang="hu-HU" sz="2400" dirty="0" smtClean="0">
                <a:solidFill>
                  <a:schemeClr val="bg1"/>
                </a:solidFill>
              </a:rPr>
              <a:t> okostelefont.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Steve Jobs Headshot 2010-CRO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68" y="1337095"/>
            <a:ext cx="4160932" cy="4443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kciógomb: Információ 9">
            <a:hlinkClick r:id="rId11" action="ppaction://hlinksldjump" highlightClick="1"/>
          </p:cNvPr>
          <p:cNvSpPr/>
          <p:nvPr/>
        </p:nvSpPr>
        <p:spPr>
          <a:xfrm>
            <a:off x="11294853" y="0"/>
            <a:ext cx="897147" cy="810883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Végére 7">
            <a:hlinkClick r:id="" action="ppaction://hlinkshowjump?jump=nextslide" highlightClick="1"/>
          </p:cNvPr>
          <p:cNvSpPr/>
          <p:nvPr/>
        </p:nvSpPr>
        <p:spPr>
          <a:xfrm>
            <a:off x="10946167" y="6010183"/>
            <a:ext cx="1245833" cy="847817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Elejére 10">
            <a:hlinkClick r:id="" action="ppaction://hlinkshowjump?jump=previousslide" highlightClick="1"/>
          </p:cNvPr>
          <p:cNvSpPr/>
          <p:nvPr/>
        </p:nvSpPr>
        <p:spPr>
          <a:xfrm>
            <a:off x="0" y="6098958"/>
            <a:ext cx="1278384" cy="759041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21031288"/>
      </p:ext>
    </p:extLst>
  </p:cSld>
  <p:clrMapOvr>
    <a:masterClrMapping/>
  </p:clrMapOvr>
  <p:transition spd="slow" advClick="0" advTm="3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dn.bgr.com/2014/07/iphone-6-concep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839" y="0"/>
            <a:ext cx="12680272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3113" y="111517"/>
            <a:ext cx="9690411" cy="1945889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Iphone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jelentése: az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én telefonom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kciógomb: Információ 7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-277916" y="0"/>
            <a:ext cx="862642" cy="82813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 flipV="1">
            <a:off x="609600" y="7679184"/>
            <a:ext cx="10972800" cy="150921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sp>
        <p:nvSpPr>
          <p:cNvPr id="11" name="Akciógomb: Végére 10">
            <a:hlinkClick r:id="" action="ppaction://hlinkshowjump?jump=nextslide" highlightClick="1"/>
          </p:cNvPr>
          <p:cNvSpPr/>
          <p:nvPr/>
        </p:nvSpPr>
        <p:spPr>
          <a:xfrm>
            <a:off x="11234439" y="5993137"/>
            <a:ext cx="1148948" cy="864863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Elejére 11">
            <a:hlinkClick r:id="" action="ppaction://hlinkshowjump?jump=previousslide" highlightClick="1"/>
          </p:cNvPr>
          <p:cNvSpPr/>
          <p:nvPr/>
        </p:nvSpPr>
        <p:spPr>
          <a:xfrm>
            <a:off x="-297711" y="5974672"/>
            <a:ext cx="1278384" cy="883328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92211405"/>
      </p:ext>
    </p:extLst>
  </p:cSld>
  <p:clrMapOvr>
    <a:masterClrMapping/>
  </p:clrMapOvr>
  <p:transition spd="slow" advClick="0" advTm="30000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379" y="172528"/>
            <a:ext cx="6844553" cy="127671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       Iphone   generációk  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www.wikitech.hu/uploads/2014/06/iphone-evolution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612" y="1511701"/>
            <a:ext cx="10972800" cy="395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kciógomb: Információ 6">
            <a:hlinkClick r:id="rId4" action="ppaction://hlinksldjump" highlightClick="1"/>
          </p:cNvPr>
          <p:cNvSpPr/>
          <p:nvPr/>
        </p:nvSpPr>
        <p:spPr>
          <a:xfrm>
            <a:off x="11251721" y="0"/>
            <a:ext cx="940279" cy="793631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Végére 7">
            <a:hlinkClick r:id="" action="ppaction://hlinkshowjump?jump=nextslide" highlightClick="1"/>
          </p:cNvPr>
          <p:cNvSpPr/>
          <p:nvPr/>
        </p:nvSpPr>
        <p:spPr>
          <a:xfrm>
            <a:off x="10786369" y="6059010"/>
            <a:ext cx="1405631" cy="798990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Elejére 8">
            <a:hlinkClick r:id="" action="ppaction://hlinkshowjump?jump=previousslide" highlightClick="1"/>
          </p:cNvPr>
          <p:cNvSpPr/>
          <p:nvPr/>
        </p:nvSpPr>
        <p:spPr>
          <a:xfrm>
            <a:off x="0" y="6032377"/>
            <a:ext cx="1287263" cy="825623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2430937"/>
      </p:ext>
    </p:extLst>
  </p:cSld>
  <p:clrMapOvr>
    <a:masterClrMapping/>
  </p:clrMapOvr>
  <p:transition spd="slow" advTm="3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-static.zdnet.com/i/r/story/70/00/033442/iphone-6-620x480.jpg?hash=ZzL1A2SuZQ&amp;upscale=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7" y="0"/>
            <a:ext cx="1086128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4292" y="224694"/>
            <a:ext cx="10972800" cy="1143000"/>
          </a:xfrm>
        </p:spPr>
        <p:txBody>
          <a:bodyPr>
            <a:noAutofit/>
          </a:bodyPr>
          <a:lstStyle/>
          <a:p>
            <a:r>
              <a:rPr lang="hu-HU" sz="9600" dirty="0" smtClean="0">
                <a:solidFill>
                  <a:srgbClr val="FF0000"/>
                </a:solidFill>
                <a:latin typeface="Chiller" pitchFamily="82" charset="0"/>
              </a:rPr>
              <a:t>Újítások 2013-2014</a:t>
            </a:r>
            <a:endParaRPr lang="hu-HU" sz="96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8" name="Akciógomb: Információ 7">
            <a:hlinkClick r:id="rId3" action="ppaction://hlinksldjump" highlightClick="1"/>
          </p:cNvPr>
          <p:cNvSpPr/>
          <p:nvPr/>
        </p:nvSpPr>
        <p:spPr>
          <a:xfrm>
            <a:off x="10567359" y="733246"/>
            <a:ext cx="1042416" cy="104241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égére 8">
            <a:hlinkClick r:id="" action="ppaction://hlinkshowjump?jump=nextslide" highlightClick="1"/>
          </p:cNvPr>
          <p:cNvSpPr/>
          <p:nvPr/>
        </p:nvSpPr>
        <p:spPr>
          <a:xfrm>
            <a:off x="11007542" y="6037526"/>
            <a:ext cx="1184458" cy="820474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Elejére 9">
            <a:hlinkClick r:id="" action="ppaction://hlinkshowjump?jump=previousslide" highlightClick="1"/>
          </p:cNvPr>
          <p:cNvSpPr/>
          <p:nvPr/>
        </p:nvSpPr>
        <p:spPr>
          <a:xfrm>
            <a:off x="0" y="5983550"/>
            <a:ext cx="1180730" cy="874450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76084527"/>
      </p:ext>
    </p:extLst>
  </p:cSld>
  <p:clrMapOvr>
    <a:masterClrMapping/>
  </p:clrMapOvr>
  <p:transition spd="slow" advClick="0" advTm="30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50147" y="-215659"/>
            <a:ext cx="7068670" cy="1078302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Legfontosabb jellemzői</a:t>
            </a:r>
            <a:endParaRPr lang="hu-H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2904" y="966157"/>
            <a:ext cx="10820400" cy="5542219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Képernyő </a:t>
            </a:r>
            <a:r>
              <a:rPr lang="hu-H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és </a:t>
            </a:r>
            <a:r>
              <a:rPr lang="hu-H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bevitel:A </a:t>
            </a:r>
            <a:r>
              <a:rPr lang="hu-H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kijelző három szenzorral áll kapcsolatban, illetve egy negyedikkel az </a:t>
            </a:r>
            <a:r>
              <a:rPr lang="hu-H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Iphone </a:t>
            </a:r>
            <a:r>
              <a:rPr lang="hu-H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4-től kezdve. A kijelző felett egy „Proximity </a:t>
            </a:r>
            <a:r>
              <a:rPr lang="hu-H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Sensor</a:t>
            </a:r>
            <a:r>
              <a:rPr lang="hu-H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” (közelség-érzékelő) helyezkedik el, ami érzékeli az arc közelségét telefonálás közben, </a:t>
            </a:r>
            <a:r>
              <a:rPr lang="hu-H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lekapcsolja a kijelzőt </a:t>
            </a:r>
            <a:r>
              <a:rPr lang="hu-H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az érintőfelületet, így elkerülhető </a:t>
            </a:r>
            <a:r>
              <a:rPr lang="hu-H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 </a:t>
            </a:r>
            <a:r>
              <a:rPr lang="hu-H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hívás véletlen megszakítása. Mellette foglal helyet egy </a:t>
            </a:r>
            <a:r>
              <a:rPr lang="hu-HU" sz="24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 tooltip="Fényérzékelő (a lap nem létezik)"/>
              </a:rPr>
              <a:t>fényérzékelő</a:t>
            </a:r>
            <a:r>
              <a:rPr lang="hu-H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ami a külső fényviszonyok alapján állítja be a kijelző </a:t>
            </a:r>
            <a:r>
              <a:rPr lang="hu-H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fényerejét nem </a:t>
            </a:r>
            <a:r>
              <a:rPr lang="hu-H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lesz túl világos </a:t>
            </a:r>
            <a:r>
              <a:rPr lang="hu-H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sötét </a:t>
            </a:r>
            <a:r>
              <a:rPr lang="hu-H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kijelző</a:t>
            </a:r>
            <a:r>
              <a:rPr lang="hu-H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hu-H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http://www.upfone.hu/files/jailbreak-ios-434-and-435-on-iphone-ipad-ipod-touch-using-redsnow-099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30" y="3859310"/>
            <a:ext cx="6334500" cy="2756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kciógomb: Információ 6">
            <a:hlinkClick r:id="rId4" action="ppaction://hlinksldjump" highlightClick="1"/>
          </p:cNvPr>
          <p:cNvSpPr/>
          <p:nvPr/>
        </p:nvSpPr>
        <p:spPr>
          <a:xfrm>
            <a:off x="11011562" y="422694"/>
            <a:ext cx="1042416" cy="1042416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Végére 7">
            <a:hlinkClick r:id="" action="ppaction://hlinkshowjump?jump=nextslide" highlightClick="1"/>
          </p:cNvPr>
          <p:cNvSpPr/>
          <p:nvPr/>
        </p:nvSpPr>
        <p:spPr>
          <a:xfrm>
            <a:off x="10918764" y="6023499"/>
            <a:ext cx="1273236" cy="834501"/>
          </a:xfrm>
          <a:prstGeom prst="actionButtonEnd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Elejére 8">
            <a:hlinkClick r:id="" action="ppaction://hlinkshowjump?jump=previousslide" highlightClick="1"/>
          </p:cNvPr>
          <p:cNvSpPr/>
          <p:nvPr/>
        </p:nvSpPr>
        <p:spPr>
          <a:xfrm>
            <a:off x="0" y="5939160"/>
            <a:ext cx="1447060" cy="918839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01096176"/>
      </p:ext>
    </p:extLst>
  </p:cSld>
  <p:clrMapOvr>
    <a:masterClrMapping/>
  </p:clrMapOvr>
  <p:transition spd="slow" advClick="0" advTm="30000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rgbClr val="FFC000"/>
        </a:solidFill>
        <a:ln>
          <a:solidFill>
            <a:schemeClr val="accent1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482</TotalTime>
  <Words>642</Words>
  <Application>Microsoft Office PowerPoint</Application>
  <PresentationFormat>Egyéni</PresentationFormat>
  <Paragraphs>64</Paragraphs>
  <Slides>20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Áramlás</vt:lpstr>
      <vt:lpstr>   Kedvenc mobilom  Készítette: Király András  Felkészítő: Vitézné Szabó  Hajnalka Bán Zsigmond Ref.Ált.Isk.AMI és Óvoda Tiszafüred Fő út 2. 5350  </vt:lpstr>
      <vt:lpstr>Jelmagyarázat  Vissza az első diára  Következő dia  Előző dia  Jelmagyarázat</vt:lpstr>
      <vt:lpstr>3. dia</vt:lpstr>
      <vt:lpstr>4. dia</vt:lpstr>
      <vt:lpstr>5. dia</vt:lpstr>
      <vt:lpstr>Iphone jelentése: az én telefonom </vt:lpstr>
      <vt:lpstr>       Iphone   generációk  </vt:lpstr>
      <vt:lpstr>Újítások 2013-2014</vt:lpstr>
      <vt:lpstr>Legfontosabb jellemzői</vt:lpstr>
      <vt:lpstr>10. dia</vt:lpstr>
      <vt:lpstr>11. dia</vt:lpstr>
      <vt:lpstr>12. dia</vt:lpstr>
      <vt:lpstr>Generációk    összehasonlítása  </vt:lpstr>
      <vt:lpstr>14. dia</vt:lpstr>
      <vt:lpstr>15. dia</vt:lpstr>
      <vt:lpstr>16. dia</vt:lpstr>
      <vt:lpstr>17. dia</vt:lpstr>
      <vt:lpstr>Kérdések</vt:lpstr>
      <vt:lpstr>19. dia</vt:lpstr>
      <vt:lpstr>20.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Csilla</dc:creator>
  <cp:lastModifiedBy>user</cp:lastModifiedBy>
  <cp:revision>49</cp:revision>
  <dcterms:created xsi:type="dcterms:W3CDTF">2014-11-13T17:14:30Z</dcterms:created>
  <dcterms:modified xsi:type="dcterms:W3CDTF">2014-12-18T12:11:26Z</dcterms:modified>
</cp:coreProperties>
</file>