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sldIdLst>
    <p:sldId id="256" r:id="rId2"/>
    <p:sldId id="259" r:id="rId3"/>
    <p:sldId id="271" r:id="rId4"/>
    <p:sldId id="272" r:id="rId5"/>
    <p:sldId id="273" r:id="rId6"/>
    <p:sldId id="274" r:id="rId7"/>
    <p:sldId id="275" r:id="rId8"/>
    <p:sldId id="276" r:id="rId9"/>
    <p:sldId id="264" r:id="rId10"/>
    <p:sldId id="265" r:id="rId11"/>
    <p:sldId id="266" r:id="rId12"/>
    <p:sldId id="267" r:id="rId13"/>
    <p:sldId id="270" r:id="rId14"/>
    <p:sldId id="277" r:id="rId15"/>
    <p:sldId id="268" r:id="rId16"/>
    <p:sldId id="269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717" autoAdjust="0"/>
  </p:normalViewPr>
  <p:slideViewPr>
    <p:cSldViewPr>
      <p:cViewPr>
        <p:scale>
          <a:sx n="86" d="100"/>
          <a:sy n="86" d="100"/>
        </p:scale>
        <p:origin x="-67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F185F4-FD4E-4A21-AC5E-2D0F2AA1B4B7}" type="datetimeFigureOut">
              <a:rPr lang="hu-HU" smtClean="0"/>
              <a:pPr/>
              <a:t>2015.01.05.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0CF7A0-DFB7-4ABE-A670-DFAA027D622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gyfelszolgalat.upc.hu/app/answers/detail/a_id/461/session/L2F2LzEvdGltZS8xNDE1MDE1MTc3L3NpZC9XRmgzSXU2bQ==" TargetMode="External"/><Relationship Id="rId2" Type="http://schemas.openxmlformats.org/officeDocument/2006/relationships/hyperlink" Target="http://ugyfelszolgalat.upc.hu/app/answers/detail/a_id/364/session/L2F2LzEvdGltZS8xNDE1MDE1MTc3L3NpZC9XRmgzSXU2bQ==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jgsm.hu/termek/kepernyovedo-foliak/k-perny-v-d-f-lia-tempered-glass-apple-iphone-5s/" TargetMode="External"/><Relationship Id="rId13" Type="http://schemas.openxmlformats.org/officeDocument/2006/relationships/hyperlink" Target="http://www.ujgsm.hu/termek/kepernyovedo-foliak/k-perny-v-d-f-lia-at-professional-lg-g2-mini-d620r/" TargetMode="External"/><Relationship Id="rId3" Type="http://schemas.openxmlformats.org/officeDocument/2006/relationships/hyperlink" Target="http://www.ujgsm.hu/termek/kepernyovedo-foliak/k-perny-v-d-f-lia-tempered-glass-samsung-g900-galaxy-s5/" TargetMode="External"/><Relationship Id="rId7" Type="http://schemas.openxmlformats.org/officeDocument/2006/relationships/hyperlink" Target="http://www.ujgsm.hu/termek/kepernyovedo-foliak/k-perny-v-d-f-lia-tempered-glass-sony-xperia-z1-c6903/" TargetMode="External"/><Relationship Id="rId12" Type="http://schemas.openxmlformats.org/officeDocument/2006/relationships/hyperlink" Target="http://www.ujgsm.hu/termek/kepernyovedo-foliak/k-perny-v-d-f-lia-apple-iphone-5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ujgsm.hu/termek/kepernyovedo-foliak/k-perny-v-d-f-lia-tempered-glass-sony-xperia-z1-compact-d5503/" TargetMode="External"/><Relationship Id="rId11" Type="http://schemas.openxmlformats.org/officeDocument/2006/relationships/hyperlink" Target="http://www.ujgsm.hu/termek/kepernyovedo-foliak/k-perny-v-d-f-lia-at-professional-samsung-s7562-galaxy-s-duos/" TargetMode="External"/><Relationship Id="rId5" Type="http://schemas.openxmlformats.org/officeDocument/2006/relationships/hyperlink" Target="http://www.ujgsm.hu/termek/kepernyovedo-foliak/k-perny-v-d-f-lia-tempered-glass-sony-xperia-z2-d6503/" TargetMode="External"/><Relationship Id="rId10" Type="http://schemas.openxmlformats.org/officeDocument/2006/relationships/hyperlink" Target="http://www.ujgsm.hu/termek/kepernyovedo-foliak/k-perny-v-d-f-lia-at-samsung-s5360-galaxy-y/" TargetMode="External"/><Relationship Id="rId4" Type="http://schemas.openxmlformats.org/officeDocument/2006/relationships/hyperlink" Target="http://www.ujgsm.hu/termek/kepernyovedo-foliak/k-perny-v-d-f-lia-tempered-glass-samsung-i9500-i9505-galaxy-s4/" TargetMode="External"/><Relationship Id="rId9" Type="http://schemas.openxmlformats.org/officeDocument/2006/relationships/hyperlink" Target="http://www.ujgsm.hu/termek/kepernyovedo-foliak/k-perny-v-d-f-lia-tempered-glass-apple-iphone-6/" TargetMode="External"/><Relationship Id="rId14" Type="http://schemas.openxmlformats.org/officeDocument/2006/relationships/hyperlink" Target="http://www.ujgsm.hu/termek/kepernyovedo-foliak/k-perny-v-d-f-lia-at-nokia-asha-305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chemeClr val="tx2">
                    <a:lumMod val="10000"/>
                  </a:schemeClr>
                </a:solidFill>
              </a:rPr>
              <a:t>Ezt szeretem az informatikában:</a:t>
            </a:r>
            <a:br>
              <a:rPr lang="hu-HU" b="1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hu-HU" b="1" dirty="0" smtClean="0">
                <a:solidFill>
                  <a:schemeClr val="tx2">
                    <a:lumMod val="10000"/>
                  </a:schemeClr>
                </a:solidFill>
              </a:rPr>
              <a:t>Az </a:t>
            </a:r>
            <a:r>
              <a:rPr lang="hu-HU" b="1" dirty="0" err="1" smtClean="0">
                <a:solidFill>
                  <a:schemeClr val="tx2">
                    <a:lumMod val="10000"/>
                  </a:schemeClr>
                </a:solidFill>
              </a:rPr>
              <a:t>okostelefon</a:t>
            </a:r>
            <a:r>
              <a:rPr lang="hu-HU" b="1" dirty="0" smtClean="0">
                <a:solidFill>
                  <a:schemeClr val="tx2">
                    <a:lumMod val="10000"/>
                  </a:schemeClr>
                </a:solidFill>
              </a:rPr>
              <a:t> bemutatása </a:t>
            </a:r>
            <a:endParaRPr lang="hu-H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4294967295"/>
          </p:nvPr>
        </p:nvSpPr>
        <p:spPr>
          <a:xfrm>
            <a:off x="0" y="2636838"/>
            <a:ext cx="6400800" cy="2495550"/>
          </a:xfrm>
        </p:spPr>
        <p:txBody>
          <a:bodyPr/>
          <a:lstStyle/>
          <a:p>
            <a:pPr algn="ctr"/>
            <a:r>
              <a:rPr lang="hu-HU" b="1" i="1" dirty="0" smtClean="0">
                <a:solidFill>
                  <a:schemeClr val="tx2">
                    <a:lumMod val="10000"/>
                  </a:schemeClr>
                </a:solidFill>
              </a:rPr>
              <a:t>Károly Márk 6.a</a:t>
            </a:r>
          </a:p>
          <a:p>
            <a:pPr algn="ctr"/>
            <a:r>
              <a:rPr lang="hu-HU" b="1" i="1" dirty="0" smtClean="0">
                <a:solidFill>
                  <a:schemeClr val="tx2">
                    <a:lumMod val="10000"/>
                  </a:schemeClr>
                </a:solidFill>
              </a:rPr>
              <a:t>Felkészítő tanár: Salamon Róza</a:t>
            </a:r>
          </a:p>
          <a:p>
            <a:pPr algn="ctr"/>
            <a:r>
              <a:rPr lang="hu-HU" b="1" i="1" dirty="0" smtClean="0">
                <a:solidFill>
                  <a:schemeClr val="tx2">
                    <a:lumMod val="10000"/>
                  </a:schemeClr>
                </a:solidFill>
              </a:rPr>
              <a:t>Dr. Török Béla Általános Iskola</a:t>
            </a:r>
          </a:p>
          <a:p>
            <a:pPr algn="ctr"/>
            <a:r>
              <a:rPr lang="hu-HU" b="1" i="1" dirty="0" smtClean="0">
                <a:solidFill>
                  <a:schemeClr val="tx2">
                    <a:lumMod val="10000"/>
                  </a:schemeClr>
                </a:solidFill>
              </a:rPr>
              <a:t>1142 Budapest, </a:t>
            </a:r>
            <a:r>
              <a:rPr lang="hu-HU" b="1" i="1" dirty="0" err="1" smtClean="0">
                <a:solidFill>
                  <a:schemeClr val="tx2">
                    <a:lumMod val="10000"/>
                  </a:schemeClr>
                </a:solidFill>
              </a:rPr>
              <a:t>Rákospatak</a:t>
            </a:r>
            <a:r>
              <a:rPr lang="hu-HU" b="1" i="1" dirty="0" smtClean="0">
                <a:solidFill>
                  <a:schemeClr val="tx2">
                    <a:lumMod val="10000"/>
                  </a:schemeClr>
                </a:solidFill>
              </a:rPr>
              <a:t> u. 101.</a:t>
            </a:r>
          </a:p>
          <a:p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524328" y="587727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3" grpId="0" build="p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153400" cy="1512168"/>
          </a:xfrm>
        </p:spPr>
        <p:txBody>
          <a:bodyPr>
            <a:normAutofit fontScale="90000"/>
          </a:bodyPr>
          <a:lstStyle/>
          <a:p>
            <a:r>
              <a:rPr lang="hu-HU" sz="1800" dirty="0" smtClean="0">
                <a:solidFill>
                  <a:schemeClr val="tx1"/>
                </a:solidFill>
              </a:rPr>
              <a:t>3.Amennyiben a </a:t>
            </a:r>
            <a:r>
              <a:rPr lang="hu-HU" sz="1800" dirty="0" err="1" smtClean="0">
                <a:solidFill>
                  <a:schemeClr val="tx1"/>
                </a:solidFill>
              </a:rPr>
              <a:t>wifi</a:t>
            </a:r>
            <a:r>
              <a:rPr lang="hu-HU" sz="1800" dirty="0" smtClean="0">
                <a:solidFill>
                  <a:schemeClr val="tx1"/>
                </a:solidFill>
              </a:rPr>
              <a:t> be van kapcsolva a telefonján, a "</a:t>
            </a:r>
            <a:r>
              <a:rPr lang="hu-HU" sz="1800" dirty="0" err="1" smtClean="0">
                <a:solidFill>
                  <a:schemeClr val="tx1"/>
                </a:solidFill>
              </a:rPr>
              <a:t>Wi-Fi</a:t>
            </a:r>
            <a:r>
              <a:rPr lang="hu-HU" sz="1800" dirty="0" smtClean="0">
                <a:solidFill>
                  <a:schemeClr val="tx1"/>
                </a:solidFill>
              </a:rPr>
              <a:t> hálózatok" alatt megjelennek az észlelhető vezeték nélküli hálózatok, kérjük, válassza ki a UPC-s </a:t>
            </a:r>
            <a:r>
              <a:rPr lang="hu-HU" sz="1800" dirty="0" err="1" smtClean="0">
                <a:solidFill>
                  <a:schemeClr val="tx1"/>
                </a:solidFill>
              </a:rPr>
              <a:t>wifi</a:t>
            </a:r>
            <a:r>
              <a:rPr lang="hu-HU" sz="1800" dirty="0" smtClean="0">
                <a:solidFill>
                  <a:schemeClr val="tx1"/>
                </a:solidFill>
              </a:rPr>
              <a:t> hálózatot, amennyiben a UPC által biztosított kábelmodembe épített </a:t>
            </a:r>
            <a:r>
              <a:rPr lang="hu-HU" sz="1800" dirty="0" err="1" smtClean="0">
                <a:solidFill>
                  <a:schemeClr val="tx1"/>
                </a:solidFill>
              </a:rPr>
              <a:t>wifi-t</a:t>
            </a:r>
            <a:r>
              <a:rPr lang="hu-HU" sz="1800" dirty="0" smtClean="0">
                <a:solidFill>
                  <a:schemeClr val="tx1"/>
                </a:solidFill>
              </a:rPr>
              <a:t> használja. Amennyiben saját eszközt használ, kérjük válassza ki az Ön által beállított </a:t>
            </a:r>
            <a:r>
              <a:rPr lang="hu-HU" sz="1800" dirty="0" err="1" smtClean="0">
                <a:solidFill>
                  <a:schemeClr val="tx1"/>
                </a:solidFill>
              </a:rPr>
              <a:t>vezetéknélküli</a:t>
            </a:r>
            <a:r>
              <a:rPr lang="hu-HU" sz="1800" dirty="0" smtClean="0">
                <a:solidFill>
                  <a:schemeClr val="tx1"/>
                </a:solidFill>
              </a:rPr>
              <a:t> hálózatot: </a:t>
            </a:r>
            <a:endParaRPr lang="hu-HU" sz="1800" dirty="0">
              <a:solidFill>
                <a:schemeClr val="tx1"/>
              </a:solidFill>
            </a:endParaRPr>
          </a:p>
        </p:txBody>
      </p:sp>
      <p:pic>
        <p:nvPicPr>
          <p:cNvPr id="23554" name="Picture 2" descr="Wifi hálózatok listá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72816"/>
            <a:ext cx="3048000" cy="4572000"/>
          </a:xfrm>
          <a:prstGeom prst="rect">
            <a:avLst/>
          </a:prstGeom>
          <a:noFill/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812360" y="630932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53400" cy="1368152"/>
          </a:xfrm>
        </p:spPr>
        <p:txBody>
          <a:bodyPr>
            <a:normAutofit fontScale="90000"/>
          </a:bodyPr>
          <a:lstStyle/>
          <a:p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4.Csatlakozáskor egy felugró panel kéri Öntől a 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wifi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 kulcsot, kérjük, adja meg a 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routerben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 beállított jelszavát.  </a:t>
            </a:r>
            <a:b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</a:b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(Cisco 3925-ös, Technicolor TC-7200 vagy 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Ubee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 kábel 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router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 esetében, az eszköz alján található címkén szereplő jelszót. Amennyiben nem találja a jelszót Cisco 3925-ös kábel 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router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 esetén kérjük kattintson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 ide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, Technicolor TC-7200 vagy </a:t>
            </a:r>
            <a:r>
              <a:rPr lang="hu-HU" sz="1800" dirty="0" err="1" smtClean="0">
                <a:solidFill>
                  <a:schemeClr val="tx1">
                    <a:lumMod val="95000"/>
                  </a:schemeClr>
                </a:solidFill>
              </a:rPr>
              <a:t>Ubee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 esetén kérjük kattintson </a:t>
            </a:r>
            <a:r>
              <a:rPr lang="hu-HU" sz="1800" u="sng" dirty="0" smtClean="0">
                <a:solidFill>
                  <a:schemeClr val="tx1">
                    <a:lumMod val="95000"/>
                  </a:schemeClr>
                </a:solidFill>
                <a:hlinkClick r:id="rId3"/>
              </a:rPr>
              <a:t>ide</a:t>
            </a:r>
            <a:r>
              <a:rPr lang="hu-HU" sz="1800" dirty="0" smtClean="0">
                <a:solidFill>
                  <a:schemeClr val="tx1">
                    <a:lumMod val="95000"/>
                  </a:schemeClr>
                </a:solidFill>
              </a:rPr>
              <a:t>): </a:t>
            </a:r>
            <a:r>
              <a:rPr lang="hu-HU" sz="1800" dirty="0" smtClean="0"/>
              <a:t/>
            </a:r>
            <a:br>
              <a:rPr lang="hu-HU" sz="1800" dirty="0" smtClean="0"/>
            </a:br>
            <a:endParaRPr lang="hu-HU" sz="1800" dirty="0"/>
          </a:p>
        </p:txBody>
      </p:sp>
      <p:pic>
        <p:nvPicPr>
          <p:cNvPr id="24578" name="Picture 2" descr="Wifi jelszó megadás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1556792"/>
            <a:ext cx="3048000" cy="4572000"/>
          </a:xfrm>
          <a:prstGeom prst="rect">
            <a:avLst/>
          </a:prstGeom>
          <a:noFill/>
        </p:spPr>
      </p:pic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8244408" y="6237312"/>
            <a:ext cx="504056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896144"/>
          </a:xfrm>
        </p:spPr>
        <p:txBody>
          <a:bodyPr>
            <a:normAutofit fontScale="90000"/>
          </a:bodyPr>
          <a:lstStyle/>
          <a:p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</a:rPr>
              <a:t>5.Amennyiben helyesen írta be a vezeték nélküli kulcsot, és a "</a:t>
            </a:r>
            <a:r>
              <a:rPr lang="hu-HU" sz="2000" dirty="0" err="1" smtClean="0">
                <a:solidFill>
                  <a:schemeClr val="tx1">
                    <a:lumMod val="95000"/>
                  </a:schemeClr>
                </a:solidFill>
              </a:rPr>
              <a:t>Kapcsolódáválasztja</a:t>
            </a:r>
            <a:r>
              <a:rPr lang="hu-HU" sz="2000" dirty="0" smtClean="0">
                <a:solidFill>
                  <a:schemeClr val="tx1">
                    <a:lumMod val="95000"/>
                  </a:schemeClr>
                </a:solidFill>
              </a:rPr>
              <a:t>, a csatlakozás megtörténik:</a:t>
            </a:r>
            <a:r>
              <a:rPr lang="hu-HU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hu-HU" dirty="0">
              <a:solidFill>
                <a:schemeClr val="tx1">
                  <a:lumMod val="95000"/>
                </a:schemeClr>
              </a:solidFill>
            </a:endParaRPr>
          </a:p>
        </p:txBody>
      </p:sp>
      <p:pic>
        <p:nvPicPr>
          <p:cNvPr id="25602" name="Picture 2" descr="Wifi hálózat csatlakoztat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84784"/>
            <a:ext cx="3048000" cy="4572000"/>
          </a:xfrm>
          <a:prstGeom prst="rect">
            <a:avLst/>
          </a:prstGeom>
          <a:noFill/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524328" y="6165304"/>
            <a:ext cx="504056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KÉRDÉSEK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0" y="1600200"/>
            <a:ext cx="8892480" cy="4709160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                 1. Mire használjuk az </a:t>
            </a:r>
            <a:r>
              <a:rPr lang="hu-HU" smtClean="0"/>
              <a:t>okostelefont</a:t>
            </a:r>
            <a:r>
              <a:rPr lang="hu-HU" dirty="0" smtClean="0"/>
              <a:t>?</a:t>
            </a:r>
          </a:p>
          <a:p>
            <a:pPr>
              <a:buNone/>
            </a:pPr>
            <a:r>
              <a:rPr lang="hu-HU" dirty="0" smtClean="0"/>
              <a:t>                 2. Miért kell a fólia?</a:t>
            </a:r>
          </a:p>
          <a:p>
            <a:pPr>
              <a:buNone/>
            </a:pPr>
            <a:r>
              <a:rPr lang="hu-HU" dirty="0" smtClean="0"/>
              <a:t>                 3. Miért kell jelszóval belépni a hálózatba?</a:t>
            </a:r>
          </a:p>
          <a:p>
            <a:pPr>
              <a:buNone/>
            </a:pPr>
            <a:r>
              <a:rPr lang="hu-HU" dirty="0" smtClean="0"/>
              <a:t>                 4. Mire használjuk az internetet?</a:t>
            </a:r>
          </a:p>
        </p:txBody>
      </p:sp>
      <p:sp>
        <p:nvSpPr>
          <p:cNvPr id="3" name="Akciógomb: Tovább vagy Következő 2">
            <a:hlinkClick r:id="" action="ppaction://hlinkshowjump?jump=nextslide" highlightClick="1"/>
          </p:cNvPr>
          <p:cNvSpPr/>
          <p:nvPr/>
        </p:nvSpPr>
        <p:spPr>
          <a:xfrm>
            <a:off x="8172400" y="6309320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Válaszok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 1. Hívásra, </a:t>
            </a:r>
            <a:r>
              <a:rPr lang="hu-HU" dirty="0" err="1" smtClean="0"/>
              <a:t>sms-re</a:t>
            </a:r>
            <a:r>
              <a:rPr lang="hu-HU" dirty="0" smtClean="0"/>
              <a:t>, játékra, beszélgetésre.</a:t>
            </a:r>
          </a:p>
          <a:p>
            <a:pPr>
              <a:buNone/>
            </a:pPr>
            <a:r>
              <a:rPr lang="hu-HU" dirty="0" smtClean="0"/>
              <a:t> 2. Mert ne legyen koszos, ne karcoljon a képernyője.</a:t>
            </a:r>
          </a:p>
          <a:p>
            <a:pPr>
              <a:buNone/>
            </a:pPr>
            <a:r>
              <a:rPr lang="hu-HU" dirty="0" smtClean="0"/>
              <a:t> 3. </a:t>
            </a:r>
            <a:r>
              <a:rPr lang="hu-HU" dirty="0" smtClean="0"/>
              <a:t>Biztonság </a:t>
            </a:r>
            <a:r>
              <a:rPr lang="hu-HU" dirty="0" smtClean="0"/>
              <a:t>miatt.</a:t>
            </a:r>
          </a:p>
          <a:p>
            <a:pPr>
              <a:buNone/>
            </a:pPr>
            <a:r>
              <a:rPr lang="hu-HU" dirty="0" smtClean="0"/>
              <a:t> 4. Tanulásra, szórakozásra, a távolsági buszmenetrend megnézésére, a </a:t>
            </a:r>
            <a:r>
              <a:rPr lang="hu-HU" dirty="0" err="1" smtClean="0"/>
              <a:t>videófilmek</a:t>
            </a:r>
            <a:r>
              <a:rPr lang="hu-HU" dirty="0" smtClean="0"/>
              <a:t> megtekintésére.</a:t>
            </a:r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8532440" y="6309320"/>
            <a:ext cx="611560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     Felhasznált irodalom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1259632" y="1700808"/>
            <a:ext cx="6462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http://ugyfelszolgalat.upc.hu/app/answers/detail/a_id/370/~/okostelefon-wifi-be%C3%A1ll%C3%ADt%C3%A1s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1331640" y="2564904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http://pcworld.hu/tippek/minden-amit-ki-kell-probalnod-az-ios-8-ban.html</a:t>
            </a:r>
            <a:endParaRPr lang="hu-HU" dirty="0"/>
          </a:p>
        </p:txBody>
      </p:sp>
      <p:sp>
        <p:nvSpPr>
          <p:cNvPr id="7" name="Akciógomb: Tovább vagy Következő 6">
            <a:hlinkClick r:id="" action="ppaction://hlinkshowjump?jump=nextslide" highlightClick="1"/>
          </p:cNvPr>
          <p:cNvSpPr/>
          <p:nvPr/>
        </p:nvSpPr>
        <p:spPr>
          <a:xfrm>
            <a:off x="8100392" y="6165304"/>
            <a:ext cx="792088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     Köszönöm a figyelmet!</a:t>
            </a:r>
            <a:endParaRPr lang="hu-HU" dirty="0"/>
          </a:p>
        </p:txBody>
      </p:sp>
      <p:sp>
        <p:nvSpPr>
          <p:cNvPr id="5" name="Akciógomb: Elejére 4">
            <a:hlinkClick r:id="" action="ppaction://hlinkshowjump?jump=firstslide" highlightClick="1"/>
          </p:cNvPr>
          <p:cNvSpPr/>
          <p:nvPr/>
        </p:nvSpPr>
        <p:spPr>
          <a:xfrm>
            <a:off x="7884368" y="6237312"/>
            <a:ext cx="432048" cy="36004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 descr="data:image/jpeg;base64,/9j/4AAQSkZJRgABAQAAAQABAAD/2wCEAAkGBxQQEBQQEBAUDw8UFBQQDxQQEBQUEA8PFBQWFxcVFBUYHCggGBonHBQUITIhJSkrLi4uFx8/ODMtNygtLisBCgoKDg0OGhAQGywkHyYsLCssNCwsLCwsLCwsLCwsLC0sLCwsLCwsLCwsLCwsLCwsLCwsLCwsLCwsLCwsLCwsLP/AABEIALMBGgMBEQACEQEDEQH/xAAcAAABBQEBAQAAAAAAAAAAAAADAAECBAUHBgj/xABHEAACAQIDBAYGBAwFBAMAAAABAgADEQQSIQUxQVEGEyJhcbEHMnJzgZEUI6GyFTNCUmKCk8HCw9HwU1RjkvEkorPhRHSj/8QAGgEBAQADAQEAAAAAAAAAAAAAAAECAwQFBv/EAC4RAQACAgEDBAIBAwMFAAAAAAABAgMRBBIhMQUTQVEUIqEjMmFCccEGFYGRsf/aAAwDAQACEQMRAD8A40SSSSSSdSSbkk7yTAcCBICBMCBICBMCBICA4WBILAfLAWWAssBssBisBisCJECJECBECJECJECBECJECJEBjAiYDQGgNAaAoDQFAUBoCgXaePqgACtUAAAAFRwABwAvAcCBMCBICBMCBMCBMCBILAkFgSCwDYXCPVYJTQu7EKoUXJY7hA9vS9EuPZA31KsRfI1Qgj45bQMnH+j7aFH1sI7jnSKuPkDf7IHn8VgalI2q0npH/Upsn3hAr2gRKwIlYESIECIECIECIESIECIEbQDUMBUqGyU2Y8gpv8oGrheh2Lqa9SUH6fZPya0CptPo/WoHKy5jvIAOYDnY7xwutxAyDAYwGgKA0BQFAUBoBRAtgQJgQJgQJgQCAQJhYEwsCQWBIJfdv/fA7T6NaFNioWgKYpAhWI7buFAZz3nOfnIrpcqFAhVpKwsyhhyYAj7YHmsf0a2bXfJVwlLrDypmm58GW0Dz+O9E2Cf8W1agf0agdfk4J+2B53aHocqC5oYtH5LVplD8WUnygeC6Q9HMRgHCYmlkv6jA5qdS35rDy0PdAxyIECIAKlZRoTc8lF//AFAA2KHBSfE2gem6C4LD4t6iV0u6gOgDEBkvZr8bglePGB7/AA2xsPT9ShTHeVzH5teBoKwAsAAOQ0EB+sgYvShwqUq9u1Rr0mHejOFdT3EH7BA8V6R6afSBUSj1LNnSqB6rOh0Yd5B+yQeRlDQGgKA0BQFAaAUQLoEAgECaiARRAIBAmFgTCwJhYBsMvbX2l8xA7n0GUCq1t1r6brmjhyftJkWXt5URqglSFIDWOUkXAa2hI46wMfZC4yngVGI6vE49Va9nyU6rZjlu4Ts6W1C/CBVfb+ITSvsyuBxag9Guo+AYN/2wNuAoGD052QuLwFekwuwRqtI8UqoCykfK3gTA+a7QK+MbKhI3myjuvf8AcD84GRAIlEsCwGi2zd1/+IGt0dxH0eomIWolxmDIzEXUi1ie+/DlA6Fs3aGKqVF6ykqUbHN2WDbtLZjffbhzgbPWwF1sDH6WPfCt7VP/AMiwMn0rrbqz/q1v3SK55KhoDQFAaAoCgKAQQL4EAiiARRAIogEUQCKIBAIEwsA2FXtr7S+Ygdz6GUgj2AAH1h0FtT1dzIstaj0mpsATSqqCbA5AVPyN/smWmHVCxR6QYdt1YD2wy/eEaXqheo4pH9Sor+w4byMi7NUOsCMBQK20vxNX3b/cMD5YA0HhAp7TH1f6w8mgZUBw3f498BoHUOim0+uwqXPbT6p/FbWPyI+2BsqSdwJ8BCbgelhqjGwU3+F9d0upTqhmdM8K9GiUqDKxNNrX1AzjfIsTtQ9LyWFH3tb90kMpc2lREwFAaAjAaAoCgEEDRUQCKIBVEAiiAVRAIogEAgTAgHwq9tPaX7wgdx6JgdazKpVS1TeCuYgUwWCncDb42vxkgDwOCR0S2hyqeyWBJIHKZzaIcs72HW2Io3sR4HUHwIlraJSZlTxexiql1Ie2qhluCeRsZd1+2c0yxG+mXlcPgMVQbsVKyqAABRxtVRmA3lG0+Ez6Nub35ie+zUOkm1qRILvVC6HPRpVFva9rqL7iOPGT24ZRyLR8ruH9JeNQ2r4Wi+lyctWjbfvJLcuXESe22RyZes2V0o+mJWpNRWk4wzVr08QlZCpBW11AKnuImuY06K26nz+BoPCRmpbUH1f66+TQLa9EKoXNUdE7OYC92IvbQaa75n0tE5o+ljC9EGa3Zqv7CG3lMvbap5MtvZ/QffnwzHdlzVQPG4vf7Jl7bX+TPzL2PRXoy1IFFoIgbUsmZ2LAkgHsgDQ2+Akmuo2tM02nT09HYBuquxLNawAC7+Gsmme5loYfYFIP1XWU+tAzFOtvUA33Kjhuk6obPbs536TaK01pqoAuq5rflEVN575jZnj+WX6aFstD3tbyWYQ3OXSoaA0BoCgNAUBQCCBpqIBFEAqiAVRAKogEUQCKIBAIB8KO2ntL5iB3HoxUBqEAEZTUU3FtbUzccxYjWSFB2PV6pqb3uppgNzBIGv2AeE05s0Y7xM+HFlvGO8TKxtPGh6gK3yhSCSLEknTTu/fJj5FcmTVfpK5a5L6g219lg1cNTouUFUsaqhqmbq0UF6itnsLZlWxVrl13TbNIl6tOVkqpYekMNiGpjM6rcZmIzkWBu3PgPlJyctsPFtenmIcF/wCryo6v9U91NdrU8ThxUFE0XNQqVKZWzLxOgvpz5TR6dyr5LWx2neoid/7rz+NGOa6jW1PafSTBUK6Yd8PUZLURia6VQFpPWAK3Q+sLWJPAEb56HVZr/Hx9ttHZuBSjXxK0wAPo+J1sAWGdDqRv1J+cl53EMsFOmZhwsDQTW6FLaQ7K8frF8mhJ8O+7G2PSql1RFULo2mVRe4AsBcnQzO2S3V01ebTH1TMGXCFq7UKQRaitkOYkoGtnueNsp3d4mEZLWrMb7w3cWuP3f3jcR5HTZ9Z2xCVD1K0AGbLSTJWuGOVSKrECyg6qDZ101mEVtvcy9e+bD0TWmOPCviNq1aOHth1U1s4CBmALJmGci/LMJw+q5ZpfHuZ6dTPb7cfp1K2tevbceG5UxhLpUsLHKd+guLn+++dvGm04KzbywtFfet0+NvNbPwtRcQtRxZkqvVarm/Ghs2neTm+U3fDP5ea9KT3emOGVbd/1l7+H9JJKwoemv1cP72t5LMYZuVmVDQGgNAUBoCgKAQQNRYBVgFUQCqIBVEAqiARRAIBAPhR209pfMQO39GaRVzmIJJqHRcoA+rsALn/kmSFAw7L1NPNl1pp6wv8Akj5Raa/KdG0qKKfVK345GLeZNpKxSJ3GmHtxHfQTYqqrBhUYWBVOzTbKptoCy3ANl48BymbIGpclmqqtXP8AjBUW6nUEdlTbeBL21qfDTkxRdVyFlsVygizBXJW9zc2NMMD+tbTdxmrBhphiYxxra3rfJaLXnevDC2lsFa1XrGV7kKlQU2UCslNgVVxvtcDdNrZ2ej2WWNSqxFg2ErkcyxZL3+GWJSsd5cNtoJizU9o7l94nk0DuVE1sNVqtQp3WpYdpcyhl3HfvsSN/HWcOaOVXNM4ojUxHl42anKrmmcURqY+U9jCpSq9e4LVCzVHBIGYsMvaIva2s28TFkpWfcnczO3TwsGXHWfdnczO2r+EmIqhEVeuYvUOZ6jElFTQ5QB2UUfCdTvlVbOq5VOUBlYEIhYAOGtma/EfaZbftGpafZr1dSzgaV1K8OFlVbg66BQBvvuHGGdaxXwNTwYOuUAcLgg/9x0l6ZXqr9uc+lg/W0B+gN3vZjLKFL02Ds4f3lfySYwycqMqGgMYDQFAaAoCgEEDVWAVYBVgGWAVYBVgFUQCAQD4QdtPaXzEDuWwvX/afy5IWWNRrulOkya2p0gfihP7phftYn+1P6c7tdltbs3ve5IJtf4SV11ET+ssyht6oPXOVQTm1zZR+STbny3z6T8akxGofP/mTFp3Ld2Piw4zuqsLa3YKoOYDQnTu+M+b9Utkw79qu+73uHrLSJmf+QlqMWqdZhuqynsuoYC5NgLsbNdeK8tbTfaOmKzE73/H+7KbVncRWY1/nyFQem6s+8AkWJH5O+2nmZrz8jDhz1wWn9ra/lz4ZyZcVstY7V3/CWCqBnqFSSDhK7C44FqdrfKbclZpaayzxZIyUi8fLhPCYNijtLcnvE8mgfQNcB3ZbILHUuTe+/QAd44zCbzvULqIjchfTlpqzuVKoQLrcKb2G4k21m/iUnNfolq5F4x064MNsKTZUANwuvrWNjcX5AqfjPRvw61rMvPpzJtaIawrMaPV0WppWYF1J9cqrjNwNuAv3z5+LZPy4i0fprv8Ab2orrF118/58KeMr1KKL1r9ZVykmxJsC27MQM1udhPRw1rbPqv8Ab8OPlXn2Ztbzr4PicZegMty5tplPZPG7WnNxePy/z7Tk/sjbTn5XHniRWv8Ad2c69KZ/6jDd9ME+PWWmy3mXVXxCHpu9XD+9r+STGGcuUmVEYDGA0BQGgKAoBBA1lgFWAVYBlgFWAVYBVgEEA+F9dPaXzEDuGwj2v2n8uSFZWEoXpUXBZWWmhVlNipKAX+RI+MTWJ8kTpF6LNUzM7sQoWz5ALC9rZd/rNvkikRO4JtuNKFTZ+v5PHereYuJ6dPUslY1MPncv/T9LWm1bzG1rD08iZSoKkZSCQLdq97nlYTzuXNs8zaPMvc4eL8bHWkT4+VutjjUXJlYaqb5lIsp5hjeY1jUt0zuGLTovTSogLqtS5FqdxrcEhracN07M/G4XJzY8+SP2rr+HzsT6jgrlx0jdbTOtf5aWxKeVSvLB1x9tOa+ReL5bWh7HDpamClbRqdOIcBNLpUdpbk94nk0DuOPoI1Zs5dDrqtN3DDSwGXjox1mm8W6uzKaxMR3RTDfVMoQqAdMwsWAckPY+rcWNuHPjOnh39q8Ws5OdivkwTTFPcKns/tC4NwRa7KTvvuBM9TL6jSaTWseXg8f0jlRlrfJeNRLWFZlsLLcXyFs35W8WUHWeHbHu/Vt9TFu2jVVaqDnte1hYW0v3zfjmaTEw1ZsdctJpbxIiUza2Z7d4QeQPnNs8jJPy5a+n4KxrW/8Ay5z6VtMXhR/p/wAwzQ7Tem46Yf3tfySSFlyoyoaBEwGgKA0BQFAIIGssAqwCrAMsAqwCrAKsAiwD4X109pfMQO3bAPb/AGn8uSFYlDYBxtGiRiXw5p0kACrcMWQG51HKc+fJ0TDKko4XozXwTdZUxpxNI9jIyMO0dQ1yx4Aj4yYcvVbS3ncPOVekzLWKmrUCByr2SgwQCs6nIMlyAgFrm9wZ0zv4Y9OvL1ezMatRKZe31iA/m/k5iSOGlzabKV6itdr+MpJTItvO7d42tbSWaajazWYjZUsCjrnV7HfpvuN/G8znDLR7kAYYAVKgBuPouI1HHtU5qtGp0ziduDcBMVUdpeqnvE/igds230gShWNIUqtV7Bm6sG2u4acfhMLZIidM613HkTB7XLUHqtQehlNgtYMmYadq5W+Xtb7Hcd8tLdUJaulPA9JA9UJ9UO2EACVCz3fKSj3AAAs2o13S77+CY7eXp8DiqRJVioIOXU8bBvIj5ib64pmNs645mNqWM2xTTrHFilIKxsNCrAMLjwMzrh3krX7a88e3XcruK6QJTpuVsXVWYqpu/ZBPaUbr5Tv5idNePMz4ef8Ak18bcq9KdTNjMGedIn/9J59vLujwL6bDph/e1/4ZhDJysyoaBEwGgKA0BQFAIIGssAiwDLAKsAywCrAIsAimAfCntr7S+Ygdt6OntH9f+XJAytjbTajSp5QrA06ZOYsLEJzAPlNObBGTvtYnSzjtsNXUIaYWxzXVywOhFrFRbfJiwdE72TO3h8T0Zdnd1de0zNbQEXJOvav9k6do2aeEK06KkZ+rGUj84FCh8NCZtw3isztuwXiszser2qtNlDKFLMcy2uSpAsLAaZj85tyZazVty5KzTUeVXCYpqK5c5XKzkrkVutBYstnOqWvw8dd07otitEd48R8+HyWTNyaXn9Z1ufjy1OjYIpkMbsMFXzE7yb055nImJyWmHucebTirNvOnFOE0tyltLcnvE8mgfTey8dTRDnqIhzNfM6qd/fPO5Fbe52hnHhhdNKoxCOtFhUvTC3VtM2YmwI+E6eNWYr3SZ7vFbK2HWSrTdlyqrAm+a+nfadLGZ3L01IFKjsFzBiraEKVYAC4a4/NF/ATopmiK6dWPNWtdA/RMwqg2XrLA6jKoACgC19AAPlHv/vFo+HNzP69JrHbtpFsKzDKzpwDkLdqgFvWZVu24ceE6J531X+Xh09JtExNr/wAeXifSaf8ArcIP9I/fM8+e72ojSx6aTph/e1/4ZjDJy0yojAYwGgKA0BQFAIIGqsAqwCqYBVMAqmAVTAIpgEBgHwx7a+0vmIHa+jBux/X/AJckLLzuzcWi0qZqGyimtyb2ACryBJ9YaCZIsVsXTLDq2BU77X36GxB1U6jQjjIEXHGAi4ItASkD/mUOX/SPLfw5fYIFnZjfWVf/AKlf71OQcNvpApbSPZX3ieTQO+pSLsSrWPHmbSgJIBK79d99/fcQIgga8e83kDMw3kQF1soia0DnXpHe+Nwvuz98yA/pke/U6bqte2u8WTX++UkK5mZURgMYDQFAaAoCgEEDUUwCKYBVMAqmAVTAKpgEUwJgwD4c9tfaXzEDtfRQ6n9f+XJCy8GtHrqSIA4dVWpSdNclQKB2kAuynQabpUSweF6qz1GY13b6zsMtOwFhlzKCx9XW/wAOMDR+kQH+kQH+kShfSIGjsCpmqVu7CVvvJIOKA6DwgUtonsr7xfJoHW9pY6qhD01Z6YNqgoljWFTMxS6rrksfC9uUAmEaogtXYNUsCxvc3/SPFtNSOMCwcRAicRKInEQInEQPB9O3vjMN7B++ZBe9MB1o+9r/AMMkLLmplQ0BjAaAoDQFAUAggaSmARTAKpgEUwCqYBFMAgMAgMA2Hbtr7S+Ygdt6IHU+L+VOSFlz7AU3qIAlNqmVVvlUm2ml7SzMQxmYjyLVV6ds6Og3LnVgOdheNkTEpKW0ORsp1Bym1uY5y6k3BjiVFu0eGa67jrcb9eHzkVEYvvgP9K74G70Rq5qmI7sJV+8kDjgOg8IFPaJ7K+8XyaB1Nq4udEYn85FYj5yiPXjU2C9ygKB4AbpBJMUpIu1hcAkC5A4kDj4QEtUt6oZj3KT5fCE3CL1GBClWDG1gVIY33WG8xPbysd1n8H4g/wDx6v7Jv6THrr9sumfp4LpXUzYvD+yfvTJi1PS6daXva/8ADJCy5yZUNAaA0BQGgKAoBBA0FMAimARTAKpgEUwCKYEwYBAYBsO3bX2l8xA7d0MOp8X8qckLLw/RDaHVGzj6t1IDFrBKmUqrNyGa2s5ORnrjvEW+XmczkVx5Kxb5WNvNiSFo1KRViBVUZ0N11F7g2mODJPudM/TXxMl/d6bfW3tOjlBa2Gpu9SorkEEK6ALlYjcRfcBPoM17Uv01jt2YYMVclOq1+/f5eMwGLqpinqkZRU7IaxIJJXdlub6Tbiw0nPeJjxDVnzZPxcc1nvMrHSbF1GplMoe5GTKMz9ne2g3b93AzXmxROG19a+mfFzz+RXH1b7d3odm1KRw6XoUuyljnprmuqAneNZ8jHMtPVP1M/wAPs/xax0x96/ljdFnBxmPyrlX6PWygCwALDcOU9Xj5PcxVt9vMz06Mk1+nHAdB4Tc1KmP9Ue2vk0DsWwMVS6ioTTV6qWexpB2ZGbKSDbcOzu5zlyZdWmInvDz8/I6bzET3jSu+MzYum60cqqQjjqrKr3I1Ft4uPlOr060Zr9/jf/xq/ItbBaY8709n0qwRo4Vyrs5P1eUqqqc1xprrO+loybia/EmWlsXTaL77w8z0fxlRKRpHsFAzZTcXJNxc2I4/IcALzow0iOPFojcy5OVe08qYm2qx5Br1azYuk5+s6pgCw0430B14zzvWv6ODq+el6XoOSM+Se/bqewqY1+rzAEmyaWFhcc7/ALufKfJ5OVrD17+n1tMVJydM/wCXBukV/plIHeAb/Frz6Sk7rEvCtH7S2PS0e1S97X/hlhJc8lQ0BoDQEYDQFAUAggXgYBFMCamARTAIDAIGgTBgTDQDYZu2vtL5iB27oM9y3i/lTkWXi8BsqvTAV6FdQBZstEk3/WFt85eTxaZ9dTz+ZwqciY6vhbOHZCLLUYW1zUsljy3mY8fh0w36o2w4vp9OPfqj6X6+NV1u6olUWsxphWYqN5YMNfhPZx8u9I1vsw5HpeLNMzqYn/HZnjHrcBnpgX1JYG195sGvGPk2rkm/2ub06uTBXFuY1/7LGYxbAJUpt3oCpG4cT3TLNy7ZKTWWrielxgze51TLUwm38tLL9VcAixBzN2bGxsbE6DhPkb+lX/fpvqJmfj7fTxyp7b+Auib58TjKlrZsJV0G71wdPnPZ42L2sVafUOTJabXm0uMqdB4TewV8b6o9oeTQOq7MzIQVPVOtsrHrFbdY2Kqf7M83kcO2TL11tp43L4F8uf3KWmF7DYsJVLVMtUliXLglalxqTex+OnCdfCx2wb77nfl0cfidOK1Lzvc9xcbjqehR0FwMy3YWPi7m89aeZaazWdOevpVYyReLTqPjaom06Nz1leinxRv4xMcXLvjp0wy5XpdM+WckzMKtfbtIVA4xVG4NwespDW972zGcnOt+TSa38a07PTuLXiRqm/O+67X6b08lhjkzaaZqGQeGp8p4X/Z8XTETudfG+z1fyJ3tzbb+ISpi6TU3WoMtiUbMAQx3/ZPaiNRpyy1vSq92p+9reYhZc/lQxgNAUBoCgKAoBBAuAwJgwCAwJqYEwYBA0CQaBMNALh27a+0vmIHavRxULF702SxaxYpY6U9BlYnS3HnIr3cqFeAmewvcwBU6xbhp4wJNTB3qD4gQBthKZ300Pii/0gV8ZhUSjWKU0Qmk9yiKpIynfYawPlhToPAQA4s9n9YeTQKZF9+sBso5fZALSwxYFgBlXee/lACpB4QJQHgHwH4xfGB6n0k1CzLmptT+tresUPEfmsZFeJlQ0BoCgNAUBQGgFEC0DAmDAmDAmDAkDAmGgTDQJBoBsM3bX2l8xA7h6PGN3BFjdj8xTt90/KRXuZUKAOuNIAcLT7V7c7m+8E6D++UC1AUCptZgMPWJ0ApVCfDIYHygh0HgIA8R6v6w8mgVoCga+zqqigRuIcluYuBY/wB8oGTWe7DtZyFszEEZjc89dxA+EBoCgWtlpmrIo3l0UeLMFHnA9P6Tal3S431KzDwuP6wsvEQhoDQFAaAoCgNAKIFgGBIGBMGBIGBMGBIGBINAkGgPeB1Do509pLRQuMuJp5RUG4VwBYkHdcgnTn3ayK6RsrpZhMSgeniaeu9WcK6nkVOolRdO2MP/AJil+1X+sBjtnD/5ij+1X+sBl2xhhuxNH9qn9YD/AIaw/wDmaP7VP6wGO28N/mqP7ZP6wPA+k30g0Fw1TCYSqtevVU06j0zenRpto3aGhYi4sN17nvDiRMCD6i0CCYV29VC3si8CX0Gr/hP/ALDAkuCqjdTqcj2DqIERs6r/AIL/AOwwH/B9X/Bqf7DAf8HVf8F/ihgbXRGlSoYpK+LdUp0j1lrglnXVRYd9j8PmFfpz0hGPxWemuSgi9XRBFiRe5c95P2AQPOQGgEFBrZsjZd98ptbxl1PlOqN62FIpQJKhIJAJA9YgaC+654Rsegw2wUegrZ71XQutmFhb8nLbvAJvvM55zTFtfDTbJ0y85OhuFEAwMCQMCQMCQMCQMCQMCQMCQaA+aBs4TCplAOrH1jy7hA16JRBZVAHhAn168h8hAXXryHyEBuvXkPkIDdevIfIQImuvIfIQMvbGGR0LqArgX0Fsw4gwPOEwG7/7vAgXPOAxc8z84DZjzPzgR6w8z84DZzzPzgN1h5n5wLGCqjOA4zKdDfv3QB7QoBH7J7J1HdzECtAu7OwodXJUuVyWCm3rNYnSZ1rvbXe2piHpnoKKJRAW7BVd9mFrWvuM6v8AR0w4Ij+pF5+3n12dmvfLYXuUbsi28EnjObod05Dfgwb962zZxUTJYG2898dB7jQ2fhAlHEqWyI1NGDkhgQC27Lv5TmzxNb0lOvcwngMO9Gkhpupz1AQxHYyGmc2bS4sVmu1otadwttWnUso7Gc6q6MpANM3I60kMbKCN/ZbQ23Tb7sNm1ETYogMBwYEgYEgYEgYEgYDgwHvAkGgaGGxFoFj6ZAX0yAxxnfAYYzvgL6ZAY4zvgQqYu4PgYGNeAxOnxH74EDAYmA4OkAZMBrwGvASnWATEvf7YAIBErlVZBaz5c3Psm4tLvtpJrEzEvTYbHquFHaUstPcSNSBuI+ydUWiMflwWracvhjjaahHRaZAfMTdwbM1t2g00PzmjrjUxp1e3O4mZ8J4TaoSiKXaU2YZlANiXzDQ7xvli+q6S2LduoSltQHNSZnq06iZbhFDq973VQdRNGWJtMTE+FjHrvEd1xaqJTFJqP1eXMmey1HchgzNcED1xbXSwmnpmZ3vuvTbe0MLiKQemgUEU7OGBF1Chixd/ytTuHERattTP2sxOmAJ0NicBxAcQJCBIQHEB4EoCEAqGBLNAe8BrwGvARMBrwIsYFcwGMCMBjAjAaA0BoDQHaBGAjAl1htlzHLyubfKBCAoDq5BuCQeYNjAYmA6uRuJF99ja8CQgf//Z"/>
          <p:cNvSpPr>
            <a:spLocks noChangeAspect="1" noChangeArrowheads="1"/>
          </p:cNvSpPr>
          <p:nvPr/>
        </p:nvSpPr>
        <p:spPr bwMode="auto">
          <a:xfrm>
            <a:off x="155575" y="-1897063"/>
            <a:ext cx="6257925" cy="3962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17412" name="AutoShape 4" descr="data:image/jpeg;base64,/9j/4AAQSkZJRgABAQAAAQABAAD/2wCEAAkGBxQQEBQQEBAUDw8UFBQQDxQQEBQUEA8PFBQWFxcVFBUYHCggGBonHBQUITIhJSkrLi4uFx8/ODMtNygtLisBCgoKDg0OGhAQGywkHyYsLCssNCwsLCwsLCwsLCwsLC0sLCwsLCwsLCwsLCwsLCwsLCwsLCwsLCwsLCwsLCwsLP/AABEIALMBGgMBEQACEQEDEQH/xAAcAAABBQEBAQAAAAAAAAAAAAADAAECBAUHBgj/xABHEAACAQIDBAYGBAwFBAMAAAABAgADEQQSIQUxQVEGEyJhcbEHMnJzgZEUI6GyFTNCUmKCk8HCw9HwU1RjkvEkorPhRHSj/8QAGgEBAQADAQEAAAAAAAAAAAAAAAECAwQFBv/EAC4RAQACAgEDBAIBAwMFAAAAAAABAgMRBBIhMQUTQVEUIqEjMmFCccEGFYGRsf/aAAwDAQACEQMRAD8A40SSSSSSdSSbkk7yTAcCBICBMCBICBMCBICA4WBILAfLAWWAssBssBisBisCJECJECBECJECJECBECJECJEBjAiYDQGgNAaAoDQFAUBoCgXaePqgACtUAAAAFRwABwAvAcCBMCBICBMCBMCBMCBILAkFgSCwDYXCPVYJTQu7EKoUXJY7hA9vS9EuPZA31KsRfI1Qgj45bQMnH+j7aFH1sI7jnSKuPkDf7IHn8VgalI2q0npH/Upsn3hAr2gRKwIlYESIECIECIECIESIECIEbQDUMBUqGyU2Y8gpv8oGrheh2Lqa9SUH6fZPya0CptPo/WoHKy5jvIAOYDnY7xwutxAyDAYwGgKA0BQFAUBoBRAtgQJgQJgQJgQCAQJhYEwsCQWBIJfdv/fA7T6NaFNioWgKYpAhWI7buFAZz3nOfnIrpcqFAhVpKwsyhhyYAj7YHmsf0a2bXfJVwlLrDypmm58GW0Dz+O9E2Cf8W1agf0agdfk4J+2B53aHocqC5oYtH5LVplD8WUnygeC6Q9HMRgHCYmlkv6jA5qdS35rDy0PdAxyIECIAKlZRoTc8lF//AFAA2KHBSfE2gem6C4LD4t6iV0u6gOgDEBkvZr8bglePGB7/AA2xsPT9ShTHeVzH5teBoKwAsAAOQ0EB+sgYvShwqUq9u1Rr0mHejOFdT3EH7BA8V6R6afSBUSj1LNnSqB6rOh0Yd5B+yQeRlDQGgKA0BQFAaAUQLoEAgECaiARRAIBAmFgTCwJhYBsMvbX2l8xA7n0GUCq1t1r6brmjhyftJkWXt5URqglSFIDWOUkXAa2hI46wMfZC4yngVGI6vE49Va9nyU6rZjlu4Ts6W1C/CBVfb+ITSvsyuBxag9Guo+AYN/2wNuAoGD052QuLwFekwuwRqtI8UqoCykfK3gTA+a7QK+MbKhI3myjuvf8AcD84GRAIlEsCwGi2zd1/+IGt0dxH0eomIWolxmDIzEXUi1ie+/DlA6Fs3aGKqVF6ykqUbHN2WDbtLZjffbhzgbPWwF1sDH6WPfCt7VP/AMiwMn0rrbqz/q1v3SK55KhoDQFAaAoCgKAQQL4EAiiARRAIogEUQCKIBAIEwsA2FXtr7S+Ygdz6GUgj2AAH1h0FtT1dzIstaj0mpsATSqqCbA5AVPyN/smWmHVCxR6QYdt1YD2wy/eEaXqheo4pH9Sor+w4byMi7NUOsCMBQK20vxNX3b/cMD5YA0HhAp7TH1f6w8mgZUBw3f498BoHUOim0+uwqXPbT6p/FbWPyI+2BsqSdwJ8BCbgelhqjGwU3+F9d0upTqhmdM8K9GiUqDKxNNrX1AzjfIsTtQ9LyWFH3tb90kMpc2lREwFAaAjAaAoCgEEDRUQCKIBVEAiiAVRAIogEAgTAgHwq9tPaX7wgdx6JgdazKpVS1TeCuYgUwWCncDb42vxkgDwOCR0S2hyqeyWBJIHKZzaIcs72HW2Io3sR4HUHwIlraJSZlTxexiql1Ie2qhluCeRsZd1+2c0yxG+mXlcPgMVQbsVKyqAABRxtVRmA3lG0+Ez6Nub35ie+zUOkm1qRILvVC6HPRpVFva9rqL7iOPGT24ZRyLR8ruH9JeNQ2r4Wi+lyctWjbfvJLcuXESe22RyZes2V0o+mJWpNRWk4wzVr08QlZCpBW11AKnuImuY06K26nz+BoPCRmpbUH1f66+TQLa9EKoXNUdE7OYC92IvbQaa75n0tE5o+ljC9EGa3Zqv7CG3lMvbap5MtvZ/QffnwzHdlzVQPG4vf7Jl7bX+TPzL2PRXoy1IFFoIgbUsmZ2LAkgHsgDQ2+Akmuo2tM02nT09HYBuquxLNawAC7+Gsmme5loYfYFIP1XWU+tAzFOtvUA33Kjhuk6obPbs536TaK01pqoAuq5rflEVN575jZnj+WX6aFstD3tbyWYQ3OXSoaA0BoCgNAUBQCCBpqIBFEAqiAVRAKogEUQCKIBAIB8KO2ntL5iB3HoxUBqEAEZTUU3FtbUzccxYjWSFB2PV6pqb3uppgNzBIGv2AeE05s0Y7xM+HFlvGO8TKxtPGh6gK3yhSCSLEknTTu/fJj5FcmTVfpK5a5L6g219lg1cNTouUFUsaqhqmbq0UF6itnsLZlWxVrl13TbNIl6tOVkqpYekMNiGpjM6rcZmIzkWBu3PgPlJyctsPFtenmIcF/wCryo6v9U91NdrU8ThxUFE0XNQqVKZWzLxOgvpz5TR6dyr5LWx2neoid/7rz+NGOa6jW1PafSTBUK6Yd8PUZLURia6VQFpPWAK3Q+sLWJPAEb56HVZr/Hx9ttHZuBSjXxK0wAPo+J1sAWGdDqRv1J+cl53EMsFOmZhwsDQTW6FLaQ7K8frF8mhJ8O+7G2PSql1RFULo2mVRe4AsBcnQzO2S3V01ebTH1TMGXCFq7UKQRaitkOYkoGtnueNsp3d4mEZLWrMb7w3cWuP3f3jcR5HTZ9Z2xCVD1K0AGbLSTJWuGOVSKrECyg6qDZ101mEVtvcy9e+bD0TWmOPCviNq1aOHth1U1s4CBmALJmGci/LMJw+q5ZpfHuZ6dTPb7cfp1K2tevbceG5UxhLpUsLHKd+guLn+++dvGm04KzbywtFfet0+NvNbPwtRcQtRxZkqvVarm/Ghs2neTm+U3fDP5ea9KT3emOGVbd/1l7+H9JJKwoemv1cP72t5LMYZuVmVDQGgNAUBoCgKAQQNRYBVgFUQCqIBVEAqiARRAIBAPhR209pfMQO39GaRVzmIJJqHRcoA+rsALn/kmSFAw7L1NPNl1pp6wv8Akj5Raa/KdG0qKKfVK345GLeZNpKxSJ3GmHtxHfQTYqqrBhUYWBVOzTbKptoCy3ANl48BymbIGpclmqqtXP8AjBUW6nUEdlTbeBL21qfDTkxRdVyFlsVygizBXJW9zc2NMMD+tbTdxmrBhphiYxxra3rfJaLXnevDC2lsFa1XrGV7kKlQU2UCslNgVVxvtcDdNrZ2ej2WWNSqxFg2ErkcyxZL3+GWJSsd5cNtoJizU9o7l94nk0DuVE1sNVqtQp3WpYdpcyhl3HfvsSN/HWcOaOVXNM4ojUxHl42anKrmmcURqY+U9jCpSq9e4LVCzVHBIGYsMvaIva2s28TFkpWfcnczO3TwsGXHWfdnczO2r+EmIqhEVeuYvUOZ6jElFTQ5QB2UUfCdTvlVbOq5VOUBlYEIhYAOGtma/EfaZbftGpafZr1dSzgaV1K8OFlVbg66BQBvvuHGGdaxXwNTwYOuUAcLgg/9x0l6ZXqr9uc+lg/W0B+gN3vZjLKFL02Ds4f3lfySYwycqMqGgMYDQFAaAoCgEEDVWAVYBVgGWAVYBVgFUQCAQD4QdtPaXzEDuWwvX/afy5IWWNRrulOkya2p0gfihP7phftYn+1P6c7tdltbs3ve5IJtf4SV11ET+ssyht6oPXOVQTm1zZR+STbny3z6T8akxGofP/mTFp3Ld2Piw4zuqsLa3YKoOYDQnTu+M+b9Utkw79qu+73uHrLSJmf+QlqMWqdZhuqynsuoYC5NgLsbNdeK8tbTfaOmKzE73/H+7KbVncRWY1/nyFQem6s+8AkWJH5O+2nmZrz8jDhz1wWn9ra/lz4ZyZcVstY7V3/CWCqBnqFSSDhK7C44FqdrfKbclZpaayzxZIyUi8fLhPCYNijtLcnvE8mgfQNcB3ZbILHUuTe+/QAd44zCbzvULqIjchfTlpqzuVKoQLrcKb2G4k21m/iUnNfolq5F4x064MNsKTZUANwuvrWNjcX5AqfjPRvw61rMvPpzJtaIawrMaPV0WppWYF1J9cqrjNwNuAv3z5+LZPy4i0fprv8Ab2orrF118/58KeMr1KKL1r9ZVykmxJsC27MQM1udhPRw1rbPqv8Ab8OPlXn2Ztbzr4PicZegMty5tplPZPG7WnNxePy/z7Tk/sjbTn5XHniRWv8Ad2c69KZ/6jDd9ME+PWWmy3mXVXxCHpu9XD+9r+STGGcuUmVEYDGA0BQGgKAoBBA1lgFWAVYBlgFWAVYBVgEEA+F9dPaXzEDuGwj2v2n8uSFZWEoXpUXBZWWmhVlNipKAX+RI+MTWJ8kTpF6LNUzM7sQoWz5ALC9rZd/rNvkikRO4JtuNKFTZ+v5PHereYuJ6dPUslY1MPncv/T9LWm1bzG1rD08iZSoKkZSCQLdq97nlYTzuXNs8zaPMvc4eL8bHWkT4+VutjjUXJlYaqb5lIsp5hjeY1jUt0zuGLTovTSogLqtS5FqdxrcEhracN07M/G4XJzY8+SP2rr+HzsT6jgrlx0jdbTOtf5aWxKeVSvLB1x9tOa+ReL5bWh7HDpamClbRqdOIcBNLpUdpbk94nk0DuOPoI1Zs5dDrqtN3DDSwGXjox1mm8W6uzKaxMR3RTDfVMoQqAdMwsWAckPY+rcWNuHPjOnh39q8Ws5OdivkwTTFPcKns/tC4NwRa7KTvvuBM9TL6jSaTWseXg8f0jlRlrfJeNRLWFZlsLLcXyFs35W8WUHWeHbHu/Vt9TFu2jVVaqDnte1hYW0v3zfjmaTEw1ZsdctJpbxIiUza2Z7d4QeQPnNs8jJPy5a+n4KxrW/8Ay5z6VtMXhR/p/wAwzQ7Tem46Yf3tfySSFlyoyoaBEwGgKA0BQFAIIGssAqwCrAMsAqwCrAKsAiwD4X109pfMQO3bAPb/AGn8uSFYlDYBxtGiRiXw5p0kACrcMWQG51HKc+fJ0TDKko4XozXwTdZUxpxNI9jIyMO0dQ1yx4Aj4yYcvVbS3ncPOVekzLWKmrUCByr2SgwQCs6nIMlyAgFrm9wZ0zv4Y9OvL1ezMatRKZe31iA/m/k5iSOGlzabKV6itdr+MpJTItvO7d42tbSWaajazWYjZUsCjrnV7HfpvuN/G8znDLR7kAYYAVKgBuPouI1HHtU5qtGp0ziduDcBMVUdpeqnvE/igds230gShWNIUqtV7Bm6sG2u4acfhMLZIidM613HkTB7XLUHqtQehlNgtYMmYadq5W+Xtb7Hcd8tLdUJaulPA9JA9UJ9UO2EACVCz3fKSj3AAAs2o13S77+CY7eXp8DiqRJVioIOXU8bBvIj5ib64pmNs645mNqWM2xTTrHFilIKxsNCrAMLjwMzrh3krX7a88e3XcruK6QJTpuVsXVWYqpu/ZBPaUbr5Tv5idNePMz4ef8Ak18bcq9KdTNjMGedIn/9J59vLujwL6bDph/e1/4ZhDJysyoaBEwGgKA0BQFAIIGssAiwDLAKsAywCrAIsAimAfCntr7S+Ygdt6OntH9f+XJAytjbTajSp5QrA06ZOYsLEJzAPlNObBGTvtYnSzjtsNXUIaYWxzXVywOhFrFRbfJiwdE72TO3h8T0Zdnd1de0zNbQEXJOvav9k6do2aeEK06KkZ+rGUj84FCh8NCZtw3isztuwXiszser2qtNlDKFLMcy2uSpAsLAaZj85tyZazVty5KzTUeVXCYpqK5c5XKzkrkVutBYstnOqWvw8dd07otitEd48R8+HyWTNyaXn9Z1ufjy1OjYIpkMbsMFXzE7yb055nImJyWmHucebTirNvOnFOE0tyltLcnvE8mgfTey8dTRDnqIhzNfM6qd/fPO5Fbe52hnHhhdNKoxCOtFhUvTC3VtM2YmwI+E6eNWYr3SZ7vFbK2HWSrTdlyqrAm+a+nfadLGZ3L01IFKjsFzBiraEKVYAC4a4/NF/ATopmiK6dWPNWtdA/RMwqg2XrLA6jKoACgC19AAPlHv/vFo+HNzP69JrHbtpFsKzDKzpwDkLdqgFvWZVu24ceE6J531X+Xh09JtExNr/wAeXifSaf8ArcIP9I/fM8+e72ojSx6aTph/e1/4ZjDJy0yojAYwGgKA0BQFAIIGqsAqwCqYBVMAqmAVTAIpgEBgHwx7a+0vmIHa+jBux/X/AJckLLzuzcWi0qZqGyimtyb2ACryBJ9YaCZIsVsXTLDq2BU77X36GxB1U6jQjjIEXHGAi4ItASkD/mUOX/SPLfw5fYIFnZjfWVf/AKlf71OQcNvpApbSPZX3ieTQO+pSLsSrWPHmbSgJIBK79d99/fcQIgga8e83kDMw3kQF1soia0DnXpHe+Nwvuz98yA/pke/U6bqte2u8WTX++UkK5mZURgMYDQFAaAoCgEEDUUwCKYBVMAqmAVTAKpgEUwJgwD4c9tfaXzEDtfRQ6n9f+XJCy8GtHrqSIA4dVWpSdNclQKB2kAuynQabpUSweF6qz1GY13b6zsMtOwFhlzKCx9XW/wAOMDR+kQH+kQH+kShfSIGjsCpmqVu7CVvvJIOKA6DwgUtonsr7xfJoHW9pY6qhD01Z6YNqgoljWFTMxS6rrksfC9uUAmEaogtXYNUsCxvc3/SPFtNSOMCwcRAicRKInEQInEQPB9O3vjMN7B++ZBe9MB1o+9r/AMMkLLmplQ0BjAaAoDQFAUAggaSmARTAKpgEUwCqYBFMAgMAgMA2Hbtr7S+Ygdt6IHU+L+VOSFlz7AU3qIAlNqmVVvlUm2ml7SzMQxmYjyLVV6ds6Og3LnVgOdheNkTEpKW0ORsp1Bym1uY5y6k3BjiVFu0eGa67jrcb9eHzkVEYvvgP9K74G70Rq5qmI7sJV+8kDjgOg8IFPaJ7K+8XyaB1Nq4udEYn85FYj5yiPXjU2C9ygKB4AbpBJMUpIu1hcAkC5A4kDj4QEtUt6oZj3KT5fCE3CL1GBClWDG1gVIY33WG8xPbysd1n8H4g/wDx6v7Jv6THrr9sumfp4LpXUzYvD+yfvTJi1PS6daXva/8ADJCy5yZUNAaA0BQGgKAoBBA0FMAimARTAKpgEUwCKYEwYBAYBsO3bX2l8xA7d0MOp8X8qckLLw/RDaHVGzj6t1IDFrBKmUqrNyGa2s5ORnrjvEW+XmczkVx5Kxb5WNvNiSFo1KRViBVUZ0N11F7g2mODJPudM/TXxMl/d6bfW3tOjlBa2Gpu9SorkEEK6ALlYjcRfcBPoM17Uv01jt2YYMVclOq1+/f5eMwGLqpinqkZRU7IaxIJJXdlub6Tbiw0nPeJjxDVnzZPxcc1nvMrHSbF1GplMoe5GTKMz9ne2g3b93AzXmxROG19a+mfFzz+RXH1b7d3odm1KRw6XoUuyljnprmuqAneNZ8jHMtPVP1M/wAPs/xax0x96/ljdFnBxmPyrlX6PWygCwALDcOU9Xj5PcxVt9vMz06Mk1+nHAdB4Tc1KmP9Ue2vk0DsWwMVS6ioTTV6qWexpB2ZGbKSDbcOzu5zlyZdWmInvDz8/I6bzET3jSu+MzYum60cqqQjjqrKr3I1Ft4uPlOr060Zr9/jf/xq/ItbBaY8709n0qwRo4Vyrs5P1eUqqqc1xprrO+loybia/EmWlsXTaL77w8z0fxlRKRpHsFAzZTcXJNxc2I4/IcALzow0iOPFojcy5OVe08qYm2qx5Br1azYuk5+s6pgCw0430B14zzvWv6ODq+el6XoOSM+Se/bqewqY1+rzAEmyaWFhcc7/ALufKfJ5OVrD17+n1tMVJydM/wCXBukV/plIHeAb/Frz6Sk7rEvCtH7S2PS0e1S97X/hlhJc8lQ0BoDQEYDQFAUAggXgYBFMCamARTAIDAIGgTBgTDQDYZu2vtL5iB27oM9y3i/lTkWXi8BsqvTAV6FdQBZstEk3/WFt85eTxaZ9dTz+ZwqciY6vhbOHZCLLUYW1zUsljy3mY8fh0w36o2w4vp9OPfqj6X6+NV1u6olUWsxphWYqN5YMNfhPZx8u9I1vsw5HpeLNMzqYn/HZnjHrcBnpgX1JYG195sGvGPk2rkm/2ub06uTBXFuY1/7LGYxbAJUpt3oCpG4cT3TLNy7ZKTWWrielxgze51TLUwm38tLL9VcAixBzN2bGxsbE6DhPkb+lX/fpvqJmfj7fTxyp7b+Auib58TjKlrZsJV0G71wdPnPZ42L2sVafUOTJabXm0uMqdB4TewV8b6o9oeTQOq7MzIQVPVOtsrHrFbdY2Kqf7M83kcO2TL11tp43L4F8uf3KWmF7DYsJVLVMtUliXLglalxqTex+OnCdfCx2wb77nfl0cfidOK1Lzvc9xcbjqehR0FwMy3YWPi7m89aeZaazWdOevpVYyReLTqPjaom06Nz1leinxRv4xMcXLvjp0wy5XpdM+WckzMKtfbtIVA4xVG4NwespDW972zGcnOt+TSa38a07PTuLXiRqm/O+67X6b08lhjkzaaZqGQeGp8p4X/Z8XTETudfG+z1fyJ3tzbb+ISpi6TU3WoMtiUbMAQx3/ZPaiNRpyy1vSq92p+9reYhZc/lQxgNAUBoCgKAoBBAuAwJgwCAwJqYEwYBA0CQaBMNALh27a+0vmIHavRxULF702SxaxYpY6U9BlYnS3HnIr3cqFeAmewvcwBU6xbhp4wJNTB3qD4gQBthKZ300Pii/0gV8ZhUSjWKU0Qmk9yiKpIynfYawPlhToPAQA4s9n9YeTQKZF9+sBso5fZALSwxYFgBlXee/lACpB4QJQHgHwH4xfGB6n0k1CzLmptT+tresUPEfmsZFeJlQ0BoCgNAUBQGgFEC0DAmDAmDAmDAkDAmGgTDQJBoBsM3bX2l8xA7h6PGN3BFjdj8xTt90/KRXuZUKAOuNIAcLT7V7c7m+8E6D++UC1AUCptZgMPWJ0ApVCfDIYHygh0HgIA8R6v6w8mgVoCga+zqqigRuIcluYuBY/wB8oGTWe7DtZyFszEEZjc89dxA+EBoCgWtlpmrIo3l0UeLMFHnA9P6Tal3S431KzDwuP6wsvEQhoDQFAaAoCgNAKIFgGBIGBMGBIGBMGBIGBINAkGgPeB1Do509pLRQuMuJp5RUG4VwBYkHdcgnTn3ayK6RsrpZhMSgeniaeu9WcK6nkVOolRdO2MP/AJil+1X+sBjtnD/5ij+1X+sBl2xhhuxNH9qn9YD/AIaw/wDmaP7VP6wGO28N/mqP7ZP6wPA+k30g0Fw1TCYSqtevVU06j0zenRpto3aGhYi4sN17nvDiRMCD6i0CCYV29VC3si8CX0Gr/hP/ALDAkuCqjdTqcj2DqIERs6r/AIL/AOwwH/B9X/Bqf7DAf8HVf8F/ihgbXRGlSoYpK+LdUp0j1lrglnXVRYd9j8PmFfpz0hGPxWemuSgi9XRBFiRe5c95P2AQPOQGgEFBrZsjZd98ptbxl1PlOqN62FIpQJKhIJAJA9YgaC+654Rsegw2wUegrZ71XQutmFhb8nLbvAJvvM55zTFtfDTbJ0y85OhuFEAwMCQMCQMCQMCQMCQMCQMCQaA+aBs4TCplAOrH1jy7hA16JRBZVAHhAn168h8hAXXryHyEBuvXkPkIDdevIfIQImuvIfIQMvbGGR0LqArgX0Fsw4gwPOEwG7/7vAgXPOAxc8z84DZjzPzgR6w8z84DZzzPzgN1h5n5wLGCqjOA4zKdDfv3QB7QoBH7J7J1HdzECtAu7OwodXJUuVyWCm3rNYnSZ1rvbXe2piHpnoKKJRAW7BVd9mFrWvuM6v8AR0w4Ij+pF5+3n12dmvfLYXuUbsi28EnjObod05Dfgwb962zZxUTJYG2898dB7jQ2fhAlHEqWyI1NGDkhgQC27Lv5TmzxNb0lOvcwngMO9Gkhpupz1AQxHYyGmc2bS4sVmu1otadwttWnUso7Gc6q6MpANM3I60kMbKCN/ZbQ23Tb7sNm1ETYogMBwYEgYEgYEgYEgYDgwHvAkGgaGGxFoFj6ZAX0yAxxnfAYYzvgL6ZAY4zvgQqYu4PgYGNeAxOnxH74EDAYmA4OkAZMBrwGvASnWATEvf7YAIBErlVZBaz5c3Psm4tLvtpJrEzEvTYbHquFHaUstPcSNSBuI+ydUWiMflwWracvhjjaahHRaZAfMTdwbM1t2g00PzmjrjUxp1e3O4mZ8J4TaoSiKXaU2YZlANiXzDQ7xvli+q6S2LduoSltQHNSZnq06iZbhFDq973VQdRNGWJtMTE+FjHrvEd1xaqJTFJqP1eXMmey1HchgzNcED1xbXSwmnpmZ3vuvTbe0MLiKQemgUEU7OGBF1Chixd/ytTuHERattTP2sxOmAJ0NicBxAcQJCBIQHEB4EoCEAqGBLNAe8BrwGvARMBrwIsYFcwGMCMBjAjAaA0BoDQHaBGAjAl1htlzHLyubfKBCAoDq5BuCQeYNjAYmA6uRuJF99ja8CQgf//Z"/>
          <p:cNvSpPr>
            <a:spLocks noChangeAspect="1" noChangeArrowheads="1"/>
          </p:cNvSpPr>
          <p:nvPr/>
        </p:nvSpPr>
        <p:spPr bwMode="auto">
          <a:xfrm>
            <a:off x="155575" y="-1897063"/>
            <a:ext cx="6257925" cy="3962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414" name="Picture 6" descr="http://phoneblog.hu/wp-content/uploads/2012/01/iphone4-blackwhi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836712"/>
            <a:ext cx="3888431" cy="2808312"/>
          </a:xfrm>
          <a:prstGeom prst="rect">
            <a:avLst/>
          </a:prstGeom>
          <a:noFill/>
        </p:spPr>
      </p:pic>
      <p:pic>
        <p:nvPicPr>
          <p:cNvPr id="17416" name="Picture 8" descr="https://encrypted-tbn2.gstatic.com/images?q=tbn:ANd9GcQmdlH5UHxgHlswXRT_kmuPJxYYLOHwxcnwRb_jPSWpuzIfwRw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7354" y="1268760"/>
            <a:ext cx="3016646" cy="2104637"/>
          </a:xfrm>
          <a:prstGeom prst="rect">
            <a:avLst/>
          </a:prstGeom>
          <a:noFill/>
        </p:spPr>
      </p:pic>
      <p:pic>
        <p:nvPicPr>
          <p:cNvPr id="17418" name="Picture 10" descr="https://encrypted-tbn1.gstatic.com/images?q=tbn:ANd9GcQrLWcx1bfBpEE7nqnlcKt2TyNzCN1F_bpLFjqUkGC688g9eX2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293096"/>
            <a:ext cx="3024336" cy="1990840"/>
          </a:xfrm>
          <a:prstGeom prst="rect">
            <a:avLst/>
          </a:prstGeom>
          <a:noFill/>
        </p:spPr>
      </p:pic>
      <p:pic>
        <p:nvPicPr>
          <p:cNvPr id="17420" name="Picture 12" descr="https://encrypted-tbn3.gstatic.com/images?q=tbn:ANd9GcSy7OyCepNiHM0sT9n-JyWbWnFxdPz6c269j6rfSYiBKsMxS9t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3140968"/>
            <a:ext cx="2857500" cy="1600200"/>
          </a:xfrm>
          <a:prstGeom prst="rect">
            <a:avLst/>
          </a:prstGeom>
          <a:noFill/>
        </p:spPr>
      </p:pic>
      <p:pic>
        <p:nvPicPr>
          <p:cNvPr id="17422" name="Picture 14" descr="http://www.fotoshirek.hu/wp-content/uploads/2013/08/sony-okostelefon-objektiv-elolro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4221088"/>
            <a:ext cx="2695545" cy="2304256"/>
          </a:xfrm>
          <a:prstGeom prst="rect">
            <a:avLst/>
          </a:prstGeom>
          <a:noFill/>
        </p:spPr>
      </p:pic>
      <p:sp>
        <p:nvSpPr>
          <p:cNvPr id="9" name="Akciógomb: Tovább vagy Következő 8">
            <a:hlinkClick r:id="" action="ppaction://hlinkshowjump?jump=nextslide" highlightClick="1"/>
          </p:cNvPr>
          <p:cNvSpPr/>
          <p:nvPr/>
        </p:nvSpPr>
        <p:spPr>
          <a:xfrm>
            <a:off x="7956376" y="6237312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www.euronics.hu/image/cikk/497JT8kG3juRQtzAErm3PA0u0/37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67223">
            <a:off x="566881" y="407237"/>
            <a:ext cx="2609850" cy="3524251"/>
          </a:xfrm>
          <a:prstGeom prst="rect">
            <a:avLst/>
          </a:prstGeom>
          <a:noFill/>
        </p:spPr>
      </p:pic>
      <p:pic>
        <p:nvPicPr>
          <p:cNvPr id="13314" name="Picture 2" descr="http://www.ujgsm.hu/itemPictures/pic-b-2714-7ryj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53703">
            <a:off x="6238977" y="502202"/>
            <a:ext cx="2047875" cy="1952625"/>
          </a:xfrm>
          <a:prstGeom prst="rect">
            <a:avLst/>
          </a:prstGeom>
          <a:noFill/>
        </p:spPr>
      </p:pic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7524328" y="6021288"/>
            <a:ext cx="720080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3375422" y="3244334"/>
            <a:ext cx="1648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dirty="0" smtClean="0">
                <a:latin typeface="Bodoni MT Condensed" pitchFamily="18" charset="0"/>
              </a:rPr>
              <a:t>Sony </a:t>
            </a:r>
            <a:r>
              <a:rPr lang="hu-HU" dirty="0" err="1" smtClean="0">
                <a:latin typeface="Bodoni MT Condensed" pitchFamily="18" charset="0"/>
              </a:rPr>
              <a:t>Xperia</a:t>
            </a:r>
            <a:r>
              <a:rPr lang="hu-HU" dirty="0" smtClean="0">
                <a:latin typeface="Bodoni MT Condensed" pitchFamily="18" charset="0"/>
              </a:rPr>
              <a:t> Z2 D6503 </a:t>
            </a:r>
            <a:endParaRPr lang="hu-HU" dirty="0">
              <a:latin typeface="Bodoni MT Condensed" pitchFamily="18" charset="0"/>
            </a:endParaRPr>
          </a:p>
        </p:txBody>
      </p:sp>
      <p:pic>
        <p:nvPicPr>
          <p:cNvPr id="14338" name="Picture 2" descr="http://wimages.vr-zone.net/2014/01/Sony-Xperia-Z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236710">
            <a:off x="3411418" y="590501"/>
            <a:ext cx="2471461" cy="1944216"/>
          </a:xfrm>
          <a:prstGeom prst="rect">
            <a:avLst/>
          </a:prstGeom>
          <a:noFill/>
        </p:spPr>
      </p:pic>
      <p:pic>
        <p:nvPicPr>
          <p:cNvPr id="14340" name="Picture 4" descr="http://www.startapro.hu/data/image/016/869/346/16869346_640x4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3645024"/>
            <a:ext cx="2520280" cy="194421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4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683568" y="0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Leírás: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Maga a készülék egyértelműen és összetéveszthetetlenül Sony. A japánok kitaláltak egy olyan formavilágot, amely elegáns, letisztult és nemigen hasonlít más gyártók termékeihez, ez a baltával faragott sziluett, nyakon öntve egy jókora rakás fémes elemmel nagyon jó kiállást biztosít a Z2-nek, amely férfias, súlyos, de nem bántóan éles és brutális. Láthatóan figyeltek minden részletre, nagyon komolyan össze van rakva a telefon, szokás szerint nem lehet szétszedni, az akkumulátorhoz nem férünk hozzá, a mindenféle lapkákat oldalról lehet berámolni.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Ugyanakkor a Z2 nem kicsi, bár a Z1-nél bizonyos szempontból kisebb. Az eltérés nem jelentős, némiképp hosszúkásabb a végeredmény, kicsit keskenyebb, kicsit vékonyabb és 7 grammal könnyebb. Ez viszont azt is jelenti, hogy jobban kitölti a kijelző az előlapot, ugyanis a megjelenítő mérete 0,2 hüvelykel nőtt, immáron 5,2 hüvelykes képátló jellemzi. A felbontás maradt </a:t>
            </a:r>
            <a:r>
              <a:rPr lang="hu-HU" dirty="0" err="1" smtClean="0"/>
              <a:t>Full</a:t>
            </a:r>
            <a:r>
              <a:rPr lang="hu-HU" dirty="0" smtClean="0"/>
              <a:t> HD, viszont a panel típusa teljesen más. A korábbi, TN+film technológiát IPS váltotta, amely bizony minden paraméterben előrelépést jelent, a betekintési szögekre, a fényerőre, a kontrasztra semmiféle panasz nem lehet.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6" name="Akciógomb: Tovább vagy Következő 5">
            <a:hlinkClick r:id="" action="ppaction://hlinkshowjump?jump=nextslide" highlightClick="1"/>
          </p:cNvPr>
          <p:cNvSpPr/>
          <p:nvPr/>
        </p:nvSpPr>
        <p:spPr>
          <a:xfrm>
            <a:off x="8172400" y="6237312"/>
            <a:ext cx="720080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251520" y="404664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előlapon nincsenek gombok, elvileg a felület karcmentes és a szemből érkező erőhatásoknak is valamelyest ellenáll. A jókora Sony felirat mellett felül csak a másodlagos kamerát találjuk, ha kicsit forgatjuk a fény alatt a terméket, akkor a logótól balra ott bújik a közelségszenzor is. A telefon előlapjának legtetején, a beszédhangszóró </a:t>
            </a:r>
            <a:r>
              <a:rPr lang="hu-HU" dirty="0" err="1" smtClean="0"/>
              <a:t>lehelletnyi</a:t>
            </a:r>
            <a:r>
              <a:rPr lang="hu-HU" dirty="0" smtClean="0"/>
              <a:t> vékonyságú csíkja alatt egy értesítési </a:t>
            </a:r>
            <a:r>
              <a:rPr lang="hu-HU" dirty="0" err="1" smtClean="0"/>
              <a:t>led</a:t>
            </a:r>
            <a:r>
              <a:rPr lang="hu-HU" dirty="0" smtClean="0"/>
              <a:t> is helyet kapott, amely több színben villog aszerint, hogy milyen eseményről óhajt minket tájékoztatni a Z2. Meglehetősen fontos apróság, hogy nem csak felül, hanem alul is van hangszóró az előlapon, ez bizony sokat számít.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Oldalt fémes keretet találhatunk, balról egy széles ajtó rejti a </a:t>
            </a:r>
            <a:r>
              <a:rPr lang="hu-HU" dirty="0" err="1" smtClean="0"/>
              <a:t>microSIM</a:t>
            </a:r>
            <a:r>
              <a:rPr lang="hu-HU" dirty="0" smtClean="0"/>
              <a:t> fiókját és a </a:t>
            </a:r>
            <a:r>
              <a:rPr lang="hu-HU" dirty="0" err="1" smtClean="0"/>
              <a:t>microUSB</a:t>
            </a:r>
            <a:r>
              <a:rPr lang="hu-HU" dirty="0" smtClean="0"/>
              <a:t> csatlakozót is. Előbbivel volt némi szenvedés, elég esetlen és vékonyka az a tálca, amire rá kell illeszteni a SIM-et, hogy betolhassuk. Sebaj, ezt úgysem fogja sokszor piszkálni egy átlagos felhasználó. Ugyanezen az oldalon van egy fedetlen csatlakozó is, itt különböző tartozékok kommunikálnak a telefonnal, mint mondjuk a dokkoló. Felül csak a 3,5 mm-es </a:t>
            </a:r>
            <a:r>
              <a:rPr lang="hu-HU" dirty="0" err="1" smtClean="0"/>
              <a:t>jack</a:t>
            </a:r>
            <a:r>
              <a:rPr lang="hu-HU" dirty="0" smtClean="0"/>
              <a:t> dugasz árválkodik, ami azt is jelenti, hogy azért van olyan dolog, amiről már most tudni, hogy nincs az </a:t>
            </a:r>
            <a:r>
              <a:rPr lang="hu-HU" dirty="0" err="1" smtClean="0"/>
              <a:t>Xperia</a:t>
            </a:r>
            <a:r>
              <a:rPr lang="hu-HU" dirty="0" smtClean="0"/>
              <a:t> Z2 funkciói között, ez pedig az </a:t>
            </a:r>
            <a:r>
              <a:rPr lang="hu-HU" dirty="0" err="1" smtClean="0"/>
              <a:t>infra</a:t>
            </a:r>
            <a:r>
              <a:rPr lang="hu-HU" dirty="0" smtClean="0"/>
              <a:t>. Ez azért furcsa egy kicsit, mert a Z2 </a:t>
            </a:r>
            <a:r>
              <a:rPr lang="hu-HU" dirty="0" err="1" smtClean="0"/>
              <a:t>Tablet</a:t>
            </a:r>
            <a:r>
              <a:rPr lang="hu-HU" dirty="0" smtClean="0"/>
              <a:t> rendelkezett ilyesmivel, ráadásul tanítható is volt, szerettük is. De nyilván sose legyen nagyobb bajunk, mert egyébként az IP58-as szabványnak megfelelő készülékház nagyon ott van a szeren, szép is, minőségi is, egyedi is, méltó egy csúcsmodellhez.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956376" y="6237312"/>
            <a:ext cx="648072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115616" y="1412776"/>
            <a:ext cx="64087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dirty="0" smtClean="0"/>
              <a:t>Hardver,menü</a:t>
            </a:r>
            <a:br>
              <a:rPr lang="hu-HU" dirty="0" smtClean="0"/>
            </a:br>
            <a:r>
              <a:rPr lang="hu-HU" dirty="0" smtClean="0"/>
              <a:t>Versenytársai közül a RAM méretével emelkedik ki a Sony újdonsága, ebben a gépben ugyan 3 GB a rendszer és a programok futtatásához felhasználható tárhely. A processzort talán nem kell most már nagyon bemutatni, a Z2-ben is egy </a:t>
            </a:r>
            <a:r>
              <a:rPr lang="hu-HU" dirty="0" err="1" smtClean="0"/>
              <a:t>Snapdragon</a:t>
            </a:r>
            <a:r>
              <a:rPr lang="hu-HU" dirty="0" smtClean="0"/>
              <a:t> 801-es modul dolgozik. A </a:t>
            </a:r>
            <a:r>
              <a:rPr lang="hu-HU" dirty="0" err="1" smtClean="0"/>
              <a:t>Qualcomm</a:t>
            </a:r>
            <a:r>
              <a:rPr lang="hu-HU" dirty="0" smtClean="0"/>
              <a:t> MSM8974AB egy négymagos </a:t>
            </a:r>
            <a:r>
              <a:rPr lang="hu-HU" dirty="0" err="1" smtClean="0"/>
              <a:t>SoC</a:t>
            </a:r>
            <a:r>
              <a:rPr lang="hu-HU" dirty="0" smtClean="0"/>
              <a:t>, magonként 2,3 </a:t>
            </a:r>
            <a:r>
              <a:rPr lang="hu-HU" dirty="0" err="1" smtClean="0"/>
              <a:t>GHz-re</a:t>
            </a:r>
            <a:r>
              <a:rPr lang="hu-HU" dirty="0" smtClean="0"/>
              <a:t> skálázva, a grafikus gyorsítást pedig egy </a:t>
            </a:r>
            <a:r>
              <a:rPr lang="hu-HU" dirty="0" err="1" smtClean="0"/>
              <a:t>Adreno</a:t>
            </a:r>
            <a:r>
              <a:rPr lang="hu-HU" dirty="0" smtClean="0"/>
              <a:t> 330-as GPU végzi. A </a:t>
            </a:r>
            <a:r>
              <a:rPr lang="hu-HU" dirty="0" err="1" smtClean="0"/>
              <a:t>Galaxy</a:t>
            </a:r>
            <a:r>
              <a:rPr lang="hu-HU" dirty="0" smtClean="0"/>
              <a:t> S5 ennél egy fokkal magasabb órajelen ketyeg, a HTC viszont ugyanezt a verziót használja, amit a Sony. Marginálisak az eltérések a szintetikus sebességtesztekben, ezen a szinten egyszerűen már nem számít, nincs olyan funkció, vagy utólag telepített szoftver, ami komolyan megizzasztaná a hardvert.</a:t>
            </a:r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956376" y="6165304"/>
            <a:ext cx="720080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 advTm="4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691680" y="162880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 err="1" smtClean="0"/>
              <a:t>Kártyafüggetlen</a:t>
            </a:r>
            <a:r>
              <a:rPr lang="hu-HU" dirty="0" smtClean="0"/>
              <a:t> okos telefon</a:t>
            </a:r>
          </a:p>
          <a:p>
            <a:r>
              <a:rPr lang="hu-HU" dirty="0" smtClean="0"/>
              <a:t>20,7 MP kamera</a:t>
            </a:r>
          </a:p>
          <a:p>
            <a:r>
              <a:rPr lang="hu-HU" dirty="0" smtClean="0"/>
              <a:t>16 GB memória</a:t>
            </a:r>
          </a:p>
          <a:p>
            <a:r>
              <a:rPr lang="hu-HU" dirty="0" err="1" smtClean="0"/>
              <a:t>microSD</a:t>
            </a:r>
            <a:r>
              <a:rPr lang="hu-HU" dirty="0" smtClean="0"/>
              <a:t> kártyahely</a:t>
            </a:r>
          </a:p>
          <a:p>
            <a:r>
              <a:rPr lang="hu-HU" dirty="0" smtClean="0"/>
              <a:t>LTE adatátvitel</a:t>
            </a:r>
          </a:p>
          <a:p>
            <a:r>
              <a:rPr lang="hu-HU" dirty="0" err="1" smtClean="0"/>
              <a:t>Google</a:t>
            </a:r>
            <a:r>
              <a:rPr lang="hu-HU" dirty="0" smtClean="0"/>
              <a:t> </a:t>
            </a:r>
            <a:r>
              <a:rPr lang="hu-HU" dirty="0" err="1" smtClean="0"/>
              <a:t>Android</a:t>
            </a:r>
            <a:r>
              <a:rPr lang="hu-HU" dirty="0" smtClean="0"/>
              <a:t> 4.4.2</a:t>
            </a:r>
          </a:p>
          <a:p>
            <a:r>
              <a:rPr lang="hu-HU" dirty="0" smtClean="0"/>
              <a:t>a-GPS, </a:t>
            </a:r>
            <a:r>
              <a:rPr lang="hu-HU" dirty="0" err="1" smtClean="0"/>
              <a:t>Wi-Fi</a:t>
            </a:r>
            <a:endParaRPr lang="hu-HU" dirty="0" smtClean="0"/>
          </a:p>
          <a:p>
            <a:r>
              <a:rPr lang="hu-HU" dirty="0" smtClean="0"/>
              <a:t>IP58 </a:t>
            </a:r>
            <a:r>
              <a:rPr lang="hu-HU" dirty="0" err="1" smtClean="0"/>
              <a:t>Tanusítvány</a:t>
            </a:r>
            <a:endParaRPr lang="hu-HU" dirty="0" smtClean="0"/>
          </a:p>
          <a:p>
            <a:r>
              <a:rPr lang="hu-HU" dirty="0" smtClean="0"/>
              <a:t>5,2" Érintőképernyő</a:t>
            </a:r>
          </a:p>
          <a:p>
            <a:r>
              <a:rPr lang="hu-HU" dirty="0" smtClean="0"/>
              <a:t>3 GB RAM</a:t>
            </a:r>
          </a:p>
          <a:p>
            <a:r>
              <a:rPr lang="hu-HU" dirty="0" smtClean="0"/>
              <a:t>2.3 </a:t>
            </a:r>
            <a:r>
              <a:rPr lang="hu-HU" dirty="0" err="1" smtClean="0"/>
              <a:t>GHz</a:t>
            </a:r>
            <a:r>
              <a:rPr lang="hu-HU" dirty="0" smtClean="0"/>
              <a:t> processzor</a:t>
            </a:r>
            <a:endParaRPr lang="hu-HU" dirty="0"/>
          </a:p>
        </p:txBody>
      </p:sp>
      <p:sp>
        <p:nvSpPr>
          <p:cNvPr id="4" name="Akciógomb: Tovább vagy Következő 3">
            <a:hlinkClick r:id="" action="ppaction://hlinkshowjump?jump=nextslide" highlightClick="1"/>
          </p:cNvPr>
          <p:cNvSpPr/>
          <p:nvPr/>
        </p:nvSpPr>
        <p:spPr>
          <a:xfrm>
            <a:off x="7812360" y="6165304"/>
            <a:ext cx="64807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ujgsm.hu/itemPictures/pic-b-2905-cizo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25" y="4848224"/>
            <a:ext cx="2047875" cy="2009776"/>
          </a:xfrm>
          <a:prstGeom prst="rect">
            <a:avLst/>
          </a:prstGeom>
          <a:noFill/>
        </p:spPr>
      </p:pic>
      <p:sp>
        <p:nvSpPr>
          <p:cNvPr id="4" name="Téglalap 3"/>
          <p:cNvSpPr/>
          <p:nvPr/>
        </p:nvSpPr>
        <p:spPr>
          <a:xfrm>
            <a:off x="107504" y="332656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Képernyővédő Fólia </a:t>
            </a:r>
            <a:r>
              <a:rPr lang="hu-HU" dirty="0" err="1" smtClean="0"/>
              <a:t>Tempered</a:t>
            </a:r>
            <a:r>
              <a:rPr lang="hu-HU" dirty="0" smtClean="0"/>
              <a:t> </a:t>
            </a:r>
            <a:r>
              <a:rPr lang="hu-HU" dirty="0" err="1" smtClean="0"/>
              <a:t>Glass</a:t>
            </a:r>
            <a:r>
              <a:rPr lang="hu-HU" dirty="0" smtClean="0"/>
              <a:t> Sony </a:t>
            </a:r>
            <a:r>
              <a:rPr lang="hu-HU" dirty="0" err="1" smtClean="0"/>
              <a:t>Xperia</a:t>
            </a:r>
            <a:r>
              <a:rPr lang="hu-HU" dirty="0" smtClean="0"/>
              <a:t> Z2 D6503 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Speciálisan edzett, valódi üveg réteget befoglaló kompozit struktúra, kerekített szélekkel, 8H-9H keménységgel, melyet még hegyes tárgyakkal, nagy erővel sem lehet megkarcolni. Rendkívül magas fényáteresztő rétegszerkezet (fényvesztesége konvergál a nullához). </a:t>
            </a:r>
            <a:r>
              <a:rPr lang="hu-HU" dirty="0" err="1" smtClean="0"/>
              <a:t>Hipervékony</a:t>
            </a:r>
            <a:r>
              <a:rPr lang="hu-HU" dirty="0" smtClean="0"/>
              <a:t> (0,15mm), </a:t>
            </a:r>
            <a:r>
              <a:rPr lang="hu-HU" dirty="0" err="1" smtClean="0"/>
              <a:t>ultravékony</a:t>
            </a:r>
            <a:r>
              <a:rPr lang="hu-HU" dirty="0" smtClean="0"/>
              <a:t> (0,20mm) és vékony (0,33mm) kivitelben. Jellegéből adódóan </a:t>
            </a:r>
            <a:r>
              <a:rPr lang="hu-HU" dirty="0" err="1" smtClean="0"/>
              <a:t>oleophobic</a:t>
            </a:r>
            <a:r>
              <a:rPr lang="hu-HU" dirty="0" smtClean="0"/>
              <a:t> hatású is. Könnyen felhelyezhető.</a:t>
            </a:r>
          </a:p>
          <a:p>
            <a:r>
              <a:rPr lang="hu-HU" dirty="0" smtClean="0"/>
              <a:t>Tartozékok:</a:t>
            </a:r>
          </a:p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 Samsung G900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Galaxy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 S5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 Samsung i9500/i9505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Galaxy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 S4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 Sony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Xperia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 Z2 D6503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 Sony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Xperia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 Z1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Compact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 D5503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 Sony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Xperia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 Z1 C6903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 Apple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Iphone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 5S</a:t>
            </a:r>
            <a: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hu-HU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Képernyővédő Fólia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Tempered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Glass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 Apple </a:t>
            </a:r>
            <a:r>
              <a:rPr lang="hu-HU" b="1" dirty="0" err="1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Iphone</a:t>
            </a: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hlinkClick r:id="rId9"/>
              </a:rPr>
              <a:t> 6</a:t>
            </a:r>
            <a:endParaRPr lang="hu-H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>Hasonló készülékek:</a:t>
            </a:r>
          </a:p>
          <a:p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0"/>
              </a:rPr>
              <a:t>Képernyővédő Fólia AT Samsung S5360 </a:t>
            </a:r>
            <a:r>
              <a:rPr lang="hu-HU" b="1" dirty="0" err="1" smtClean="0">
                <a:solidFill>
                  <a:schemeClr val="bg2">
                    <a:lumMod val="25000"/>
                  </a:schemeClr>
                </a:solidFill>
                <a:hlinkClick r:id="rId10"/>
              </a:rPr>
              <a:t>Galaxy</a:t>
            </a: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0"/>
              </a:rPr>
              <a:t> Y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1"/>
              </a:rPr>
              <a:t>Képernyővédő Fólia AT Professional Samsung S7562 </a:t>
            </a:r>
            <a:r>
              <a:rPr lang="hu-HU" b="1" dirty="0" err="1" smtClean="0">
                <a:solidFill>
                  <a:schemeClr val="bg2">
                    <a:lumMod val="25000"/>
                  </a:schemeClr>
                </a:solidFill>
                <a:hlinkClick r:id="rId11"/>
              </a:rPr>
              <a:t>Galaxy</a:t>
            </a: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1"/>
              </a:rPr>
              <a:t> S </a:t>
            </a:r>
            <a:r>
              <a:rPr lang="hu-HU" b="1" dirty="0" err="1" smtClean="0">
                <a:solidFill>
                  <a:schemeClr val="bg2">
                    <a:lumMod val="25000"/>
                  </a:schemeClr>
                </a:solidFill>
                <a:hlinkClick r:id="rId11"/>
              </a:rPr>
              <a:t>Duos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2"/>
              </a:rPr>
              <a:t>Képernyővédő Fólia Apple </a:t>
            </a:r>
            <a:r>
              <a:rPr lang="hu-HU" b="1" dirty="0" err="1" smtClean="0">
                <a:solidFill>
                  <a:schemeClr val="bg2">
                    <a:lumMod val="25000"/>
                  </a:schemeClr>
                </a:solidFill>
                <a:hlinkClick r:id="rId12"/>
              </a:rPr>
              <a:t>Iphone</a:t>
            </a: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2"/>
              </a:rPr>
              <a:t> 5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3"/>
              </a:rPr>
              <a:t>Képernyővédő Fólia AT Professional LG G2 Mini D620r</a:t>
            </a:r>
            <a:r>
              <a:rPr lang="hu-H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hu-HU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4"/>
              </a:rPr>
              <a:t>Képernyővédő Fólia AT Nokia </a:t>
            </a:r>
            <a:r>
              <a:rPr lang="hu-HU" b="1" dirty="0" err="1" smtClean="0">
                <a:solidFill>
                  <a:schemeClr val="bg2">
                    <a:lumMod val="25000"/>
                  </a:schemeClr>
                </a:solidFill>
                <a:hlinkClick r:id="rId14"/>
              </a:rPr>
              <a:t>Asha</a:t>
            </a:r>
            <a:r>
              <a:rPr lang="hu-HU" b="1" dirty="0" smtClean="0">
                <a:solidFill>
                  <a:schemeClr val="bg2">
                    <a:lumMod val="25000"/>
                  </a:schemeClr>
                </a:solidFill>
                <a:hlinkClick r:id="rId14"/>
              </a:rPr>
              <a:t> 305</a:t>
            </a:r>
            <a:endParaRPr lang="hu-HU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Akciógomb: Tovább vagy Következő 4">
            <a:hlinkClick r:id="" action="ppaction://hlinkshowjump?jump=nextslide" highlightClick="1"/>
          </p:cNvPr>
          <p:cNvSpPr/>
          <p:nvPr/>
        </p:nvSpPr>
        <p:spPr>
          <a:xfrm>
            <a:off x="6444208" y="6453336"/>
            <a:ext cx="648072" cy="4046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    </a:t>
            </a:r>
            <a:r>
              <a:rPr lang="hu-HU" b="1" dirty="0" err="1" smtClean="0"/>
              <a:t>Okostelefon</a:t>
            </a:r>
            <a:r>
              <a:rPr lang="hu-HU" b="1" dirty="0" smtClean="0"/>
              <a:t> </a:t>
            </a:r>
            <a:r>
              <a:rPr lang="hu-HU" b="1" dirty="0" err="1" smtClean="0"/>
              <a:t>wifi</a:t>
            </a:r>
            <a:r>
              <a:rPr lang="hu-HU" b="1" dirty="0" smtClean="0"/>
              <a:t> beállítás:</a:t>
            </a:r>
            <a:endParaRPr lang="hu-HU" b="1" dirty="0"/>
          </a:p>
        </p:txBody>
      </p:sp>
      <p:pic>
        <p:nvPicPr>
          <p:cNvPr id="1026" name="Picture 2" descr="Vezeték nélküli hálóz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3048000" cy="4680520"/>
          </a:xfrm>
          <a:prstGeom prst="rect">
            <a:avLst/>
          </a:prstGeom>
          <a:noFill/>
        </p:spPr>
      </p:pic>
      <p:sp>
        <p:nvSpPr>
          <p:cNvPr id="5" name="Téglalap 4"/>
          <p:cNvSpPr/>
          <p:nvPr/>
        </p:nvSpPr>
        <p:spPr>
          <a:xfrm>
            <a:off x="179512" y="1124744"/>
            <a:ext cx="489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1.Válassza ki a "Vezeték nélküli és hálózatok" menüt:</a:t>
            </a:r>
            <a:endParaRPr lang="hu-HU" dirty="0"/>
          </a:p>
        </p:txBody>
      </p:sp>
      <p:pic>
        <p:nvPicPr>
          <p:cNvPr id="1028" name="Picture 4" descr="Wifi beállításo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00808"/>
            <a:ext cx="3048000" cy="4680520"/>
          </a:xfrm>
          <a:prstGeom prst="rect">
            <a:avLst/>
          </a:prstGeom>
          <a:noFill/>
        </p:spPr>
      </p:pic>
      <p:sp>
        <p:nvSpPr>
          <p:cNvPr id="11" name="Téglalap 10"/>
          <p:cNvSpPr/>
          <p:nvPr/>
        </p:nvSpPr>
        <p:spPr>
          <a:xfrm>
            <a:off x="4788024" y="1196752"/>
            <a:ext cx="3680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hu-HU" dirty="0" smtClean="0">
                <a:cs typeface="Arial" charset="0"/>
              </a:rPr>
              <a:t>2.Ezután a "</a:t>
            </a:r>
            <a:r>
              <a:rPr lang="hu-HU" dirty="0" err="1" smtClean="0">
                <a:cs typeface="Arial" charset="0"/>
              </a:rPr>
              <a:t>Wi-Fi</a:t>
            </a:r>
            <a:r>
              <a:rPr lang="hu-HU" dirty="0" smtClean="0">
                <a:cs typeface="Arial" charset="0"/>
              </a:rPr>
              <a:t> beállítások" menüt</a:t>
            </a:r>
            <a:r>
              <a:rPr lang="hu-HU" dirty="0" smtClean="0">
                <a:latin typeface="Arial" charset="0"/>
                <a:cs typeface="Arial" charset="0"/>
              </a:rPr>
              <a:t>: </a:t>
            </a:r>
          </a:p>
        </p:txBody>
      </p:sp>
      <p:sp>
        <p:nvSpPr>
          <p:cNvPr id="8" name="Akciógomb: Tovább vagy Következő 7">
            <a:hlinkClick r:id="" action="ppaction://hlinkshowjump?jump=nextslide" highlightClick="1"/>
          </p:cNvPr>
          <p:cNvSpPr/>
          <p:nvPr/>
        </p:nvSpPr>
        <p:spPr>
          <a:xfrm>
            <a:off x="8567936" y="6381328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spd="slow" advClick="0" advTm="4000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389</Words>
  <Application>Microsoft Office PowerPoint</Application>
  <PresentationFormat>Diavetítés a képernyőre (4:3 oldalarány)</PresentationFormat>
  <Paragraphs>46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Hegycsúcs</vt:lpstr>
      <vt:lpstr>Ezt szeretem az informatikában: Az okostelefon bemutatása </vt:lpstr>
      <vt:lpstr>2. dia</vt:lpstr>
      <vt:lpstr>3. dia</vt:lpstr>
      <vt:lpstr>4. dia</vt:lpstr>
      <vt:lpstr>5. dia</vt:lpstr>
      <vt:lpstr>6. dia</vt:lpstr>
      <vt:lpstr>7. dia</vt:lpstr>
      <vt:lpstr>8. dia</vt:lpstr>
      <vt:lpstr>    Okostelefon wifi beállítás:</vt:lpstr>
      <vt:lpstr>3.Amennyiben a wifi be van kapcsolva a telefonján, a "Wi-Fi hálózatok" alatt megjelennek az észlelhető vezeték nélküli hálózatok, kérjük, válassza ki a UPC-s wifi hálózatot, amennyiben a UPC által biztosított kábelmodembe épített wifi-t használja. Amennyiben saját eszközt használ, kérjük válassza ki az Ön által beállított vezetéknélküli hálózatot: </vt:lpstr>
      <vt:lpstr>4.Csatlakozáskor egy felugró panel kéri Öntől a wifi kulcsot, kérjük, adja meg a routerben beállított jelszavát.   (Cisco 3925-ös, Technicolor TC-7200 vagy Ubee kábel router esetében, az eszköz alján található címkén szereplő jelszót. Amennyiben nem találja a jelszót Cisco 3925-ös kábel router esetén kérjük kattintson ide, Technicolor TC-7200 vagy Ubee esetén kérjük kattintson ide):  </vt:lpstr>
      <vt:lpstr>5.Amennyiben helyesen írta be a vezeték nélküli kulcsot, és a "Kapcsolódáválasztja, a csatlakozás megtörténik: </vt:lpstr>
      <vt:lpstr> KÉRDÉSEK</vt:lpstr>
      <vt:lpstr>Válaszok</vt:lpstr>
      <vt:lpstr>       Felhasznált irodalom</vt:lpstr>
      <vt:lpstr>     Köszönöm a figyelmet!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TP-Link Archer C7 router - Csúcssebesség "fillérekért"</dc:title>
  <dc:creator>4.b</dc:creator>
  <cp:lastModifiedBy>4.b</cp:lastModifiedBy>
  <cp:revision>38</cp:revision>
  <dcterms:created xsi:type="dcterms:W3CDTF">2014-10-13T10:51:09Z</dcterms:created>
  <dcterms:modified xsi:type="dcterms:W3CDTF">2015-01-05T12:09:51Z</dcterms:modified>
</cp:coreProperties>
</file>