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79" r:id="rId9"/>
    <p:sldId id="265" r:id="rId10"/>
    <p:sldId id="259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</p:sldIdLst>
  <p:sldSz cx="12192000" cy="6858000"/>
  <p:notesSz cx="6858000" cy="9144000"/>
  <p:embeddedFontLst>
    <p:embeddedFont>
      <p:font typeface="Roboto Condensed" panose="02000000000000000000" pitchFamily="2" charset="0"/>
      <p:regular r:id="rId25"/>
      <p:bold r:id="rId26"/>
      <p:italic r:id="rId27"/>
      <p:boldItalic r:id="rId28"/>
    </p:embeddedFont>
    <p:embeddedFont>
      <p:font typeface="Segoe UI Light" panose="020B0502040204020203" pitchFamily="34" charset="0"/>
      <p:regular r:id="rId29"/>
      <p:italic r:id="rId30"/>
    </p:embeddedFont>
    <p:embeddedFont>
      <p:font typeface="Segoe UI" panose="020B0502040204020203" pitchFamily="34" charset="0"/>
      <p:regular r:id="rId31"/>
      <p:bold r:id="rId32"/>
      <p:italic r:id="rId33"/>
      <p:boldItalic r:id="rId34"/>
    </p:embeddedFont>
    <p:embeddedFont>
      <p:font typeface="Segoe UI Semibold" panose="020B0702040204020203" pitchFamily="34" charset="0"/>
      <p:bold r:id="rId35"/>
      <p:boldItalic r:id="rId36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8DB"/>
    <a:srgbClr val="F39C12"/>
    <a:srgbClr val="27AE60"/>
    <a:srgbClr val="F9D423"/>
    <a:srgbClr val="C0392B"/>
    <a:srgbClr val="F1C40F"/>
    <a:srgbClr val="FAFCFC"/>
    <a:srgbClr val="F0F3F4"/>
    <a:srgbClr val="ECF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6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4751-9014-40F6-833F-951D42D8D7B4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1C8A-C0DC-4FCF-9BFF-54DFF85FE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334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4751-9014-40F6-833F-951D42D8D7B4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1C8A-C0DC-4FCF-9BFF-54DFF85FE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092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4751-9014-40F6-833F-951D42D8D7B4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1C8A-C0DC-4FCF-9BFF-54DFF85FE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56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4751-9014-40F6-833F-951D42D8D7B4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1C8A-C0DC-4FCF-9BFF-54DFF85FE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750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4751-9014-40F6-833F-951D42D8D7B4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1C8A-C0DC-4FCF-9BFF-54DFF85FE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120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4751-9014-40F6-833F-951D42D8D7B4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1C8A-C0DC-4FCF-9BFF-54DFF85FE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416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4751-9014-40F6-833F-951D42D8D7B4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1C8A-C0DC-4FCF-9BFF-54DFF85FE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438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4751-9014-40F6-833F-951D42D8D7B4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1C8A-C0DC-4FCF-9BFF-54DFF85FE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667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4751-9014-40F6-833F-951D42D8D7B4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1C8A-C0DC-4FCF-9BFF-54DFF85FE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039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4751-9014-40F6-833F-951D42D8D7B4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1C8A-C0DC-4FCF-9BFF-54DFF85FE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133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4751-9014-40F6-833F-951D42D8D7B4}" type="datetimeFigureOut">
              <a:rPr lang="hu-HU" smtClean="0"/>
              <a:t>2015.01.08.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1C8A-C0DC-4FCF-9BFF-54DFF85FE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079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F5B4751-9014-40F6-833F-951D42D8D7B4}" type="datetimeFigureOut">
              <a:rPr lang="hu-HU" smtClean="0"/>
              <a:pPr/>
              <a:t>2015.01.08.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3EB61C8A-C0DC-4FCF-9BFF-54DFF85FE2E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324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121727" y="1117771"/>
            <a:ext cx="6174921" cy="631352"/>
          </a:xfrm>
          <a:prstGeom prst="rect">
            <a:avLst/>
          </a:prstGeom>
          <a:solidFill>
            <a:srgbClr val="F1C40F"/>
          </a:solidFill>
          <a:ln w="76200" cap="flat" cmpd="thickThin">
            <a:noFill/>
            <a:bevel/>
          </a:ln>
          <a:effectLst>
            <a:outerShdw blurRad="12700" dist="63500" dir="36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cap="all" dirty="0" smtClean="0">
                <a:solidFill>
                  <a:schemeClr val="lt1">
                    <a:alpha val="90000"/>
                  </a:schemeClr>
                </a:solidFill>
                <a:effectLst>
                  <a:outerShdw blurRad="12700" dist="38100" dir="3600000" algn="tl" rotWithShape="0">
                    <a:prstClr val="black">
                      <a:alpha val="5000"/>
                    </a:prst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Nokia </a:t>
            </a:r>
            <a:r>
              <a:rPr lang="hu-HU" sz="3200" cap="all" dirty="0" err="1" smtClean="0">
                <a:solidFill>
                  <a:schemeClr val="lt1">
                    <a:alpha val="90000"/>
                  </a:schemeClr>
                </a:solidFill>
                <a:effectLst>
                  <a:outerShdw blurRad="12700" dist="38100" dir="3600000" algn="tl" rotWithShape="0">
                    <a:prstClr val="black">
                      <a:alpha val="5000"/>
                    </a:prst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Lumia</a:t>
            </a:r>
            <a:r>
              <a:rPr lang="hu-HU" sz="3200" cap="all" dirty="0" smtClean="0">
                <a:solidFill>
                  <a:schemeClr val="lt1">
                    <a:alpha val="90000"/>
                  </a:schemeClr>
                </a:solidFill>
                <a:effectLst>
                  <a:outerShdw blurRad="12700" dist="38100" dir="3600000" algn="tl" rotWithShape="0">
                    <a:prstClr val="black">
                      <a:alpha val="5000"/>
                    </a:prst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920:</a:t>
            </a:r>
            <a:endParaRPr lang="hu-HU" sz="3200" cap="all" dirty="0">
              <a:solidFill>
                <a:schemeClr val="lt1">
                  <a:alpha val="90000"/>
                </a:schemeClr>
              </a:solidFill>
              <a:effectLst>
                <a:outerShdw blurRad="12700" dist="38100" dir="3600000" algn="tl" rotWithShape="0">
                  <a:prstClr val="black">
                    <a:alpha val="5000"/>
                  </a:prst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121728" y="2838450"/>
            <a:ext cx="6174921" cy="971714"/>
          </a:xfrm>
          <a:prstGeom prst="rect">
            <a:avLst/>
          </a:prstGeom>
          <a:solidFill>
            <a:srgbClr val="F1C40F"/>
          </a:solidFill>
          <a:ln w="76200" cap="flat" cmpd="thickThin">
            <a:noFill/>
            <a:bevel/>
          </a:ln>
          <a:effectLst>
            <a:outerShdw blurRad="12700" dist="63500" dir="36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cap="all" dirty="0" smtClean="0">
                <a:effectLst>
                  <a:outerShdw blurRad="12700" dist="38100" dir="3600000" algn="tl" rotWithShape="0">
                    <a:prstClr val="black">
                      <a:alpha val="5000"/>
                    </a:prstClr>
                  </a:outerShdw>
                </a:effectLst>
                <a:latin typeface="Segoe UI Light" panose="020B0502040204020203" pitchFamily="34" charset="0"/>
              </a:rPr>
              <a:t>Kedvenc </a:t>
            </a:r>
            <a:r>
              <a:rPr lang="hu-HU" sz="4800" cap="all" dirty="0" err="1" smtClean="0">
                <a:effectLst>
                  <a:outerShdw blurRad="12700" dist="38100" dir="3600000" algn="tl" rotWithShape="0">
                    <a:prstClr val="black">
                      <a:alpha val="5000"/>
                    </a:prstClr>
                  </a:outerShdw>
                </a:effectLst>
                <a:latin typeface="Segoe UI Light" panose="020B0502040204020203" pitchFamily="34" charset="0"/>
              </a:rPr>
              <a:t>mobilom</a:t>
            </a:r>
            <a:endParaRPr lang="hu-HU" sz="4800" cap="all" dirty="0">
              <a:effectLst>
                <a:outerShdw blurRad="12700" dist="38100" dir="3600000" algn="tl" rotWithShape="0">
                  <a:prstClr val="black">
                    <a:alpha val="5000"/>
                  </a:prstClr>
                </a:outerShdw>
              </a:effectLst>
              <a:latin typeface="Segoe UI Light" panose="020B0502040204020203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53" y="800100"/>
            <a:ext cx="2828201" cy="5143500"/>
          </a:xfrm>
          <a:prstGeom prst="rect">
            <a:avLst/>
          </a:prstGeom>
          <a:effectLst>
            <a:outerShdw blurRad="12700" dist="114300" dir="3600000" sx="102000" sy="102000" algn="tl" rotWithShape="0">
              <a:prstClr val="black">
                <a:alpha val="9000"/>
              </a:prstClr>
            </a:outerShdw>
          </a:effectLst>
        </p:spPr>
      </p:pic>
      <p:sp>
        <p:nvSpPr>
          <p:cNvPr id="2" name="Téglalap 1"/>
          <p:cNvSpPr/>
          <p:nvPr/>
        </p:nvSpPr>
        <p:spPr>
          <a:xfrm>
            <a:off x="7734299" y="2711450"/>
            <a:ext cx="3562350" cy="571500"/>
          </a:xfrm>
          <a:prstGeom prst="rect">
            <a:avLst/>
          </a:prstGeom>
          <a:solidFill>
            <a:srgbClr val="3498DB"/>
          </a:solidFill>
          <a:ln>
            <a:noFill/>
          </a:ln>
          <a:effectLst>
            <a:outerShdw blurRad="12700" dist="63500" dir="36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effectLst>
                  <a:outerShdw blurRad="12700" dist="25400" dir="36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Készítette: Gera Imre</a:t>
            </a:r>
            <a:endParaRPr lang="hu-HU" sz="2400" dirty="0">
              <a:effectLst>
                <a:outerShdw blurRad="12700" dist="25400" dir="36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121727" y="4372277"/>
            <a:ext cx="6174921" cy="750289"/>
          </a:xfrm>
          <a:prstGeom prst="rect">
            <a:avLst/>
          </a:prstGeom>
          <a:solidFill>
            <a:srgbClr val="3498DB"/>
          </a:solidFill>
          <a:ln>
            <a:noFill/>
          </a:ln>
          <a:effectLst>
            <a:outerShdw blurRad="12700" dist="63500" dir="36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effectLst>
                  <a:outerShdw blurRad="12700" dist="25400" dir="36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Felkészítő tanár:</a:t>
            </a:r>
          </a:p>
          <a:p>
            <a:pPr algn="ctr"/>
            <a:r>
              <a:rPr lang="hu-HU" sz="2400" dirty="0" err="1" smtClean="0">
                <a:effectLst>
                  <a:outerShdw blurRad="12700" dist="25400" dir="36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Verasztóné</a:t>
            </a:r>
            <a:r>
              <a:rPr lang="hu-HU" sz="2400" dirty="0" smtClean="0">
                <a:effectLst>
                  <a:outerShdw blurRad="12700" dist="25400" dir="36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 Kádár Katalin</a:t>
            </a:r>
            <a:endParaRPr lang="hu-HU" sz="2400" dirty="0">
              <a:effectLst>
                <a:outerShdw blurRad="12700" dist="25400" dir="36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121725" y="5112768"/>
            <a:ext cx="6174921" cy="750289"/>
          </a:xfrm>
          <a:prstGeom prst="rect">
            <a:avLst/>
          </a:prstGeom>
          <a:solidFill>
            <a:srgbClr val="3498DB"/>
          </a:solidFill>
          <a:ln>
            <a:noFill/>
          </a:ln>
          <a:effectLst>
            <a:outerShdw blurRad="12700" dist="63500" dir="36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effectLst>
                  <a:outerShdw blurRad="12700" dist="25400" dir="36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Orosházi Táncsics Mihály Gimnázium, Szakközépiskola és Kollégium</a:t>
            </a:r>
          </a:p>
          <a:p>
            <a:pPr algn="ctr"/>
            <a:r>
              <a:rPr lang="hu-HU" sz="2000" dirty="0" smtClean="0">
                <a:effectLst>
                  <a:outerShdw blurRad="12700" dist="25400" dir="36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5900 Orosháza, Táncsics u. 2-4</a:t>
            </a:r>
            <a:endParaRPr lang="hu-HU" sz="2000" dirty="0">
              <a:effectLst>
                <a:outerShdw blurRad="12700" dist="25400" dir="36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91389 L 8.33333E-7 3.33333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0833E-6 -2.22222E-6 L 2.70833E-6 -0.1597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  <p:bldP spid="2" grpId="0" animBg="1"/>
      <p:bldP spid="8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umia920_Flat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9" y="137948"/>
            <a:ext cx="2828201" cy="5143500"/>
          </a:xfrm>
          <a:prstGeom prst="rect">
            <a:avLst/>
          </a:prstGeom>
          <a:effectLst>
            <a:outerShdw blurRad="12700" dist="114300" dir="3600000" sx="102000" sy="102000" algn="tl" rotWithShape="0">
              <a:prstClr val="black">
                <a:alpha val="9000"/>
              </a:prstClr>
            </a:outerShdw>
          </a:effectLst>
        </p:spPr>
      </p:pic>
      <p:sp>
        <p:nvSpPr>
          <p:cNvPr id="6" name="Header"/>
          <p:cNvSpPr/>
          <p:nvPr/>
        </p:nvSpPr>
        <p:spPr>
          <a:xfrm>
            <a:off x="4253824" y="283780"/>
            <a:ext cx="7062951" cy="8355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Az operációs rendszer</a:t>
            </a:r>
            <a:endParaRPr lang="hu-HU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" name="StartScreen_Screensho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" y="562327"/>
            <a:ext cx="2349048" cy="3915081"/>
          </a:xfrm>
          <a:prstGeom prst="rect">
            <a:avLst/>
          </a:prstGeom>
        </p:spPr>
      </p:pic>
      <p:grpSp>
        <p:nvGrpSpPr>
          <p:cNvPr id="10" name="WindowsLogo_Group"/>
          <p:cNvGrpSpPr/>
          <p:nvPr/>
        </p:nvGrpSpPr>
        <p:grpSpPr>
          <a:xfrm>
            <a:off x="598424" y="562325"/>
            <a:ext cx="2349048" cy="3915081"/>
            <a:chOff x="598424" y="562325"/>
            <a:chExt cx="2349048" cy="3915081"/>
          </a:xfrm>
        </p:grpSpPr>
        <p:sp>
          <p:nvSpPr>
            <p:cNvPr id="9" name="WindowsLogo_BG"/>
            <p:cNvSpPr/>
            <p:nvPr/>
          </p:nvSpPr>
          <p:spPr>
            <a:xfrm>
              <a:off x="598424" y="562325"/>
              <a:ext cx="2349048" cy="391508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latin typeface="Segoe UI" panose="020B0502040204020203" pitchFamily="34" charset="0"/>
              </a:endParaRPr>
            </a:p>
          </p:txBody>
        </p:sp>
        <p:pic>
          <p:nvPicPr>
            <p:cNvPr id="5" name="WindowsLogo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512" y="1324304"/>
              <a:ext cx="969633" cy="972230"/>
            </a:xfrm>
            <a:prstGeom prst="rect">
              <a:avLst/>
            </a:prstGeom>
          </p:spPr>
        </p:pic>
      </p:grpSp>
      <p:pic>
        <p:nvPicPr>
          <p:cNvPr id="7" name="LockScreen_Screensho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4" y="562327"/>
            <a:ext cx="2349048" cy="3915079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253824" y="1157608"/>
            <a:ext cx="7062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Windows </a:t>
            </a:r>
            <a:r>
              <a:rPr lang="hu-HU" sz="32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Phone</a:t>
            </a:r>
            <a:r>
              <a:rPr lang="hu-HU" sz="3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8</a:t>
            </a:r>
            <a:endParaRPr lang="hu-HU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églalapbuborék 12"/>
          <p:cNvSpPr/>
          <p:nvPr/>
        </p:nvSpPr>
        <p:spPr>
          <a:xfrm>
            <a:off x="7977227" y="1918846"/>
            <a:ext cx="3339548" cy="943623"/>
          </a:xfrm>
          <a:prstGeom prst="wedgeRectCallout">
            <a:avLst>
              <a:gd name="adj1" fmla="val -21428"/>
              <a:gd name="adj2" fmla="val -7171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Nincs valami köze a Windows 8-hoz?</a:t>
            </a:r>
            <a:endParaRPr lang="hu-H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7977227" y="2862469"/>
            <a:ext cx="3339548" cy="536714"/>
            <a:chOff x="7977227" y="2862469"/>
            <a:chExt cx="3339548" cy="536714"/>
          </a:xfrm>
        </p:grpSpPr>
        <p:sp>
          <p:nvSpPr>
            <p:cNvPr id="14" name="Téglalap 13"/>
            <p:cNvSpPr/>
            <p:nvPr/>
          </p:nvSpPr>
          <p:spPr>
            <a:xfrm>
              <a:off x="7977227" y="2862469"/>
              <a:ext cx="3339548" cy="53671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Nézd csak!</a:t>
              </a:r>
              <a:endParaRPr lang="hu-HU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Lefelé nyíl 14"/>
            <p:cNvSpPr/>
            <p:nvPr/>
          </p:nvSpPr>
          <p:spPr>
            <a:xfrm>
              <a:off x="10363199" y="2976106"/>
              <a:ext cx="258419" cy="310103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AFC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26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-3129236" y="823748"/>
            <a:ext cx="2828201" cy="5143500"/>
            <a:chOff x="796379" y="823748"/>
            <a:chExt cx="2828201" cy="5143500"/>
          </a:xfrm>
        </p:grpSpPr>
        <p:pic>
          <p:nvPicPr>
            <p:cNvPr id="4" name="Lumia920_FlatTemplat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79" y="823748"/>
              <a:ext cx="2828201" cy="5143500"/>
            </a:xfrm>
            <a:prstGeom prst="rect">
              <a:avLst/>
            </a:prstGeom>
            <a:effectLst>
              <a:outerShdw blurRad="12700" dist="114300" dir="3600000" sx="102000" sy="102000" algn="tl" rotWithShape="0">
                <a:prstClr val="black">
                  <a:alpha val="9000"/>
                </a:prstClr>
              </a:outerShdw>
            </a:effectLst>
          </p:spPr>
        </p:pic>
        <p:pic>
          <p:nvPicPr>
            <p:cNvPr id="8" name="StartScreen_Screenshot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574" y="1248127"/>
              <a:ext cx="2349048" cy="3915081"/>
            </a:xfrm>
            <a:prstGeom prst="rect">
              <a:avLst/>
            </a:prstGeom>
          </p:spPr>
        </p:pic>
      </p:grpSp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144" y="1054394"/>
            <a:ext cx="7351735" cy="491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93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11111E-6 L 0.33204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4.44444E-6 L -0.62812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umia920_Flat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5" y="1963082"/>
            <a:ext cx="2610245" cy="4747115"/>
          </a:xfrm>
          <a:prstGeom prst="rect">
            <a:avLst/>
          </a:prstGeom>
          <a:effectLst>
            <a:outerShdw blurRad="12700" dist="114300" dir="3600000" sx="102000" sy="102000" algn="tl" rotWithShape="0">
              <a:prstClr val="black">
                <a:alpha val="9000"/>
              </a:prstClr>
            </a:outerShdw>
          </a:effectLst>
        </p:spPr>
      </p:pic>
      <p:pic>
        <p:nvPicPr>
          <p:cNvPr id="8" name="StartScreen_Screensho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4" y="2292794"/>
            <a:ext cx="2168018" cy="3613364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1245476" y="166255"/>
            <a:ext cx="10549102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Miben hasonlítanak?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70138" y="166255"/>
            <a:ext cx="888124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800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  <a:endParaRPr lang="hu-HU" sz="4800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1245476" y="1064669"/>
            <a:ext cx="10549102" cy="575662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hu-HU" sz="2800" cap="all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Kezdőképernyő (korábban Start menü)</a:t>
            </a:r>
            <a:endParaRPr lang="hu-HU" sz="2800" cap="all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55" y="1150586"/>
            <a:ext cx="379851" cy="380868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3360420" y="2566837"/>
            <a:ext cx="11352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endParaRPr lang="hu-HU" sz="1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7377530" y="2566837"/>
            <a:ext cx="16017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az</a:t>
            </a:r>
            <a:endParaRPr lang="hu-HU" sz="1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9228573" y="2292793"/>
            <a:ext cx="2410135" cy="2410135"/>
            <a:chOff x="9228573" y="2292793"/>
            <a:chExt cx="2410135" cy="2410135"/>
          </a:xfrm>
        </p:grpSpPr>
        <p:sp>
          <p:nvSpPr>
            <p:cNvPr id="23" name="Téglalap 22"/>
            <p:cNvSpPr/>
            <p:nvPr/>
          </p:nvSpPr>
          <p:spPr>
            <a:xfrm>
              <a:off x="9228573" y="2292793"/>
              <a:ext cx="2410135" cy="2410135"/>
            </a:xfrm>
            <a:prstGeom prst="rect">
              <a:avLst/>
            </a:prstGeom>
            <a:solidFill>
              <a:srgbClr val="F1C40F"/>
            </a:solidFill>
            <a:ln>
              <a:solidFill>
                <a:srgbClr val="F1C4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bIns="108000" rtlCol="0" anchor="b"/>
            <a:lstStyle/>
            <a:p>
              <a:r>
                <a:rPr lang="hu-HU" sz="3200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Csempe</a:t>
              </a:r>
              <a:endParaRPr lang="hu-HU" sz="32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1998" y="2636193"/>
              <a:ext cx="1303284" cy="1306774"/>
            </a:xfrm>
            <a:prstGeom prst="rect">
              <a:avLst/>
            </a:prstGeom>
          </p:spPr>
        </p:pic>
      </p:grpSp>
      <p:grpSp>
        <p:nvGrpSpPr>
          <p:cNvPr id="10" name="Csoportba foglalás 9"/>
          <p:cNvGrpSpPr/>
          <p:nvPr/>
        </p:nvGrpSpPr>
        <p:grpSpPr>
          <a:xfrm>
            <a:off x="4731531" y="2292794"/>
            <a:ext cx="2410135" cy="2410135"/>
            <a:chOff x="4731531" y="2292794"/>
            <a:chExt cx="2410135" cy="2410135"/>
          </a:xfrm>
        </p:grpSpPr>
        <p:sp>
          <p:nvSpPr>
            <p:cNvPr id="3" name="Téglalap 2"/>
            <p:cNvSpPr/>
            <p:nvPr/>
          </p:nvSpPr>
          <p:spPr>
            <a:xfrm>
              <a:off x="4731531" y="2292794"/>
              <a:ext cx="2410135" cy="2410135"/>
            </a:xfrm>
            <a:prstGeom prst="rect">
              <a:avLst/>
            </a:prstGeom>
            <a:solidFill>
              <a:srgbClr val="F1C40F"/>
            </a:solidFill>
            <a:ln>
              <a:solidFill>
                <a:srgbClr val="F1C4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bIns="108000" rtlCol="0" anchor="b"/>
            <a:lstStyle/>
            <a:p>
              <a:r>
                <a:rPr lang="hu-HU" sz="3200" dirty="0" smtClean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Csempe</a:t>
              </a:r>
              <a:endParaRPr lang="hu-HU" sz="32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grpSp>
          <p:nvGrpSpPr>
            <p:cNvPr id="7" name="Csoportba foglalás 6"/>
            <p:cNvGrpSpPr/>
            <p:nvPr/>
          </p:nvGrpSpPr>
          <p:grpSpPr>
            <a:xfrm>
              <a:off x="5498896" y="2538276"/>
              <a:ext cx="875404" cy="1502609"/>
              <a:chOff x="5498896" y="2566837"/>
              <a:chExt cx="875404" cy="1502609"/>
            </a:xfrm>
          </p:grpSpPr>
          <p:pic>
            <p:nvPicPr>
              <p:cNvPr id="5" name="Kép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8896" y="2566837"/>
                <a:ext cx="875404" cy="1502609"/>
              </a:xfrm>
              <a:prstGeom prst="rect">
                <a:avLst/>
              </a:prstGeom>
            </p:spPr>
          </p:pic>
          <p:pic>
            <p:nvPicPr>
              <p:cNvPr id="14" name="Kép 1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5132" y="2980448"/>
                <a:ext cx="405963" cy="407050"/>
              </a:xfrm>
              <a:prstGeom prst="rect">
                <a:avLst/>
              </a:prstGeom>
            </p:spPr>
          </p:pic>
        </p:grpSp>
      </p:grpSp>
      <p:sp>
        <p:nvSpPr>
          <p:cNvPr id="9" name="Egyenlő 8"/>
          <p:cNvSpPr/>
          <p:nvPr/>
        </p:nvSpPr>
        <p:spPr>
          <a:xfrm>
            <a:off x="3746674" y="5221381"/>
            <a:ext cx="1752222" cy="993228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498896" y="4967391"/>
            <a:ext cx="60712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Parancsikon</a:t>
            </a:r>
            <a:endParaRPr lang="hu-HU" sz="8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26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9" grpId="0" animBg="1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umia920_FlatTempla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3" y="1917303"/>
            <a:ext cx="2610245" cy="4747115"/>
          </a:xfrm>
          <a:prstGeom prst="rect">
            <a:avLst/>
          </a:prstGeom>
          <a:effectLst>
            <a:outerShdw blurRad="12700" dist="114300" dir="3600000" sx="102000" sy="102000" algn="tl" rotWithShape="0">
              <a:prstClr val="black">
                <a:alpha val="9000"/>
              </a:prstClr>
            </a:outerShdw>
          </a:effectLst>
        </p:spPr>
      </p:pic>
      <p:pic>
        <p:nvPicPr>
          <p:cNvPr id="8" name="StartScreen_Screensho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12" y="2247015"/>
            <a:ext cx="2168018" cy="3613363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1245476" y="166255"/>
            <a:ext cx="10549102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Miben hasonlítanak?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70138" y="166255"/>
            <a:ext cx="888124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800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  <a:endParaRPr lang="hu-HU" sz="4800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1245476" y="1064669"/>
            <a:ext cx="10549102" cy="575662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hu-HU" sz="2800" cap="all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„Modern” (és univerzális) alkalmazások</a:t>
            </a:r>
            <a:endParaRPr lang="hu-HU" sz="2800" cap="all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55" y="1150586"/>
            <a:ext cx="379851" cy="380868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488" y="1531454"/>
            <a:ext cx="7358416" cy="5518812"/>
          </a:xfrm>
          <a:prstGeom prst="rect">
            <a:avLst/>
          </a:prstGeom>
        </p:spPr>
      </p:pic>
      <p:sp>
        <p:nvSpPr>
          <p:cNvPr id="10" name="Egyenlő 9"/>
          <p:cNvSpPr/>
          <p:nvPr/>
        </p:nvSpPr>
        <p:spPr>
          <a:xfrm>
            <a:off x="3731233" y="3660239"/>
            <a:ext cx="1671145" cy="1261242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29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1245476" y="166255"/>
            <a:ext cx="10549102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Na és miben térnek el?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70138" y="166255"/>
            <a:ext cx="888124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800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  <a:endParaRPr lang="hu-HU" sz="4800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1245476" y="1064669"/>
            <a:ext cx="10549102" cy="575662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hu-HU" sz="2800" cap="all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Navigálás (és az asztali környezet)</a:t>
            </a:r>
            <a:endParaRPr lang="hu-HU" sz="2800" cap="all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1" name="WindowsLogo_Sm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55" y="1150586"/>
            <a:ext cx="379851" cy="380868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2" name="Lumia9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49" y="1640331"/>
            <a:ext cx="2848994" cy="4894917"/>
          </a:xfrm>
          <a:prstGeom prst="rect">
            <a:avLst/>
          </a:prstGeom>
        </p:spPr>
      </p:pic>
      <p:sp>
        <p:nvSpPr>
          <p:cNvPr id="5" name="Tilos tábla"/>
          <p:cNvSpPr/>
          <p:nvPr/>
        </p:nvSpPr>
        <p:spPr>
          <a:xfrm>
            <a:off x="3766856" y="1888499"/>
            <a:ext cx="4398579" cy="4398579"/>
          </a:xfrm>
          <a:prstGeom prst="noSmoking">
            <a:avLst/>
          </a:prstGeom>
          <a:solidFill>
            <a:srgbClr val="C0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13" name="Header"/>
          <p:cNvSpPr/>
          <p:nvPr/>
        </p:nvSpPr>
        <p:spPr>
          <a:xfrm>
            <a:off x="2195768" y="2211293"/>
            <a:ext cx="7540754" cy="157605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Telefonokon nincs asztal, ahogy azt a számítógépünkön megszokhattuk</a:t>
            </a:r>
            <a:endParaRPr lang="hu-HU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Header"/>
          <p:cNvSpPr/>
          <p:nvPr/>
        </p:nvSpPr>
        <p:spPr>
          <a:xfrm>
            <a:off x="2195768" y="3787348"/>
            <a:ext cx="7540754" cy="1576055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Helyette </a:t>
            </a:r>
            <a:r>
              <a:rPr lang="hu-HU" sz="36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(csak)</a:t>
            </a:r>
            <a:r>
              <a:rPr lang="hu-H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hu-HU" sz="3600" u="sng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alkalmazások</a:t>
            </a:r>
            <a:r>
              <a:rPr lang="hu-H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vannak, amiket érintéssel vezérelhetünk</a:t>
            </a:r>
            <a:endParaRPr lang="hu-HU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10328547" y="3250635"/>
            <a:ext cx="1133061" cy="1073426"/>
          </a:xfrm>
          <a:prstGeom prst="rightArrow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58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1245476" y="166255"/>
            <a:ext cx="10549102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Na és miben térnek el?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70138" y="166255"/>
            <a:ext cx="888124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800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  <a:endParaRPr lang="hu-HU" sz="4800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1245476" y="1064669"/>
            <a:ext cx="10549102" cy="575662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hu-HU" sz="2800" cap="all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Navigálás (és az asztali környezet)</a:t>
            </a:r>
            <a:endParaRPr lang="hu-HU" sz="2800" cap="all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1" name="WindowsLogo_Sm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55" y="1150586"/>
            <a:ext cx="379851" cy="380868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8" y="1736036"/>
            <a:ext cx="5062330" cy="506233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742950" y="2012950"/>
            <a:ext cx="4273550" cy="23114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Segoe UI" panose="020B0502040204020203" pitchFamily="34" charset="0"/>
            </a:endParaRPr>
          </a:p>
        </p:txBody>
      </p:sp>
      <p:pic>
        <p:nvPicPr>
          <p:cNvPr id="12" name="Lumia920_FlatTempla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83" y="1893643"/>
            <a:ext cx="2610245" cy="4747115"/>
          </a:xfrm>
          <a:prstGeom prst="rect">
            <a:avLst/>
          </a:prstGeom>
          <a:effectLst>
            <a:outerShdw blurRad="12700" dist="114300" dir="3600000" sx="102000" sy="102000" algn="tl" rotWithShape="0">
              <a:prstClr val="black">
                <a:alpha val="9000"/>
              </a:prst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55" y="2743200"/>
            <a:ext cx="547938" cy="816619"/>
          </a:xfrm>
          <a:prstGeom prst="rect">
            <a:avLst/>
          </a:prstGeom>
        </p:spPr>
      </p:pic>
      <p:pic>
        <p:nvPicPr>
          <p:cNvPr id="15" name="StartScreen_Screensho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20" y="2266951"/>
            <a:ext cx="2122170" cy="353694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38" y="2948309"/>
            <a:ext cx="727967" cy="8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520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-7.40741E-7 L 0.07318 0.06482 C 0.08841 0.0794 0.1112 0.0875 0.13542 0.0875 C 0.16263 0.0875 0.1845 0.0794 0.19974 0.06482 L 0.27318 -7.40741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59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/>
          <p:cNvSpPr/>
          <p:nvPr/>
        </p:nvSpPr>
        <p:spPr>
          <a:xfrm>
            <a:off x="8989456" y="4228538"/>
            <a:ext cx="1696973" cy="2419912"/>
          </a:xfrm>
          <a:prstGeom prst="rect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Segoe UI" panose="020B0502040204020203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8989456" y="1808628"/>
            <a:ext cx="1696973" cy="247556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Segoe UI" panose="020B0502040204020203" pitchFamily="34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1245476" y="166255"/>
            <a:ext cx="10549102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Na és miben térnek el?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70138" y="166255"/>
            <a:ext cx="888124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800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  <a:endParaRPr lang="hu-HU" sz="4800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1245476" y="1064669"/>
            <a:ext cx="10549102" cy="575662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hu-HU" sz="2800" cap="all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Egér és/vagy érintés</a:t>
            </a:r>
            <a:endParaRPr lang="hu-HU" sz="2800" cap="all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1" name="WindowsLogo_Sm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02" y="1150586"/>
            <a:ext cx="255556" cy="380868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13" name="Header"/>
          <p:cNvSpPr/>
          <p:nvPr/>
        </p:nvSpPr>
        <p:spPr>
          <a:xfrm>
            <a:off x="1448702" y="1808629"/>
            <a:ext cx="7540754" cy="247556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Mobilkészülékünkhöz nem csatlakoztathatunk egeret, </a:t>
            </a:r>
            <a:r>
              <a:rPr lang="hu-HU" sz="3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hozzá kell érni</a:t>
            </a:r>
            <a:r>
              <a:rPr lang="hu-H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a kijelzőhöz egy művelet elvégzéséhez</a:t>
            </a:r>
            <a:endParaRPr lang="hu-HU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Header"/>
          <p:cNvSpPr/>
          <p:nvPr/>
        </p:nvSpPr>
        <p:spPr>
          <a:xfrm>
            <a:off x="1448702" y="4284196"/>
            <a:ext cx="7540754" cy="2364253"/>
          </a:xfrm>
          <a:prstGeom prst="rect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Ezzel szemben a klasszikus számítógépek esetében a monitor nem fog reagálni az érintésre, </a:t>
            </a:r>
            <a:r>
              <a:rPr lang="hu-HU" sz="3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egér és billentyűzet kell </a:t>
            </a:r>
            <a:r>
              <a:rPr lang="hu-H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 navigáláshoz</a:t>
            </a:r>
            <a:endParaRPr lang="hu-HU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26" y="4773710"/>
            <a:ext cx="892119" cy="132956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46" y="2289043"/>
            <a:ext cx="977591" cy="13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47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1245476" y="166255"/>
            <a:ext cx="10549102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Na és miben térnek el?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70138" y="166255"/>
            <a:ext cx="888124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800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  <a:endParaRPr lang="hu-HU" sz="4800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1245476" y="1064669"/>
            <a:ext cx="10549102" cy="575662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hu-HU" sz="2800" cap="all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Program vagy alkalmazás</a:t>
            </a:r>
            <a:endParaRPr lang="hu-HU" sz="2800" cap="all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Header"/>
          <p:cNvSpPr/>
          <p:nvPr/>
        </p:nvSpPr>
        <p:spPr>
          <a:xfrm>
            <a:off x="2475187" y="2680138"/>
            <a:ext cx="6909478" cy="1324304"/>
          </a:xfrm>
          <a:prstGeom prst="rect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Alkalmazás &lt; Program (szoftver)</a:t>
            </a:r>
            <a:endParaRPr lang="hu-HU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55" y="1150586"/>
            <a:ext cx="379851" cy="380868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3" name="Szövegdoboz 2"/>
          <p:cNvSpPr txBox="1"/>
          <p:nvPr/>
        </p:nvSpPr>
        <p:spPr>
          <a:xfrm>
            <a:off x="2475187" y="2156918"/>
            <a:ext cx="6909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Mai nézetek szerint</a:t>
            </a:r>
            <a:endParaRPr lang="hu-HU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475187" y="4527662"/>
            <a:ext cx="6909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Miért?</a:t>
            </a:r>
            <a:endParaRPr lang="hu-HU" sz="7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330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1245476" y="166255"/>
            <a:ext cx="10549102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Na és miben térnek el?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70138" y="166255"/>
            <a:ext cx="888124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800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  <a:endParaRPr lang="hu-HU" sz="4800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1245476" y="1064669"/>
            <a:ext cx="10549102" cy="575662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hu-HU" sz="2800" cap="all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Program vagy alkalmazás</a:t>
            </a:r>
            <a:endParaRPr lang="hu-HU" sz="2800" cap="all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55" y="1150586"/>
            <a:ext cx="379851" cy="380868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9" name="Header"/>
          <p:cNvSpPr/>
          <p:nvPr/>
        </p:nvSpPr>
        <p:spPr>
          <a:xfrm>
            <a:off x="338887" y="2159876"/>
            <a:ext cx="2475185" cy="1815882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Alkalmazás:</a:t>
            </a:r>
            <a:endParaRPr lang="hu-HU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814072" y="2159876"/>
            <a:ext cx="8980506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Olyan kis „program”, amely </a:t>
            </a:r>
            <a:r>
              <a:rPr lang="hu-HU" sz="28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alapvetőbb funkcionalitással bír</a:t>
            </a:r>
            <a:r>
              <a:rPr lang="hu-HU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egy számítógépes szoftverhez képest. Általában </a:t>
            </a:r>
            <a:r>
              <a:rPr lang="hu-HU" sz="28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egyetlen kis futtatható fájlból áll</a:t>
            </a:r>
            <a:r>
              <a:rPr lang="hu-HU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ami tartalmazza az alkalmazás összes szükséges összetevőjét.</a:t>
            </a:r>
            <a:endParaRPr lang="hu-HU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Header"/>
          <p:cNvSpPr/>
          <p:nvPr/>
        </p:nvSpPr>
        <p:spPr>
          <a:xfrm>
            <a:off x="338887" y="4163023"/>
            <a:ext cx="2475185" cy="2246769"/>
          </a:xfrm>
          <a:prstGeom prst="rect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Szoftver:</a:t>
            </a:r>
            <a:endParaRPr lang="hu-HU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814072" y="4163024"/>
            <a:ext cx="8980506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28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Képes</a:t>
            </a:r>
            <a:r>
              <a:rPr lang="hu-HU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(részben a számítógép erejének köszönhetően) </a:t>
            </a:r>
            <a:r>
              <a:rPr lang="hu-HU" sz="28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sokkal komplikáltabb feladatok elvégzésére</a:t>
            </a:r>
            <a:r>
              <a:rPr lang="hu-HU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(például több száz perces videók összevágására). Egy szoftver </a:t>
            </a:r>
            <a:r>
              <a:rPr lang="hu-HU" sz="2800" i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általában több fájlból áll</a:t>
            </a:r>
            <a:r>
              <a:rPr lang="hu-HU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, melyeket a futtatható, „központi” program használ fel és hangol össze.</a:t>
            </a:r>
            <a:endParaRPr lang="hu-HU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6892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1245476" y="166255"/>
            <a:ext cx="10549102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Na és miben térnek el?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70138" y="166255"/>
            <a:ext cx="888124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800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  <a:endParaRPr lang="hu-HU" sz="4800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1245476" y="1064669"/>
            <a:ext cx="10549102" cy="575662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hu-HU" sz="2800" cap="all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Ki- és bekapcsolás / Lezárás</a:t>
            </a:r>
            <a:endParaRPr lang="hu-HU" sz="2800" cap="all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55" y="1150586"/>
            <a:ext cx="379851" cy="380868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5" name="Header"/>
          <p:cNvSpPr/>
          <p:nvPr/>
        </p:nvSpPr>
        <p:spPr>
          <a:xfrm>
            <a:off x="1766406" y="2173193"/>
            <a:ext cx="7540754" cy="308460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Telefonunk kijelzőjének nem kell folyamatosan működnie, hiszen nem mindig használjuk. Kikapcsolni viszont nem fogjuk a készüléket, mert akkor hívást sem fogadhatunk</a:t>
            </a:r>
            <a:endParaRPr lang="hu-HU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9307160" y="2173193"/>
            <a:ext cx="1696973" cy="3084607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Segoe UI" panose="020B0502040204020203" pitchFamily="34" charset="0"/>
            </a:endParaRP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29" y="2975494"/>
            <a:ext cx="862234" cy="1480004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0354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-17078" y="0"/>
            <a:ext cx="12209078" cy="8139385"/>
            <a:chOff x="-17078" y="0"/>
            <a:chExt cx="12209078" cy="8139385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078" y="0"/>
              <a:ext cx="12209078" cy="8139385"/>
            </a:xfrm>
            <a:prstGeom prst="rect">
              <a:avLst/>
            </a:prstGeom>
          </p:spPr>
        </p:pic>
        <p:cxnSp>
          <p:nvCxnSpPr>
            <p:cNvPr id="5" name="Egyenes összekötő 4"/>
            <p:cNvCxnSpPr/>
            <p:nvPr/>
          </p:nvCxnSpPr>
          <p:spPr>
            <a:xfrm flipV="1">
              <a:off x="5744845" y="1576552"/>
              <a:ext cx="2311334" cy="5155324"/>
            </a:xfrm>
            <a:prstGeom prst="line">
              <a:avLst/>
            </a:prstGeom>
            <a:ln w="28575">
              <a:solidFill>
                <a:srgbClr val="3498DB"/>
              </a:solidFill>
              <a:prstDash val="dash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églalap 5"/>
            <p:cNvSpPr/>
            <p:nvPr/>
          </p:nvSpPr>
          <p:spPr>
            <a:xfrm rot="17635609">
              <a:off x="5202621" y="3484180"/>
              <a:ext cx="3090041" cy="5517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 smtClean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4,5”</a:t>
              </a:r>
              <a:endParaRPr lang="hu-HU" sz="3600" dirty="0">
                <a:effectLst>
                  <a:outerShdw blurRad="12700" dist="38100" dir="3600000" algn="tl" rotWithShape="0">
                    <a:prstClr val="black">
                      <a:alpha val="1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8" name="Téglalap 7"/>
            <p:cNvSpPr/>
            <p:nvPr/>
          </p:nvSpPr>
          <p:spPr>
            <a:xfrm rot="17635609">
              <a:off x="6780601" y="4144535"/>
              <a:ext cx="742568" cy="551793"/>
            </a:xfrm>
            <a:prstGeom prst="rect">
              <a:avLst/>
            </a:prstGeom>
            <a:solidFill>
              <a:srgbClr val="3498DB"/>
            </a:solidFill>
            <a:ln>
              <a:noFill/>
            </a:ln>
            <a:effectLst>
              <a:outerShdw blurRad="12700" dist="38100" dir="36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3600" dirty="0">
                <a:effectLst>
                  <a:outerShdw blurRad="12700" dist="38100" dir="3600000" algn="tl" rotWithShape="0">
                    <a:prstClr val="black">
                      <a:alpha val="1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7" name="Téglalap 6"/>
            <p:cNvSpPr/>
            <p:nvPr/>
          </p:nvSpPr>
          <p:spPr>
            <a:xfrm rot="17635609">
              <a:off x="5756355" y="3767961"/>
              <a:ext cx="3090041" cy="5517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 smtClean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IPS LCD</a:t>
              </a:r>
              <a:endParaRPr lang="hu-HU" sz="3600" dirty="0">
                <a:effectLst>
                  <a:outerShdw blurRad="12700" dist="38100" dir="3600000" algn="tl" rotWithShape="0">
                    <a:prstClr val="black">
                      <a:alpha val="1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cxnSp>
          <p:nvCxnSpPr>
            <p:cNvPr id="9" name="Egyenes összekötő 8"/>
            <p:cNvCxnSpPr/>
            <p:nvPr/>
          </p:nvCxnSpPr>
          <p:spPr>
            <a:xfrm flipV="1">
              <a:off x="5257800" y="619126"/>
              <a:ext cx="95250" cy="7115174"/>
            </a:xfrm>
            <a:prstGeom prst="line">
              <a:avLst/>
            </a:prstGeom>
            <a:ln w="28575">
              <a:solidFill>
                <a:srgbClr val="3498DB"/>
              </a:solidFill>
              <a:prstDash val="dash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églalap 2"/>
          <p:cNvSpPr/>
          <p:nvPr/>
        </p:nvSpPr>
        <p:spPr>
          <a:xfrm>
            <a:off x="2894283" y="378152"/>
            <a:ext cx="5701125" cy="785885"/>
          </a:xfrm>
          <a:prstGeom prst="rect">
            <a:avLst/>
          </a:prstGeom>
          <a:solidFill>
            <a:srgbClr val="F9D423"/>
          </a:solidFill>
          <a:ln>
            <a:noFill/>
          </a:ln>
          <a:effectLst>
            <a:outerShdw blurRad="12700" dist="63500" dir="36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cap="all" dirty="0" smtClean="0">
                <a:effectLst>
                  <a:outerShdw blurRad="12700" dist="25400" dir="3600000" algn="tl" rotWithShape="0">
                    <a:prstClr val="black">
                      <a:alpha val="5000"/>
                    </a:prstClr>
                  </a:outerShdw>
                </a:effectLst>
                <a:latin typeface="Segoe UI Light" panose="020B0502040204020203" pitchFamily="34" charset="0"/>
                <a:ea typeface="Roboto Condensed" panose="02000000000000000000" pitchFamily="2" charset="0"/>
              </a:rPr>
              <a:t>Nokia </a:t>
            </a:r>
            <a:r>
              <a:rPr lang="hu-HU" sz="4400" cap="all" dirty="0" err="1" smtClean="0">
                <a:effectLst>
                  <a:outerShdw blurRad="12700" dist="25400" dir="3600000" algn="tl" rotWithShape="0">
                    <a:prstClr val="black">
                      <a:alpha val="5000"/>
                    </a:prstClr>
                  </a:outerShdw>
                </a:effectLst>
                <a:latin typeface="Segoe UI Light" panose="020B0502040204020203" pitchFamily="34" charset="0"/>
                <a:ea typeface="Roboto Condensed" panose="02000000000000000000" pitchFamily="2" charset="0"/>
              </a:rPr>
              <a:t>Lumia</a:t>
            </a:r>
            <a:r>
              <a:rPr lang="hu-HU" sz="4400" cap="all" dirty="0" smtClean="0">
                <a:effectLst>
                  <a:outerShdw blurRad="12700" dist="25400" dir="3600000" algn="tl" rotWithShape="0">
                    <a:prstClr val="black">
                      <a:alpha val="5000"/>
                    </a:prstClr>
                  </a:outerShdw>
                </a:effectLst>
                <a:latin typeface="Segoe UI Light" panose="020B0502040204020203" pitchFamily="34" charset="0"/>
                <a:ea typeface="Roboto Condensed" panose="02000000000000000000" pitchFamily="2" charset="0"/>
              </a:rPr>
              <a:t> 920</a:t>
            </a:r>
            <a:endParaRPr lang="hu-HU" sz="4400" cap="all" dirty="0">
              <a:effectLst>
                <a:outerShdw blurRad="12700" dist="25400" dir="3600000" algn="tl" rotWithShape="0">
                  <a:prstClr val="black">
                    <a:alpha val="5000"/>
                  </a:prstClr>
                </a:outerShdw>
              </a:effectLst>
              <a:latin typeface="Segoe UI Light" panose="020B0502040204020203" pitchFamily="34" charset="0"/>
              <a:ea typeface="Roboto Condensed" panose="02000000000000000000" pitchFamily="2" charset="0"/>
            </a:endParaRP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574010" y="1837827"/>
            <a:ext cx="4092703" cy="1285545"/>
            <a:chOff x="574010" y="1837827"/>
            <a:chExt cx="4092703" cy="1285545"/>
          </a:xfrm>
        </p:grpSpPr>
        <p:sp>
          <p:nvSpPr>
            <p:cNvPr id="16" name="Téglalap 15"/>
            <p:cNvSpPr/>
            <p:nvPr/>
          </p:nvSpPr>
          <p:spPr>
            <a:xfrm>
              <a:off x="574010" y="2499836"/>
              <a:ext cx="4092703" cy="623536"/>
            </a:xfrm>
            <a:prstGeom prst="rect">
              <a:avLst/>
            </a:prstGeom>
            <a:solidFill>
              <a:srgbClr val="27A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 smtClean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130,3 × 70,8 × 10,7</a:t>
              </a:r>
              <a:endParaRPr lang="hu-HU" sz="3600" dirty="0">
                <a:effectLst>
                  <a:outerShdw blurRad="12700" dist="38100" dir="3600000" algn="tl" rotWithShape="0">
                    <a:prstClr val="black">
                      <a:alpha val="1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grpSp>
          <p:nvGrpSpPr>
            <p:cNvPr id="19" name="Csoportba foglalás 18"/>
            <p:cNvGrpSpPr/>
            <p:nvPr/>
          </p:nvGrpSpPr>
          <p:grpSpPr>
            <a:xfrm>
              <a:off x="574010" y="1837827"/>
              <a:ext cx="4092703" cy="681887"/>
              <a:chOff x="574010" y="1837827"/>
              <a:chExt cx="4092703" cy="681887"/>
            </a:xfrm>
          </p:grpSpPr>
          <p:sp>
            <p:nvSpPr>
              <p:cNvPr id="17" name="Téglalap 16"/>
              <p:cNvSpPr/>
              <p:nvPr/>
            </p:nvSpPr>
            <p:spPr>
              <a:xfrm>
                <a:off x="574011" y="1896178"/>
                <a:ext cx="4092702" cy="623536"/>
              </a:xfrm>
              <a:prstGeom prst="rect">
                <a:avLst/>
              </a:prstGeom>
              <a:solidFill>
                <a:srgbClr val="27AE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algn="ctr"/>
                <a:r>
                  <a:rPr lang="hu-HU" sz="3600" dirty="0" smtClean="0">
                    <a:effectLst>
                      <a:outerShdw blurRad="12700" dist="38100" dir="3600000" algn="tl" rotWithShape="0">
                        <a:prstClr val="black">
                          <a:alpha val="10000"/>
                        </a:prstClr>
                      </a:outerShdw>
                    </a:effectLst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Méret </a:t>
                </a:r>
                <a:r>
                  <a:rPr lang="hu-HU" sz="3600" baseline="30000" dirty="0" smtClean="0">
                    <a:effectLst>
                      <a:outerShdw blurRad="12700" dist="38100" dir="3600000" algn="tl" rotWithShape="0">
                        <a:prstClr val="black">
                          <a:alpha val="10000"/>
                        </a:prstClr>
                      </a:outerShdw>
                    </a:effectLst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(mm-ben)</a:t>
                </a:r>
                <a:endParaRPr lang="hu-HU" sz="3600" baseline="30000" dirty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18" name="Téglalap 17"/>
              <p:cNvSpPr/>
              <p:nvPr/>
            </p:nvSpPr>
            <p:spPr>
              <a:xfrm>
                <a:off x="574010" y="1837827"/>
                <a:ext cx="4092702" cy="65972"/>
              </a:xfrm>
              <a:prstGeom prst="rect">
                <a:avLst/>
              </a:prstGeom>
              <a:solidFill>
                <a:srgbClr val="F1C4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endParaRPr lang="hu-HU" sz="3600" dirty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p:grpSp>
      </p:grpSp>
      <p:grpSp>
        <p:nvGrpSpPr>
          <p:cNvPr id="21" name="Csoportba foglalás 20"/>
          <p:cNvGrpSpPr/>
          <p:nvPr/>
        </p:nvGrpSpPr>
        <p:grpSpPr>
          <a:xfrm>
            <a:off x="574009" y="3391145"/>
            <a:ext cx="4092704" cy="1285545"/>
            <a:chOff x="574009" y="1837827"/>
            <a:chExt cx="4092704" cy="1285545"/>
          </a:xfrm>
        </p:grpSpPr>
        <p:sp>
          <p:nvSpPr>
            <p:cNvPr id="22" name="Téglalap 21"/>
            <p:cNvSpPr/>
            <p:nvPr/>
          </p:nvSpPr>
          <p:spPr>
            <a:xfrm>
              <a:off x="574010" y="2499836"/>
              <a:ext cx="4092703" cy="623536"/>
            </a:xfrm>
            <a:prstGeom prst="rect">
              <a:avLst/>
            </a:prstGeom>
            <a:solidFill>
              <a:srgbClr val="27A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 err="1" smtClean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Qualcomm</a:t>
              </a:r>
              <a:r>
                <a:rPr lang="hu-HU" sz="2800" dirty="0" smtClean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hu-HU" sz="2800" dirty="0" err="1" smtClean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Snapdragon</a:t>
              </a:r>
              <a:r>
                <a:rPr lang="hu-HU" sz="2800" dirty="0" smtClean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™ S4</a:t>
              </a:r>
              <a:endParaRPr lang="hu-HU" sz="2800" dirty="0">
                <a:effectLst>
                  <a:outerShdw blurRad="12700" dist="38100" dir="3600000" algn="tl" rotWithShape="0">
                    <a:prstClr val="black">
                      <a:alpha val="1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grpSp>
          <p:nvGrpSpPr>
            <p:cNvPr id="23" name="Csoportba foglalás 22"/>
            <p:cNvGrpSpPr/>
            <p:nvPr/>
          </p:nvGrpSpPr>
          <p:grpSpPr>
            <a:xfrm>
              <a:off x="574009" y="1837827"/>
              <a:ext cx="4092702" cy="681887"/>
              <a:chOff x="574009" y="1837827"/>
              <a:chExt cx="4092702" cy="681887"/>
            </a:xfrm>
          </p:grpSpPr>
          <p:sp>
            <p:nvSpPr>
              <p:cNvPr id="24" name="Téglalap 23"/>
              <p:cNvSpPr/>
              <p:nvPr/>
            </p:nvSpPr>
            <p:spPr>
              <a:xfrm>
                <a:off x="574010" y="1896178"/>
                <a:ext cx="4092701" cy="623536"/>
              </a:xfrm>
              <a:prstGeom prst="rect">
                <a:avLst/>
              </a:prstGeom>
              <a:solidFill>
                <a:srgbClr val="27AE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algn="ctr"/>
                <a:r>
                  <a:rPr lang="hu-HU" sz="3600" dirty="0" smtClean="0">
                    <a:effectLst>
                      <a:outerShdw blurRad="12700" dist="38100" dir="3600000" algn="tl" rotWithShape="0">
                        <a:prstClr val="black">
                          <a:alpha val="10000"/>
                        </a:prstClr>
                      </a:outerShdw>
                    </a:effectLst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CPU</a:t>
                </a:r>
                <a:endParaRPr lang="hu-HU" sz="3600" dirty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25" name="Téglalap 24"/>
              <p:cNvSpPr/>
              <p:nvPr/>
            </p:nvSpPr>
            <p:spPr>
              <a:xfrm>
                <a:off x="574009" y="1837827"/>
                <a:ext cx="4092701" cy="65972"/>
              </a:xfrm>
              <a:prstGeom prst="rect">
                <a:avLst/>
              </a:prstGeom>
              <a:solidFill>
                <a:srgbClr val="F1C4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endParaRPr lang="hu-HU" sz="3600" dirty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p:grpSp>
      </p:grpSp>
      <p:grpSp>
        <p:nvGrpSpPr>
          <p:cNvPr id="26" name="Csoportba foglalás 25"/>
          <p:cNvGrpSpPr/>
          <p:nvPr/>
        </p:nvGrpSpPr>
        <p:grpSpPr>
          <a:xfrm>
            <a:off x="574010" y="4973638"/>
            <a:ext cx="4092703" cy="1285545"/>
            <a:chOff x="574010" y="1837827"/>
            <a:chExt cx="4092703" cy="1285545"/>
          </a:xfrm>
        </p:grpSpPr>
        <p:sp>
          <p:nvSpPr>
            <p:cNvPr id="27" name="Téglalap 26"/>
            <p:cNvSpPr/>
            <p:nvPr/>
          </p:nvSpPr>
          <p:spPr>
            <a:xfrm>
              <a:off x="574010" y="2499836"/>
              <a:ext cx="4092703" cy="623536"/>
            </a:xfrm>
            <a:prstGeom prst="rect">
              <a:avLst/>
            </a:prstGeom>
            <a:solidFill>
              <a:srgbClr val="27A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 smtClean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Windows </a:t>
              </a:r>
              <a:r>
                <a:rPr lang="hu-HU" sz="3600" dirty="0" err="1" smtClean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Phone</a:t>
              </a:r>
              <a:r>
                <a:rPr lang="hu-HU" sz="3600" dirty="0" smtClean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 8</a:t>
              </a:r>
              <a:endParaRPr lang="hu-HU" sz="3600" dirty="0">
                <a:effectLst>
                  <a:outerShdw blurRad="12700" dist="38100" dir="3600000" algn="tl" rotWithShape="0">
                    <a:prstClr val="black">
                      <a:alpha val="1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grpSp>
          <p:nvGrpSpPr>
            <p:cNvPr id="28" name="Csoportba foglalás 27"/>
            <p:cNvGrpSpPr/>
            <p:nvPr/>
          </p:nvGrpSpPr>
          <p:grpSpPr>
            <a:xfrm>
              <a:off x="574010" y="1837827"/>
              <a:ext cx="4092700" cy="681887"/>
              <a:chOff x="574010" y="1837827"/>
              <a:chExt cx="4092700" cy="681887"/>
            </a:xfrm>
          </p:grpSpPr>
          <p:sp>
            <p:nvSpPr>
              <p:cNvPr id="29" name="Téglalap 28"/>
              <p:cNvSpPr/>
              <p:nvPr/>
            </p:nvSpPr>
            <p:spPr>
              <a:xfrm>
                <a:off x="574010" y="1896178"/>
                <a:ext cx="4092700" cy="623536"/>
              </a:xfrm>
              <a:prstGeom prst="rect">
                <a:avLst/>
              </a:prstGeom>
              <a:solidFill>
                <a:srgbClr val="27AE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algn="ctr"/>
                <a:r>
                  <a:rPr lang="hu-HU" sz="3600" dirty="0" smtClean="0">
                    <a:effectLst>
                      <a:outerShdw blurRad="12700" dist="38100" dir="3600000" algn="tl" rotWithShape="0">
                        <a:prstClr val="black">
                          <a:alpha val="10000"/>
                        </a:prstClr>
                      </a:outerShdw>
                    </a:effectLst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Operációs rendszer</a:t>
                </a:r>
                <a:endParaRPr lang="hu-HU" sz="3600" dirty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30" name="Téglalap 29"/>
              <p:cNvSpPr/>
              <p:nvPr/>
            </p:nvSpPr>
            <p:spPr>
              <a:xfrm>
                <a:off x="574010" y="1837827"/>
                <a:ext cx="4092700" cy="65972"/>
              </a:xfrm>
              <a:prstGeom prst="rect">
                <a:avLst/>
              </a:prstGeom>
              <a:solidFill>
                <a:srgbClr val="F1C4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endParaRPr lang="hu-HU" sz="3600" dirty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p:grpSp>
      </p:grpSp>
      <p:grpSp>
        <p:nvGrpSpPr>
          <p:cNvPr id="31" name="Csoportba foglalás 30"/>
          <p:cNvGrpSpPr/>
          <p:nvPr/>
        </p:nvGrpSpPr>
        <p:grpSpPr>
          <a:xfrm>
            <a:off x="574007" y="1847766"/>
            <a:ext cx="4092703" cy="1285545"/>
            <a:chOff x="574010" y="1837827"/>
            <a:chExt cx="4092703" cy="1285545"/>
          </a:xfrm>
        </p:grpSpPr>
        <p:sp>
          <p:nvSpPr>
            <p:cNvPr id="32" name="Téglalap 31"/>
            <p:cNvSpPr/>
            <p:nvPr/>
          </p:nvSpPr>
          <p:spPr>
            <a:xfrm>
              <a:off x="574010" y="2499836"/>
              <a:ext cx="4092703" cy="623536"/>
            </a:xfrm>
            <a:prstGeom prst="rect">
              <a:avLst/>
            </a:prstGeom>
            <a:solidFill>
              <a:srgbClr val="27A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 smtClean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1 GB</a:t>
              </a:r>
              <a:endParaRPr lang="hu-HU" sz="3600" dirty="0">
                <a:effectLst>
                  <a:outerShdw blurRad="12700" dist="38100" dir="3600000" algn="tl" rotWithShape="0">
                    <a:prstClr val="black">
                      <a:alpha val="1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grpSp>
          <p:nvGrpSpPr>
            <p:cNvPr id="33" name="Csoportba foglalás 32"/>
            <p:cNvGrpSpPr/>
            <p:nvPr/>
          </p:nvGrpSpPr>
          <p:grpSpPr>
            <a:xfrm>
              <a:off x="574010" y="1837827"/>
              <a:ext cx="4092703" cy="681887"/>
              <a:chOff x="574010" y="1837827"/>
              <a:chExt cx="4092703" cy="681887"/>
            </a:xfrm>
          </p:grpSpPr>
          <p:sp>
            <p:nvSpPr>
              <p:cNvPr id="34" name="Téglalap 33"/>
              <p:cNvSpPr/>
              <p:nvPr/>
            </p:nvSpPr>
            <p:spPr>
              <a:xfrm>
                <a:off x="574011" y="1896178"/>
                <a:ext cx="4092702" cy="623536"/>
              </a:xfrm>
              <a:prstGeom prst="rect">
                <a:avLst/>
              </a:prstGeom>
              <a:solidFill>
                <a:srgbClr val="27AE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algn="ctr"/>
                <a:r>
                  <a:rPr lang="hu-HU" sz="3600" dirty="0" smtClean="0">
                    <a:effectLst>
                      <a:outerShdw blurRad="12700" dist="38100" dir="3600000" algn="tl" rotWithShape="0">
                        <a:prstClr val="black">
                          <a:alpha val="10000"/>
                        </a:prstClr>
                      </a:outerShdw>
                    </a:effectLst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RAM</a:t>
                </a:r>
                <a:endParaRPr lang="hu-HU" sz="3600" dirty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35" name="Téglalap 34"/>
              <p:cNvSpPr/>
              <p:nvPr/>
            </p:nvSpPr>
            <p:spPr>
              <a:xfrm>
                <a:off x="574010" y="1837827"/>
                <a:ext cx="4092702" cy="65972"/>
              </a:xfrm>
              <a:prstGeom prst="rect">
                <a:avLst/>
              </a:prstGeom>
              <a:solidFill>
                <a:srgbClr val="F1C4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endParaRPr lang="hu-HU" sz="3600" dirty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p:grpSp>
      </p:grpSp>
      <p:grpSp>
        <p:nvGrpSpPr>
          <p:cNvPr id="36" name="Csoportba foglalás 35"/>
          <p:cNvGrpSpPr/>
          <p:nvPr/>
        </p:nvGrpSpPr>
        <p:grpSpPr>
          <a:xfrm>
            <a:off x="574006" y="3400442"/>
            <a:ext cx="4092703" cy="1285545"/>
            <a:chOff x="574010" y="1837827"/>
            <a:chExt cx="4092703" cy="1285545"/>
          </a:xfrm>
        </p:grpSpPr>
        <p:sp>
          <p:nvSpPr>
            <p:cNvPr id="37" name="Téglalap 36"/>
            <p:cNvSpPr/>
            <p:nvPr/>
          </p:nvSpPr>
          <p:spPr>
            <a:xfrm>
              <a:off x="574010" y="2499836"/>
              <a:ext cx="4092703" cy="623536"/>
            </a:xfrm>
            <a:prstGeom prst="rect">
              <a:avLst/>
            </a:prstGeom>
            <a:solidFill>
              <a:srgbClr val="27A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 smtClean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32 GB </a:t>
              </a:r>
              <a:r>
                <a:rPr lang="hu-HU" sz="2800" baseline="30000" dirty="0" smtClean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(nem bővíthető)</a:t>
              </a:r>
              <a:endParaRPr lang="hu-HU" sz="3600" baseline="30000" dirty="0">
                <a:effectLst>
                  <a:outerShdw blurRad="12700" dist="38100" dir="3600000" algn="tl" rotWithShape="0">
                    <a:prstClr val="black">
                      <a:alpha val="1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grpSp>
          <p:nvGrpSpPr>
            <p:cNvPr id="38" name="Csoportba foglalás 37"/>
            <p:cNvGrpSpPr/>
            <p:nvPr/>
          </p:nvGrpSpPr>
          <p:grpSpPr>
            <a:xfrm>
              <a:off x="574010" y="1837827"/>
              <a:ext cx="4092703" cy="681887"/>
              <a:chOff x="574010" y="1837827"/>
              <a:chExt cx="4092703" cy="681887"/>
            </a:xfrm>
          </p:grpSpPr>
          <p:sp>
            <p:nvSpPr>
              <p:cNvPr id="39" name="Téglalap 38"/>
              <p:cNvSpPr/>
              <p:nvPr/>
            </p:nvSpPr>
            <p:spPr>
              <a:xfrm>
                <a:off x="574011" y="1896178"/>
                <a:ext cx="4092702" cy="623536"/>
              </a:xfrm>
              <a:prstGeom prst="rect">
                <a:avLst/>
              </a:prstGeom>
              <a:solidFill>
                <a:srgbClr val="27AE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algn="ctr"/>
                <a:r>
                  <a:rPr lang="hu-HU" sz="3600" dirty="0" smtClean="0">
                    <a:effectLst>
                      <a:outerShdw blurRad="12700" dist="38100" dir="3600000" algn="tl" rotWithShape="0">
                        <a:prstClr val="black">
                          <a:alpha val="10000"/>
                        </a:prstClr>
                      </a:outerShdw>
                    </a:effectLst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Belső tárhely</a:t>
                </a:r>
                <a:endParaRPr lang="hu-HU" sz="3600" dirty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40" name="Téglalap 39"/>
              <p:cNvSpPr/>
              <p:nvPr/>
            </p:nvSpPr>
            <p:spPr>
              <a:xfrm>
                <a:off x="574010" y="1837827"/>
                <a:ext cx="4092702" cy="65972"/>
              </a:xfrm>
              <a:prstGeom prst="rect">
                <a:avLst/>
              </a:prstGeom>
              <a:solidFill>
                <a:srgbClr val="F1C4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endParaRPr lang="hu-HU" sz="3600" dirty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p:grpSp>
      </p:grpSp>
      <p:grpSp>
        <p:nvGrpSpPr>
          <p:cNvPr id="41" name="Csoportba foglalás 40"/>
          <p:cNvGrpSpPr/>
          <p:nvPr/>
        </p:nvGrpSpPr>
        <p:grpSpPr>
          <a:xfrm>
            <a:off x="556200" y="4973638"/>
            <a:ext cx="4092703" cy="1285545"/>
            <a:chOff x="574010" y="1837827"/>
            <a:chExt cx="4092703" cy="1285545"/>
          </a:xfrm>
        </p:grpSpPr>
        <p:sp>
          <p:nvSpPr>
            <p:cNvPr id="42" name="Téglalap 41"/>
            <p:cNvSpPr/>
            <p:nvPr/>
          </p:nvSpPr>
          <p:spPr>
            <a:xfrm>
              <a:off x="574010" y="2499836"/>
              <a:ext cx="4092703" cy="623536"/>
            </a:xfrm>
            <a:prstGeom prst="rect">
              <a:avLst/>
            </a:prstGeom>
            <a:solidFill>
              <a:srgbClr val="27A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600" dirty="0" smtClean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185 g</a:t>
              </a:r>
              <a:endParaRPr lang="hu-HU" sz="3600" dirty="0">
                <a:effectLst>
                  <a:outerShdw blurRad="12700" dist="38100" dir="3600000" algn="tl" rotWithShape="0">
                    <a:prstClr val="black">
                      <a:alpha val="1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grpSp>
          <p:nvGrpSpPr>
            <p:cNvPr id="43" name="Csoportba foglalás 42"/>
            <p:cNvGrpSpPr/>
            <p:nvPr/>
          </p:nvGrpSpPr>
          <p:grpSpPr>
            <a:xfrm>
              <a:off x="574010" y="1837827"/>
              <a:ext cx="4092703" cy="681887"/>
              <a:chOff x="574010" y="1837827"/>
              <a:chExt cx="4092703" cy="681887"/>
            </a:xfrm>
          </p:grpSpPr>
          <p:sp>
            <p:nvSpPr>
              <p:cNvPr id="44" name="Téglalap 43"/>
              <p:cNvSpPr/>
              <p:nvPr/>
            </p:nvSpPr>
            <p:spPr>
              <a:xfrm>
                <a:off x="574011" y="1896178"/>
                <a:ext cx="4092702" cy="623536"/>
              </a:xfrm>
              <a:prstGeom prst="rect">
                <a:avLst/>
              </a:prstGeom>
              <a:solidFill>
                <a:srgbClr val="27AE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0000" rtlCol="0" anchor="ctr"/>
              <a:lstStyle/>
              <a:p>
                <a:pPr algn="ctr"/>
                <a:r>
                  <a:rPr lang="hu-HU" sz="3600" dirty="0" smtClean="0">
                    <a:effectLst>
                      <a:outerShdw blurRad="12700" dist="38100" dir="3600000" algn="tl" rotWithShape="0">
                        <a:prstClr val="black">
                          <a:alpha val="10000"/>
                        </a:prstClr>
                      </a:outerShdw>
                    </a:effectLst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Tömeg</a:t>
                </a:r>
                <a:endParaRPr lang="hu-HU" sz="3600" dirty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45" name="Téglalap 44"/>
              <p:cNvSpPr/>
              <p:nvPr/>
            </p:nvSpPr>
            <p:spPr>
              <a:xfrm>
                <a:off x="574010" y="1837827"/>
                <a:ext cx="4092702" cy="65972"/>
              </a:xfrm>
              <a:prstGeom prst="rect">
                <a:avLst/>
              </a:prstGeom>
              <a:solidFill>
                <a:srgbClr val="F1C40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0" rtlCol="0" anchor="ctr"/>
              <a:lstStyle/>
              <a:p>
                <a:endParaRPr lang="hu-HU" sz="3600" dirty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</p:grpSp>
      </p:grpSp>
      <p:grpSp>
        <p:nvGrpSpPr>
          <p:cNvPr id="48" name="Csoportba foglalás 47"/>
          <p:cNvGrpSpPr/>
          <p:nvPr/>
        </p:nvGrpSpPr>
        <p:grpSpPr>
          <a:xfrm>
            <a:off x="8356008" y="1645996"/>
            <a:ext cx="3660469" cy="853840"/>
            <a:chOff x="574010" y="1837827"/>
            <a:chExt cx="4092703" cy="930315"/>
          </a:xfrm>
        </p:grpSpPr>
        <p:sp>
          <p:nvSpPr>
            <p:cNvPr id="49" name="Téglalap 48"/>
            <p:cNvSpPr/>
            <p:nvPr/>
          </p:nvSpPr>
          <p:spPr>
            <a:xfrm>
              <a:off x="574010" y="1896178"/>
              <a:ext cx="4092703" cy="871964"/>
            </a:xfrm>
            <a:prstGeom prst="rect">
              <a:avLst/>
            </a:prstGeom>
            <a:solidFill>
              <a:srgbClr val="C039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r>
                <a:rPr lang="hu-HU" sz="3600" dirty="0" smtClean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Hardveres gombok</a:t>
              </a:r>
              <a:endParaRPr lang="hu-HU" sz="3600" dirty="0">
                <a:effectLst>
                  <a:outerShdw blurRad="12700" dist="38100" dir="3600000" algn="tl" rotWithShape="0">
                    <a:prstClr val="black">
                      <a:alpha val="1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50" name="Téglalap 49"/>
            <p:cNvSpPr/>
            <p:nvPr/>
          </p:nvSpPr>
          <p:spPr>
            <a:xfrm>
              <a:off x="574010" y="1837827"/>
              <a:ext cx="4092702" cy="65972"/>
            </a:xfrm>
            <a:prstGeom prst="rect">
              <a:avLst/>
            </a:prstGeom>
            <a:solidFill>
              <a:srgbClr val="F1C4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endParaRPr lang="hu-HU" sz="3600" dirty="0">
                <a:effectLst>
                  <a:outerShdw blurRad="12700" dist="38100" dir="3600000" algn="tl" rotWithShape="0">
                    <a:prstClr val="black">
                      <a:alpha val="1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sp>
        <p:nvSpPr>
          <p:cNvPr id="52" name="Téglalap 51"/>
          <p:cNvSpPr/>
          <p:nvPr/>
        </p:nvSpPr>
        <p:spPr>
          <a:xfrm>
            <a:off x="8356007" y="2759946"/>
            <a:ext cx="3660469" cy="592596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2800" dirty="0" smtClean="0">
                <a:effectLst>
                  <a:outerShdw blurRad="12700" dist="38100" dir="3600000" algn="tl" rotWithShape="0">
                    <a:prstClr val="black">
                      <a:alpha val="1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Hangerőszabályzó</a:t>
            </a:r>
            <a:endParaRPr lang="hu-HU" sz="2800" dirty="0">
              <a:effectLst>
                <a:outerShdw blurRad="12700" dist="38100" dir="3600000" algn="tl" rotWithShape="0">
                  <a:prstClr val="black">
                    <a:alpha val="10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8356008" y="3354462"/>
            <a:ext cx="3660468" cy="592596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2800" dirty="0" smtClean="0">
                <a:effectLst>
                  <a:outerShdw blurRad="12700" dist="38100" dir="3600000" algn="tl" rotWithShape="0">
                    <a:prstClr val="black">
                      <a:alpha val="1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Lezárás/feloldás</a:t>
            </a:r>
            <a:endParaRPr lang="hu-HU" sz="2800" dirty="0">
              <a:effectLst>
                <a:outerShdw blurRad="12700" dist="38100" dir="3600000" algn="tl" rotWithShape="0">
                  <a:prstClr val="black">
                    <a:alpha val="10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Téglalap 54"/>
          <p:cNvSpPr/>
          <p:nvPr/>
        </p:nvSpPr>
        <p:spPr>
          <a:xfrm>
            <a:off x="8356008" y="3905077"/>
            <a:ext cx="3660468" cy="592596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2800" dirty="0" smtClean="0">
                <a:effectLst>
                  <a:outerShdw blurRad="12700" dist="38100" dir="3600000" algn="tl" rotWithShape="0">
                    <a:prstClr val="black">
                      <a:alpha val="1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Kameragomb</a:t>
            </a:r>
            <a:endParaRPr lang="hu-HU" sz="2800" dirty="0">
              <a:effectLst>
                <a:outerShdw blurRad="12700" dist="38100" dir="3600000" algn="tl" rotWithShape="0">
                  <a:prstClr val="black">
                    <a:alpha val="10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1" name="Egyenes összekötő 10"/>
          <p:cNvCxnSpPr>
            <a:endCxn id="52" idx="1"/>
          </p:cNvCxnSpPr>
          <p:nvPr/>
        </p:nvCxnSpPr>
        <p:spPr>
          <a:xfrm>
            <a:off x="8180174" y="1576552"/>
            <a:ext cx="175833" cy="1479691"/>
          </a:xfrm>
          <a:prstGeom prst="line">
            <a:avLst/>
          </a:prstGeom>
          <a:ln w="38100">
            <a:solidFill>
              <a:srgbClr val="C0392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>
            <a:endCxn id="54" idx="1"/>
          </p:cNvCxnSpPr>
          <p:nvPr/>
        </p:nvCxnSpPr>
        <p:spPr>
          <a:xfrm>
            <a:off x="8180175" y="3056243"/>
            <a:ext cx="175833" cy="594517"/>
          </a:xfrm>
          <a:prstGeom prst="line">
            <a:avLst/>
          </a:prstGeom>
          <a:ln w="38100">
            <a:solidFill>
              <a:srgbClr val="C0392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>
            <a:endCxn id="55" idx="1"/>
          </p:cNvCxnSpPr>
          <p:nvPr/>
        </p:nvCxnSpPr>
        <p:spPr>
          <a:xfrm flipV="1">
            <a:off x="8180175" y="4201375"/>
            <a:ext cx="175833" cy="1366626"/>
          </a:xfrm>
          <a:prstGeom prst="line">
            <a:avLst/>
          </a:prstGeom>
          <a:ln w="38100">
            <a:solidFill>
              <a:srgbClr val="C0392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9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1.25E-6 -0.1379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9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2" grpId="0" animBg="1"/>
      <p:bldP spid="54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1245476" y="166255"/>
            <a:ext cx="10549102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Na és miben térnek el?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70138" y="166255"/>
            <a:ext cx="888124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800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  <a:endParaRPr lang="hu-HU" sz="4800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1245476" y="1064669"/>
            <a:ext cx="10549102" cy="575662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hu-HU" sz="2800" cap="all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Ki- és bekapcsolás / Lezárás</a:t>
            </a:r>
            <a:endParaRPr lang="hu-HU" sz="2800" cap="all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55" y="1150586"/>
            <a:ext cx="379851" cy="380868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25" name="Header"/>
          <p:cNvSpPr/>
          <p:nvPr/>
        </p:nvSpPr>
        <p:spPr>
          <a:xfrm>
            <a:off x="1766406" y="2173193"/>
            <a:ext cx="7540754" cy="308460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 számítógépet viszont ki fogjuk kapcsolni, mert addig ülünk előtte, amíg szükség van rá és gazdaságosabb kikapcsolni, mint éjszakára otthagyni.</a:t>
            </a:r>
            <a:endParaRPr lang="hu-HU" sz="3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9307160" y="2173193"/>
            <a:ext cx="1696973" cy="3084607"/>
          </a:xfrm>
          <a:prstGeom prst="rect">
            <a:avLst/>
          </a:prstGeom>
          <a:solidFill>
            <a:srgbClr val="F3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Segoe UI" panose="020B0502040204020203" pitchFamily="34" charset="0"/>
            </a:endParaRP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742" y="3087592"/>
            <a:ext cx="1255808" cy="1255808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9577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1245476" y="166255"/>
            <a:ext cx="10549102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Na és miben térnek el?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70138" y="166255"/>
            <a:ext cx="888124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800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  <a:endParaRPr lang="hu-HU" sz="4800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1245476" y="1064669"/>
            <a:ext cx="10549102" cy="575662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hu-HU" sz="2800" cap="all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Ki- és bekapcsolás / Lezárás</a:t>
            </a:r>
            <a:endParaRPr lang="hu-HU" sz="2800" cap="all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55" y="1150586"/>
            <a:ext cx="379851" cy="380868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13" name="Téglalap 12"/>
          <p:cNvSpPr/>
          <p:nvPr/>
        </p:nvSpPr>
        <p:spPr>
          <a:xfrm>
            <a:off x="614200" y="2089538"/>
            <a:ext cx="3260032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Telefon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7564966" y="2089538"/>
            <a:ext cx="3260032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Számítógép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6" name="Lumia920_FlatTempl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74" y="3200401"/>
            <a:ext cx="1897103" cy="3450162"/>
          </a:xfrm>
          <a:prstGeom prst="rect">
            <a:avLst/>
          </a:prstGeom>
          <a:effectLst>
            <a:outerShdw blurRad="12700" dist="114300" dir="3600000" sx="102000" sy="102000" algn="tl" rotWithShape="0">
              <a:prstClr val="black">
                <a:alpha val="9000"/>
              </a:prstClr>
            </a:outerShdw>
          </a:effectLst>
        </p:spPr>
      </p:pic>
      <p:pic>
        <p:nvPicPr>
          <p:cNvPr id="17" name="StartScreen_Screensho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6" y="3437159"/>
            <a:ext cx="1575697" cy="2626162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403308" y="3925959"/>
            <a:ext cx="3260032" cy="1999046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Lezárás</a:t>
            </a:r>
          </a:p>
          <a:p>
            <a:pPr algn="ctr"/>
            <a:r>
              <a:rPr lang="hu-HU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Kikapcsolja a kijelzőt</a:t>
            </a:r>
          </a:p>
          <a:p>
            <a:pPr algn="ctr"/>
            <a:r>
              <a:rPr lang="hu-HU" sz="2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A telefon tovább működik</a:t>
            </a:r>
            <a:endParaRPr lang="hu-HU" sz="2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82" y="3490747"/>
            <a:ext cx="3159816" cy="3159816"/>
          </a:xfrm>
          <a:prstGeom prst="rect">
            <a:avLst/>
          </a:prstGeom>
        </p:spPr>
      </p:pic>
      <p:sp>
        <p:nvSpPr>
          <p:cNvPr id="23" name="Téglalap 22"/>
          <p:cNvSpPr/>
          <p:nvPr/>
        </p:nvSpPr>
        <p:spPr>
          <a:xfrm>
            <a:off x="7850014" y="3657137"/>
            <a:ext cx="2684635" cy="1451438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Segoe UI" panose="020B0502040204020203" pitchFamily="34" charset="0"/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7615074" y="3964200"/>
            <a:ext cx="3260032" cy="1572080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Kikapcsolás</a:t>
            </a:r>
          </a:p>
          <a:p>
            <a:pPr algn="ctr"/>
            <a:r>
              <a:rPr lang="hu-HU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Teljesen leáll a gép</a:t>
            </a:r>
            <a:endParaRPr lang="hu-HU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461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1245476" y="166255"/>
            <a:ext cx="10549102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Figyeltél? Lássuk, mit tanultál!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70138" y="166255"/>
            <a:ext cx="888124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800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!</a:t>
            </a:r>
            <a:endParaRPr lang="hu-HU" sz="4800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Kérdés #1"/>
          <p:cNvSpPr/>
          <p:nvPr/>
        </p:nvSpPr>
        <p:spPr>
          <a:xfrm>
            <a:off x="403962" y="1531229"/>
            <a:ext cx="11390615" cy="675258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1. Mire elég 1GB RAM a Nokia </a:t>
            </a:r>
            <a:r>
              <a:rPr lang="hu-HU" sz="3200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Lumia</a:t>
            </a:r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920-ban?</a:t>
            </a:r>
            <a:endParaRPr lang="hu-HU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Kérdés #2"/>
          <p:cNvSpPr/>
          <p:nvPr/>
        </p:nvSpPr>
        <p:spPr>
          <a:xfrm>
            <a:off x="403962" y="2266122"/>
            <a:ext cx="11390615" cy="1073426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2. Milyen kijelzője van a Nokia </a:t>
            </a:r>
            <a:r>
              <a:rPr lang="hu-HU" sz="3200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Lumia</a:t>
            </a:r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920-nak? (nem kell teljes megnevezés)</a:t>
            </a:r>
            <a:endParaRPr lang="hu-HU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403962" y="3399183"/>
            <a:ext cx="11390615" cy="675258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3. Milyen beviteli lehetőségeink vannak egy </a:t>
            </a:r>
            <a:r>
              <a:rPr lang="hu-HU" sz="3200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okostelefonon</a:t>
            </a:r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  <a:endParaRPr lang="hu-HU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403962" y="4134076"/>
            <a:ext cx="11390615" cy="1034272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4. Az asztali szoftverek, vagy a </a:t>
            </a:r>
            <a:r>
              <a:rPr lang="hu-HU" sz="3200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mobilos</a:t>
            </a:r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alkalmazások képesek többre?</a:t>
            </a:r>
            <a:endParaRPr lang="hu-HU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9" name="Kérdés #5"/>
          <p:cNvSpPr/>
          <p:nvPr/>
        </p:nvSpPr>
        <p:spPr>
          <a:xfrm>
            <a:off x="403961" y="5227983"/>
            <a:ext cx="11390615" cy="675258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5. Miért nem kapcsoljuk ki a telefonunkat, mint a számítógépet?</a:t>
            </a:r>
            <a:endParaRPr lang="hu-HU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0" name="Válasz #1"/>
          <p:cNvSpPr/>
          <p:nvPr/>
        </p:nvSpPr>
        <p:spPr>
          <a:xfrm>
            <a:off x="403960" y="1531229"/>
            <a:ext cx="11390615" cy="675258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Bármilyen Windows </a:t>
            </a:r>
            <a:r>
              <a:rPr lang="hu-HU" sz="3200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Phone-os</a:t>
            </a:r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alkalmazást futtathatunk rajta</a:t>
            </a:r>
            <a:endParaRPr lang="hu-HU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403959" y="2265218"/>
            <a:ext cx="11390615" cy="1073426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Egy [4,5”</a:t>
            </a:r>
            <a:r>
              <a:rPr lang="hu-HU" sz="3200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-os</a:t>
            </a:r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] </a:t>
            </a:r>
            <a:r>
              <a:rPr lang="hu-HU" sz="3200" i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LCD</a:t>
            </a:r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kijelző [ami IPS technológiát alkalmaz]</a:t>
            </a:r>
            <a:endParaRPr lang="hu-HU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2" name="Téglalap 31"/>
          <p:cNvSpPr/>
          <p:nvPr/>
        </p:nvSpPr>
        <p:spPr>
          <a:xfrm>
            <a:off x="403958" y="3400050"/>
            <a:ext cx="11390615" cy="675258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Legtöbb esetben csak érintéssel használhatjuk őket (pl. nincs egér)</a:t>
            </a:r>
            <a:endParaRPr lang="hu-HU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3" name="Téglalap 32"/>
          <p:cNvSpPr/>
          <p:nvPr/>
        </p:nvSpPr>
        <p:spPr>
          <a:xfrm>
            <a:off x="403957" y="4128447"/>
            <a:ext cx="11390615" cy="1034272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Az asztali szoftverek [egy gép sokkal többre képes, mint egy </a:t>
            </a:r>
            <a:r>
              <a:rPr lang="hu-HU" sz="3200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okostelefon</a:t>
            </a:r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]</a:t>
            </a:r>
            <a:endParaRPr lang="hu-HU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403956" y="5231841"/>
            <a:ext cx="11390615" cy="675258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Mert akkor nem tudnánk hívást vagy szöveges üzeneteket fogadni</a:t>
            </a:r>
            <a:endParaRPr lang="hu-HU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6765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églalap 17"/>
          <p:cNvSpPr/>
          <p:nvPr/>
        </p:nvSpPr>
        <p:spPr>
          <a:xfrm>
            <a:off x="403956" y="166255"/>
            <a:ext cx="11390622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Felhasznált irodalom / grafika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03956" y="1276350"/>
            <a:ext cx="11390622" cy="52959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t"/>
          <a:lstStyle/>
          <a:p>
            <a:r>
              <a:rPr lang="hu-H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Szöveges forrás:</a:t>
            </a:r>
          </a:p>
          <a:p>
            <a:pPr marL="285750" indent="-285750">
              <a:buFontTx/>
              <a:buChar char="-"/>
            </a:pPr>
            <a:r>
              <a:rPr lang="hu-HU" dirty="0" smtClean="0">
                <a:latin typeface="Segoe UI" panose="020B0502040204020203" pitchFamily="34" charset="0"/>
                <a:cs typeface="Segoe UI" panose="020B0502040204020203" pitchFamily="34" charset="0"/>
              </a:rPr>
              <a:t>Nokia </a:t>
            </a:r>
            <a:r>
              <a:rPr lang="hu-HU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Lumia</a:t>
            </a:r>
            <a:r>
              <a:rPr lang="hu-HU" dirty="0" smtClean="0">
                <a:latin typeface="Segoe UI" panose="020B0502040204020203" pitchFamily="34" charset="0"/>
                <a:cs typeface="Segoe UI" panose="020B0502040204020203" pitchFamily="34" charset="0"/>
              </a:rPr>
              <a:t> 920 – termékjellemzők</a:t>
            </a:r>
            <a:br>
              <a:rPr lang="hu-H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http://www.nokia.com/hu-hu/keszulekek/keszulek/lumia920/termekjellemzok</a:t>
            </a:r>
            <a:r>
              <a:rPr lang="hu-HU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</a:p>
          <a:p>
            <a:pPr marL="285750" indent="-285750">
              <a:buFontTx/>
              <a:buChar char="-"/>
            </a:pPr>
            <a:endParaRPr lang="hu-HU" dirty="0" smtClean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u-HU" sz="2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Grafikus elemek:</a:t>
            </a:r>
          </a:p>
          <a:p>
            <a:pPr marL="285750" indent="-285750">
              <a:buFontTx/>
              <a:buChar char="-"/>
            </a:pP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Lumia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920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flat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design ©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Corey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Ginnivan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, 2013</a:t>
            </a:r>
            <a:b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</a:t>
            </a:r>
            <a:r>
              <a:rPr lang="hu-HU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dribbble.com/shots/1006346-Flat-Lumia-920-Mockup-Free-PSD</a:t>
            </a:r>
          </a:p>
          <a:p>
            <a:pPr marL="285750" indent="-285750">
              <a:buFontTx/>
              <a:buChar char="-"/>
            </a:pP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Lumia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920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photorealistic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mockup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©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Selman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smtClean="0">
                <a:latin typeface="Segoe UI" panose="020B0502040204020203" pitchFamily="34" charset="0"/>
                <a:cs typeface="Segoe UI" panose="020B0502040204020203" pitchFamily="34" charset="0"/>
              </a:rPr>
              <a:t>Az</a:t>
            </a:r>
            <a:br>
              <a:rPr lang="hu-H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</a:t>
            </a:r>
            <a:r>
              <a:rPr lang="hu-HU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www.behance.net/gallery/19865331/9-Free-Nokia-Lumia-920-Mock-Up-vol-1</a:t>
            </a:r>
          </a:p>
          <a:p>
            <a:pPr marL="285750" indent="-285750">
              <a:buFontTx/>
              <a:buChar char="-"/>
            </a:pP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Surface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RT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Mockup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© Erik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Klimczak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, 2012</a:t>
            </a:r>
            <a:b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https://dribbble.com/shots/860650-Freebie-Microsoft-Surface-RT-psd-and-ai-templates</a:t>
            </a:r>
            <a:endParaRPr lang="hu-HU" dirty="0" smtClean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Számítógép összetevők (vektorok) © belial90</a:t>
            </a:r>
            <a:b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http://</a:t>
            </a:r>
            <a:r>
              <a:rPr lang="hu-HU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www.vecteezy.com/technology/58059-computer-hardware-device-vectors</a:t>
            </a:r>
            <a:br>
              <a:rPr lang="hu-HU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hu-HU" dirty="0" smtClean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Roboto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smtClean="0">
                <a:latin typeface="Segoe UI" panose="020B0502040204020203" pitchFamily="34" charset="0"/>
                <a:cs typeface="Segoe UI" panose="020B0502040204020203" pitchFamily="34" charset="0"/>
              </a:rPr>
              <a:t>Betűtípus (</a:t>
            </a:r>
            <a:r>
              <a:rPr lang="hu-HU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TrueType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) © Christian Robertson, 2011 </a:t>
            </a:r>
            <a:b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http://</a:t>
            </a:r>
            <a:r>
              <a:rPr lang="hu-HU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www.fontsquirrel.com/fonts/roboto</a:t>
            </a:r>
            <a:endParaRPr lang="hu-HU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403956" y="1276350"/>
            <a:ext cx="11390622" cy="529590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08000" rtlCol="0" anchor="t"/>
          <a:lstStyle/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Windows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hu-HU" dirty="0" smtClean="0">
                <a:latin typeface="Segoe UI" panose="020B0502040204020203" pitchFamily="34" charset="0"/>
                <a:cs typeface="Segoe UI" panose="020B0502040204020203" pitchFamily="34" charset="0"/>
              </a:rPr>
              <a:t>és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u-HU" dirty="0" smtClean="0">
                <a:latin typeface="Segoe UI" panose="020B0502040204020203" pitchFamily="34" charset="0"/>
                <a:cs typeface="Segoe UI" panose="020B0502040204020203" pitchFamily="34" charset="0"/>
              </a:rPr>
              <a:t>Windows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Phone) logo © Microsoft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Corporation</a:t>
            </a:r>
            <a:endParaRPr lang="hu-H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Processzor </a:t>
            </a:r>
            <a:r>
              <a:rPr lang="hu-HU" dirty="0" smtClean="0">
                <a:latin typeface="Segoe UI" panose="020B0502040204020203" pitchFamily="34" charset="0"/>
                <a:cs typeface="Segoe UI" panose="020B0502040204020203" pitchFamily="34" charset="0"/>
              </a:rPr>
              <a:t>ikon 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©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FlatIcon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http://</a:t>
            </a:r>
            <a:r>
              <a:rPr lang="hu-HU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www.freepik.com/free-icon/computer-microprocessor_710009.htm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RAM ikon © </a:t>
            </a:r>
            <a:r>
              <a:rPr lang="hu-HU" dirty="0" smtClean="0">
                <a:latin typeface="Segoe UI" panose="020B0502040204020203" pitchFamily="34" charset="0"/>
                <a:cs typeface="Segoe UI" panose="020B0502040204020203" pitchFamily="34" charset="0"/>
              </a:rPr>
              <a:t>Dodi31/</a:t>
            </a:r>
            <a:r>
              <a:rPr lang="hu-HU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Shutterstock</a:t>
            </a:r>
            <a:r>
              <a:rPr lang="hu-HU" dirty="0" smtClean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hu-HU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vectorgraphit.com</a:t>
            </a:r>
            <a:endParaRPr lang="hu-HU" dirty="0" smtClean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MicroSD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 Kártya Vektor ©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FlatIcon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http://</a:t>
            </a:r>
            <a:r>
              <a:rPr lang="hu-HU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www.flaticon.com/free-icon/micro-sd-card_22953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Egérmutató vektor ©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OpenClipArt.org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http://all-free-download.com/free-vector/vector-clip-art/cursor_arrow_clip_art_7794.html</a:t>
            </a:r>
            <a:endParaRPr lang="hu-HU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>Ujj vektor © </a:t>
            </a:r>
            <a:r>
              <a:rPr lang="hu-HU" dirty="0" err="1">
                <a:latin typeface="Segoe UI" panose="020B0502040204020203" pitchFamily="34" charset="0"/>
                <a:cs typeface="Segoe UI" panose="020B0502040204020203" pitchFamily="34" charset="0"/>
              </a:rPr>
              <a:t>OpenClipArt.org</a:t>
            </a:r>
            <a: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hu-HU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hu-HU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http://</a:t>
            </a:r>
            <a:r>
              <a:rPr lang="hu-HU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all-free-download.com/free-vector/vector-clip-art/pointing_finger_clip_art_7641.html</a:t>
            </a:r>
            <a:endParaRPr lang="hu-HU" dirty="0">
              <a:solidFill>
                <a:srgbClr val="FFFF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03956" y="4324350"/>
            <a:ext cx="11390622" cy="22479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Köszönöm a figyelmet!</a:t>
            </a:r>
            <a:endParaRPr lang="hu-HU" sz="6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90487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5" grpId="0" uiExpand="1" build="p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27" y="-1218324"/>
            <a:ext cx="12232727" cy="815515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25940" y="4712648"/>
            <a:ext cx="4092703" cy="623536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effectLst>
                  <a:outerShdw blurRad="12700" dist="38100" dir="3600000" algn="tl" rotWithShape="0">
                    <a:prstClr val="black">
                      <a:alpha val="1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1 × Micro-USB</a:t>
            </a:r>
            <a:endParaRPr lang="hu-HU" sz="3600" dirty="0">
              <a:effectLst>
                <a:outerShdw blurRad="12700" dist="38100" dir="3600000" algn="tl" rotWithShape="0">
                  <a:prstClr val="black">
                    <a:alpha val="10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4418643" y="74863"/>
            <a:ext cx="4092703" cy="681887"/>
            <a:chOff x="574010" y="1837827"/>
            <a:chExt cx="4092703" cy="681887"/>
          </a:xfrm>
        </p:grpSpPr>
        <p:sp>
          <p:nvSpPr>
            <p:cNvPr id="8" name="Téglalap 7"/>
            <p:cNvSpPr/>
            <p:nvPr/>
          </p:nvSpPr>
          <p:spPr>
            <a:xfrm>
              <a:off x="574011" y="1896178"/>
              <a:ext cx="4092702" cy="623536"/>
            </a:xfrm>
            <a:prstGeom prst="rect">
              <a:avLst/>
            </a:prstGeom>
            <a:solidFill>
              <a:srgbClr val="27AE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r>
                <a:rPr lang="hu-HU" sz="3600" dirty="0" smtClean="0">
                  <a:effectLst>
                    <a:outerShdw blurRad="12700" dist="38100" dir="3600000" algn="tl" rotWithShape="0">
                      <a:prstClr val="black">
                        <a:alpha val="10000"/>
                      </a:prstClr>
                    </a:outerShdw>
                  </a:effectLst>
                  <a:latin typeface="Roboto Condensed" panose="02000000000000000000" pitchFamily="2" charset="0"/>
                  <a:ea typeface="Roboto Condensed" panose="02000000000000000000" pitchFamily="2" charset="0"/>
                </a:rPr>
                <a:t>Csatlakozók</a:t>
              </a:r>
              <a:endParaRPr lang="hu-HU" sz="3600" dirty="0">
                <a:effectLst>
                  <a:outerShdw blurRad="12700" dist="38100" dir="3600000" algn="tl" rotWithShape="0">
                    <a:prstClr val="black">
                      <a:alpha val="1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  <p:sp>
          <p:nvSpPr>
            <p:cNvPr id="9" name="Téglalap 8"/>
            <p:cNvSpPr/>
            <p:nvPr/>
          </p:nvSpPr>
          <p:spPr>
            <a:xfrm>
              <a:off x="574010" y="1837827"/>
              <a:ext cx="4092702" cy="65972"/>
            </a:xfrm>
            <a:prstGeom prst="rect">
              <a:avLst/>
            </a:prstGeom>
            <a:solidFill>
              <a:srgbClr val="F1C4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tlCol="0" anchor="ctr"/>
            <a:lstStyle/>
            <a:p>
              <a:endParaRPr lang="hu-HU" sz="3600" dirty="0">
                <a:effectLst>
                  <a:outerShdw blurRad="12700" dist="38100" dir="3600000" algn="tl" rotWithShape="0">
                    <a:prstClr val="black">
                      <a:alpha val="1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cxnSp>
        <p:nvCxnSpPr>
          <p:cNvPr id="10" name="Egyenes összekötő 9"/>
          <p:cNvCxnSpPr>
            <a:stCxn id="6" idx="3"/>
          </p:cNvCxnSpPr>
          <p:nvPr/>
        </p:nvCxnSpPr>
        <p:spPr>
          <a:xfrm>
            <a:off x="4418643" y="5024416"/>
            <a:ext cx="4829266" cy="87912"/>
          </a:xfrm>
          <a:prstGeom prst="line">
            <a:avLst/>
          </a:prstGeom>
          <a:ln w="76200">
            <a:solidFill>
              <a:srgbClr val="F9D423"/>
            </a:solidFill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/>
          <p:cNvSpPr/>
          <p:nvPr/>
        </p:nvSpPr>
        <p:spPr>
          <a:xfrm>
            <a:off x="325940" y="4156242"/>
            <a:ext cx="4092703" cy="623536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effectLst>
                  <a:outerShdw blurRad="12700" dist="38100" dir="3600000" algn="tl" rotWithShape="0">
                    <a:prstClr val="black">
                      <a:alpha val="1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1 × 3,5mm </a:t>
            </a:r>
            <a:r>
              <a:rPr lang="hu-HU" sz="3600" dirty="0" err="1" smtClean="0">
                <a:effectLst>
                  <a:outerShdw blurRad="12700" dist="38100" dir="3600000" algn="tl" rotWithShape="0">
                    <a:prstClr val="black">
                      <a:alpha val="10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jack</a:t>
            </a:r>
            <a:endParaRPr lang="hu-HU" sz="3600" dirty="0">
              <a:effectLst>
                <a:outerShdw blurRad="12700" dist="38100" dir="3600000" algn="tl" rotWithShape="0">
                  <a:prstClr val="black">
                    <a:alpha val="10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" name="Egyenes összekötő 13"/>
          <p:cNvCxnSpPr>
            <a:stCxn id="13" idx="3"/>
          </p:cNvCxnSpPr>
          <p:nvPr/>
        </p:nvCxnSpPr>
        <p:spPr>
          <a:xfrm flipH="1" flipV="1">
            <a:off x="2847109" y="1140164"/>
            <a:ext cx="1571534" cy="3327846"/>
          </a:xfrm>
          <a:prstGeom prst="line">
            <a:avLst/>
          </a:prstGeom>
          <a:ln w="76200">
            <a:solidFill>
              <a:srgbClr val="F9D423"/>
            </a:solidFill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12335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7" y="-914400"/>
            <a:ext cx="12209077" cy="813938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églalap 9"/>
          <p:cNvSpPr/>
          <p:nvPr/>
        </p:nvSpPr>
        <p:spPr>
          <a:xfrm>
            <a:off x="1245476" y="166255"/>
            <a:ext cx="10549102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Mire jó mindez?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1" name="Téglalap 60"/>
          <p:cNvSpPr/>
          <p:nvPr/>
        </p:nvSpPr>
        <p:spPr>
          <a:xfrm>
            <a:off x="170138" y="166255"/>
            <a:ext cx="888124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800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  <a:endParaRPr lang="hu-HU" sz="4800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245476" y="1064669"/>
            <a:ext cx="10549102" cy="575662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hu-HU" sz="2800" cap="all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A processzor</a:t>
            </a:r>
            <a:endParaRPr lang="hu-HU" sz="2800" cap="all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06" y="1110041"/>
            <a:ext cx="483107" cy="482774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62" name="Téglalap 61"/>
          <p:cNvSpPr/>
          <p:nvPr/>
        </p:nvSpPr>
        <p:spPr>
          <a:xfrm>
            <a:off x="2894283" y="2373426"/>
            <a:ext cx="6092387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000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Qualcomm</a:t>
            </a:r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hu-HU" sz="4000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Snapdragon</a:t>
            </a:r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™ S4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47" name="Szögletes összekötő 46"/>
          <p:cNvCxnSpPr>
            <a:stCxn id="62" idx="3"/>
          </p:cNvCxnSpPr>
          <p:nvPr/>
        </p:nvCxnSpPr>
        <p:spPr>
          <a:xfrm>
            <a:off x="8986670" y="2822633"/>
            <a:ext cx="661827" cy="1026949"/>
          </a:xfrm>
          <a:prstGeom prst="bentConnector2">
            <a:avLst/>
          </a:prstGeom>
          <a:ln w="76200">
            <a:solidFill>
              <a:srgbClr val="27AE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églalap 64"/>
          <p:cNvSpPr/>
          <p:nvPr/>
        </p:nvSpPr>
        <p:spPr>
          <a:xfrm>
            <a:off x="8152108" y="3888781"/>
            <a:ext cx="2961246" cy="604560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 processzormag</a:t>
            </a:r>
            <a:endParaRPr lang="hu-HU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67" name="Egyenes összekötő nyíllal 66"/>
          <p:cNvCxnSpPr/>
          <p:nvPr/>
        </p:nvCxnSpPr>
        <p:spPr>
          <a:xfrm>
            <a:off x="9648497" y="4493341"/>
            <a:ext cx="15766" cy="894584"/>
          </a:xfrm>
          <a:prstGeom prst="straightConnector1">
            <a:avLst/>
          </a:prstGeom>
          <a:ln w="76200">
            <a:solidFill>
              <a:srgbClr val="27AE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zögletes összekötő 68"/>
          <p:cNvCxnSpPr>
            <a:stCxn id="62" idx="1"/>
          </p:cNvCxnSpPr>
          <p:nvPr/>
        </p:nvCxnSpPr>
        <p:spPr>
          <a:xfrm rot="10800000" flipV="1">
            <a:off x="2232457" y="2822632"/>
            <a:ext cx="661827" cy="1026949"/>
          </a:xfrm>
          <a:prstGeom prst="bentConnector2">
            <a:avLst/>
          </a:prstGeom>
          <a:ln w="76200">
            <a:solidFill>
              <a:srgbClr val="27AE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églalap 71"/>
          <p:cNvSpPr/>
          <p:nvPr/>
        </p:nvSpPr>
        <p:spPr>
          <a:xfrm>
            <a:off x="751833" y="3884073"/>
            <a:ext cx="2961246" cy="604560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28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1500 MHz órajel</a:t>
            </a:r>
            <a:endParaRPr lang="hu-HU" sz="2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75" name="Egyenes összekötő nyíllal 74"/>
          <p:cNvCxnSpPr/>
          <p:nvPr/>
        </p:nvCxnSpPr>
        <p:spPr>
          <a:xfrm>
            <a:off x="2216690" y="4495857"/>
            <a:ext cx="15766" cy="894584"/>
          </a:xfrm>
          <a:prstGeom prst="straightConnector1">
            <a:avLst/>
          </a:prstGeom>
          <a:ln w="76200">
            <a:solidFill>
              <a:srgbClr val="27AE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églalap 75"/>
          <p:cNvSpPr/>
          <p:nvPr/>
        </p:nvSpPr>
        <p:spPr>
          <a:xfrm>
            <a:off x="1807413" y="5515582"/>
            <a:ext cx="8156393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Megfelelő gyorsaság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5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5" grpId="0" animBg="1"/>
      <p:bldP spid="72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7" y="-914400"/>
            <a:ext cx="12209077" cy="813938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églalap 9"/>
          <p:cNvSpPr/>
          <p:nvPr/>
        </p:nvSpPr>
        <p:spPr>
          <a:xfrm>
            <a:off x="1245476" y="166255"/>
            <a:ext cx="10549102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Mire jó mindez?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1" name="Téglalap 60"/>
          <p:cNvSpPr/>
          <p:nvPr/>
        </p:nvSpPr>
        <p:spPr>
          <a:xfrm>
            <a:off x="170138" y="166255"/>
            <a:ext cx="888124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800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  <a:endParaRPr lang="hu-HU" sz="4800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245476" y="1064669"/>
            <a:ext cx="10549102" cy="575662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hu-HU" sz="2800" cap="all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A Memória</a:t>
            </a:r>
            <a:endParaRPr lang="hu-HU" sz="2800" cap="all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06" y="1178965"/>
            <a:ext cx="483107" cy="344926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15" name="Téglalap 14"/>
          <p:cNvSpPr/>
          <p:nvPr/>
        </p:nvSpPr>
        <p:spPr>
          <a:xfrm>
            <a:off x="3049807" y="2353144"/>
            <a:ext cx="6092387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1 GB RAM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Lefelé nyíl 15"/>
          <p:cNvSpPr/>
          <p:nvPr/>
        </p:nvSpPr>
        <p:spPr>
          <a:xfrm>
            <a:off x="5678214" y="3398275"/>
            <a:ext cx="835572" cy="744258"/>
          </a:xfrm>
          <a:prstGeom prst="downArrow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Segoe UI" panose="020B0502040204020203" pitchFamily="34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1022628" y="4298432"/>
            <a:ext cx="10146744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3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Bármilyen alkalmazás futtatható (Windows </a:t>
            </a:r>
            <a:r>
              <a:rPr lang="hu-HU" sz="3600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Phone</a:t>
            </a:r>
            <a:r>
              <a:rPr lang="hu-HU" sz="3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hu-HU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296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7" y="-914400"/>
            <a:ext cx="12209077" cy="813938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églalap 9"/>
          <p:cNvSpPr/>
          <p:nvPr/>
        </p:nvSpPr>
        <p:spPr>
          <a:xfrm>
            <a:off x="1245476" y="166255"/>
            <a:ext cx="10549102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Mire jó mindez?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1" name="Téglalap 60"/>
          <p:cNvSpPr/>
          <p:nvPr/>
        </p:nvSpPr>
        <p:spPr>
          <a:xfrm>
            <a:off x="170138" y="166255"/>
            <a:ext cx="888124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800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  <a:endParaRPr lang="hu-HU" sz="4800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245476" y="1064669"/>
            <a:ext cx="10549102" cy="575662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hu-HU" sz="2800" cap="all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A Belső tárhely</a:t>
            </a:r>
            <a:endParaRPr lang="hu-HU" sz="2800" cap="all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91" y="1178965"/>
            <a:ext cx="243537" cy="344926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15" name="Téglalap 14"/>
          <p:cNvSpPr/>
          <p:nvPr/>
        </p:nvSpPr>
        <p:spPr>
          <a:xfrm>
            <a:off x="3049807" y="2353144"/>
            <a:ext cx="6092387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32 GB ROM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Lefelé nyíl 15"/>
          <p:cNvSpPr/>
          <p:nvPr/>
        </p:nvSpPr>
        <p:spPr>
          <a:xfrm>
            <a:off x="5678214" y="3398275"/>
            <a:ext cx="835572" cy="744258"/>
          </a:xfrm>
          <a:prstGeom prst="downArrow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Segoe UI" panose="020B0502040204020203" pitchFamily="34" charset="0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1022628" y="4298431"/>
            <a:ext cx="10146744" cy="1282561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36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Rengeteg kép, zene és videó elfér rajta, nincs is szükség bővítésre</a:t>
            </a:r>
            <a:endParaRPr lang="hu-HU" sz="3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221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7" y="-914400"/>
            <a:ext cx="12209077" cy="813938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églalap 9"/>
          <p:cNvSpPr/>
          <p:nvPr/>
        </p:nvSpPr>
        <p:spPr>
          <a:xfrm>
            <a:off x="1245476" y="166255"/>
            <a:ext cx="10549102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Mire jó mindez?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1" name="Téglalap 60"/>
          <p:cNvSpPr/>
          <p:nvPr/>
        </p:nvSpPr>
        <p:spPr>
          <a:xfrm>
            <a:off x="170138" y="166255"/>
            <a:ext cx="888124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800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  <a:endParaRPr lang="hu-HU" sz="4800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245476" y="1064669"/>
            <a:ext cx="10549102" cy="575662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hu-HU" sz="2800" cap="all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A Kijelző</a:t>
            </a:r>
            <a:endParaRPr lang="hu-HU" sz="2800" cap="all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84" y="1178965"/>
            <a:ext cx="200950" cy="344926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15" name="Téglalap 14"/>
          <p:cNvSpPr/>
          <p:nvPr/>
        </p:nvSpPr>
        <p:spPr>
          <a:xfrm>
            <a:off x="1245476" y="2353144"/>
            <a:ext cx="2643020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4,5”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765951" y="2353144"/>
            <a:ext cx="2643020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IPS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8286426" y="2353144"/>
            <a:ext cx="2643020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LCD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Lefelé nyíl 17"/>
          <p:cNvSpPr/>
          <p:nvPr/>
        </p:nvSpPr>
        <p:spPr>
          <a:xfrm>
            <a:off x="2149200" y="3398275"/>
            <a:ext cx="835572" cy="744258"/>
          </a:xfrm>
          <a:prstGeom prst="downArrow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Segoe UI" panose="020B0502040204020203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451614" y="4343576"/>
            <a:ext cx="3694718" cy="1663085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Minden jól látható, egyszerűbb rajta pl. filmet nézni.</a:t>
            </a:r>
            <a:endParaRPr lang="hu-HU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Lefelé nyíl 19"/>
          <p:cNvSpPr/>
          <p:nvPr/>
        </p:nvSpPr>
        <p:spPr>
          <a:xfrm>
            <a:off x="5684455" y="3425438"/>
            <a:ext cx="835572" cy="744258"/>
          </a:xfrm>
          <a:prstGeom prst="downArrow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Segoe UI" panose="020B0502040204020203" pitchFamily="34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4146332" y="4343575"/>
            <a:ext cx="3694718" cy="1663085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Nagy betekintési szög, szép, pontos színek</a:t>
            </a:r>
            <a:endParaRPr lang="hu-HU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4146332" y="4343575"/>
            <a:ext cx="0" cy="1663085"/>
          </a:xfrm>
          <a:prstGeom prst="line">
            <a:avLst/>
          </a:prstGeom>
          <a:ln w="57150">
            <a:solidFill>
              <a:srgbClr val="F9D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églalap 21"/>
          <p:cNvSpPr/>
          <p:nvPr/>
        </p:nvSpPr>
        <p:spPr>
          <a:xfrm>
            <a:off x="7831847" y="4343575"/>
            <a:ext cx="3694718" cy="1663085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Kompakt, kis fogyasztású, nem látható vibrálás</a:t>
            </a:r>
            <a:endParaRPr lang="hu-HU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23" name="Egyenes összekötő 22"/>
          <p:cNvCxnSpPr/>
          <p:nvPr/>
        </p:nvCxnSpPr>
        <p:spPr>
          <a:xfrm>
            <a:off x="7831847" y="4343575"/>
            <a:ext cx="0" cy="1663085"/>
          </a:xfrm>
          <a:prstGeom prst="line">
            <a:avLst/>
          </a:prstGeom>
          <a:ln w="57150">
            <a:solidFill>
              <a:srgbClr val="F9D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elé nyíl 23"/>
          <p:cNvSpPr/>
          <p:nvPr/>
        </p:nvSpPr>
        <p:spPr>
          <a:xfrm>
            <a:off x="9190150" y="3398275"/>
            <a:ext cx="835572" cy="744258"/>
          </a:xfrm>
          <a:prstGeom prst="downArrow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301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7" y="-914400"/>
            <a:ext cx="12209077" cy="813938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églalap 9"/>
          <p:cNvSpPr/>
          <p:nvPr/>
        </p:nvSpPr>
        <p:spPr>
          <a:xfrm>
            <a:off x="1245476" y="166255"/>
            <a:ext cx="10549102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Mire jó mindez?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1" name="Téglalap 60"/>
          <p:cNvSpPr/>
          <p:nvPr/>
        </p:nvSpPr>
        <p:spPr>
          <a:xfrm>
            <a:off x="170138" y="166255"/>
            <a:ext cx="888124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800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  <a:endParaRPr lang="hu-HU" sz="4800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245476" y="1064669"/>
            <a:ext cx="10549102" cy="575662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hu-HU" sz="2800" cap="all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A csatlakozók</a:t>
            </a:r>
            <a:endParaRPr lang="hu-HU" sz="2800" cap="all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679" y="1064669"/>
            <a:ext cx="326360" cy="573518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15" name="Téglalap 14"/>
          <p:cNvSpPr/>
          <p:nvPr/>
        </p:nvSpPr>
        <p:spPr>
          <a:xfrm>
            <a:off x="1097759" y="2353144"/>
            <a:ext cx="3822006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3,5 mm </a:t>
            </a:r>
            <a:r>
              <a:rPr lang="hu-HU" sz="4000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jack</a:t>
            </a:r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dugó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7456439" y="2353144"/>
            <a:ext cx="2643020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Micro-USB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Lefelé nyíl 17"/>
          <p:cNvSpPr/>
          <p:nvPr/>
        </p:nvSpPr>
        <p:spPr>
          <a:xfrm>
            <a:off x="2590976" y="3398275"/>
            <a:ext cx="835572" cy="744258"/>
          </a:xfrm>
          <a:prstGeom prst="downArrow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Segoe UI" panose="020B0502040204020203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451613" y="4343576"/>
            <a:ext cx="5114299" cy="1663085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Vezetékes hangszóró (fej- vagy fülhallgató) csatlakoztatása</a:t>
            </a:r>
            <a:endParaRPr lang="hu-HU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Lefelé nyíl 19"/>
          <p:cNvSpPr/>
          <p:nvPr/>
        </p:nvSpPr>
        <p:spPr>
          <a:xfrm>
            <a:off x="8360163" y="3425438"/>
            <a:ext cx="835572" cy="744258"/>
          </a:xfrm>
          <a:prstGeom prst="downArrow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Segoe UI" panose="020B0502040204020203" pitchFamily="34" charset="0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6261652" y="4343575"/>
            <a:ext cx="5032594" cy="2355399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32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Adatátvitel PC és telefon között (fájlok mozgatása, adatok szinkronizálása stb.)</a:t>
            </a:r>
            <a:endParaRPr lang="hu-HU" sz="32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6050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7" y="-914400"/>
            <a:ext cx="12209077" cy="813938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églalap 9"/>
          <p:cNvSpPr/>
          <p:nvPr/>
        </p:nvSpPr>
        <p:spPr>
          <a:xfrm>
            <a:off x="1245476" y="166255"/>
            <a:ext cx="10549102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Mire jó mindez?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1" name="Téglalap 60"/>
          <p:cNvSpPr/>
          <p:nvPr/>
        </p:nvSpPr>
        <p:spPr>
          <a:xfrm>
            <a:off x="170138" y="166255"/>
            <a:ext cx="888124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800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?</a:t>
            </a:r>
            <a:endParaRPr lang="hu-HU" sz="4800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245476" y="1064669"/>
            <a:ext cx="10549102" cy="575662"/>
          </a:xfrm>
          <a:prstGeom prst="rect">
            <a:avLst/>
          </a:prstGeom>
          <a:solidFill>
            <a:srgbClr val="F1C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hu-HU" sz="2800" cap="all" dirty="0" smtClean="0">
                <a:effectLst>
                  <a:outerShdw blurRad="25400" dist="38100" dir="2700000" algn="tl" rotWithShape="0">
                    <a:prstClr val="black">
                      <a:alpha val="5000"/>
                    </a:prstClr>
                  </a:outerShdw>
                </a:effectLst>
                <a:latin typeface="Roboto Condensed" panose="02000000000000000000" pitchFamily="2" charset="0"/>
                <a:ea typeface="Roboto Condensed" panose="02000000000000000000" pitchFamily="2" charset="0"/>
              </a:rPr>
              <a:t>Az operációs rendszer</a:t>
            </a:r>
            <a:endParaRPr lang="hu-HU" sz="2800" cap="all" dirty="0">
              <a:effectLst>
                <a:outerShdw blurRad="25400" dist="38100" dir="2700000" algn="tl" rotWithShape="0">
                  <a:prstClr val="black">
                    <a:alpha val="5000"/>
                  </a:prstClr>
                </a:outerShdw>
              </a:effectLst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55" y="1150586"/>
            <a:ext cx="379851" cy="380868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10000"/>
              </a:prstClr>
            </a:outerShdw>
          </a:effectLst>
        </p:spPr>
      </p:pic>
      <p:sp>
        <p:nvSpPr>
          <p:cNvPr id="11" name="Téglalap 10"/>
          <p:cNvSpPr/>
          <p:nvPr/>
        </p:nvSpPr>
        <p:spPr>
          <a:xfrm>
            <a:off x="3787667" y="2339568"/>
            <a:ext cx="4599588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Windows Phone 8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26" name="Szögletes összekötő 25"/>
          <p:cNvCxnSpPr/>
          <p:nvPr/>
        </p:nvCxnSpPr>
        <p:spPr>
          <a:xfrm>
            <a:off x="8387255" y="2773009"/>
            <a:ext cx="661827" cy="1026949"/>
          </a:xfrm>
          <a:prstGeom prst="bentConnector2">
            <a:avLst/>
          </a:prstGeom>
          <a:ln w="76200">
            <a:solidFill>
              <a:srgbClr val="27AE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églalap 26"/>
          <p:cNvSpPr/>
          <p:nvPr/>
        </p:nvSpPr>
        <p:spPr>
          <a:xfrm>
            <a:off x="6749288" y="3847256"/>
            <a:ext cx="4599588" cy="898414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Gyors, biztonságos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327468" y="3847255"/>
            <a:ext cx="4599588" cy="1363373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hu-HU" sz="4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Olyan, mint az asztali testvére (Windows 8)</a:t>
            </a:r>
            <a:endParaRPr lang="hu-HU" sz="4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29" name="Szögletes összekötő 28"/>
          <p:cNvCxnSpPr/>
          <p:nvPr/>
        </p:nvCxnSpPr>
        <p:spPr>
          <a:xfrm rot="5400000">
            <a:off x="2885968" y="2898258"/>
            <a:ext cx="1026949" cy="776451"/>
          </a:xfrm>
          <a:prstGeom prst="bentConnector3">
            <a:avLst>
              <a:gd name="adj1" fmla="val -3731"/>
            </a:avLst>
          </a:prstGeom>
          <a:ln w="76200">
            <a:solidFill>
              <a:srgbClr val="27AE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978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730</Words>
  <Application>Microsoft Office PowerPoint</Application>
  <PresentationFormat>Szélesvásznú</PresentationFormat>
  <Paragraphs>156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Roboto Condensed</vt:lpstr>
      <vt:lpstr>Arial</vt:lpstr>
      <vt:lpstr>Segoe UI Light</vt:lpstr>
      <vt:lpstr>Segoe UI</vt:lpstr>
      <vt:lpstr>Segoe UI Semibold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Kedvenc Mobilom</dc:title>
  <dc:creator>Gera Imre</dc:creator>
  <cp:lastModifiedBy>Gera Imre</cp:lastModifiedBy>
  <cp:revision>58</cp:revision>
  <dcterms:created xsi:type="dcterms:W3CDTF">2014-12-04T18:06:37Z</dcterms:created>
  <dcterms:modified xsi:type="dcterms:W3CDTF">2015-01-08T17:16:19Z</dcterms:modified>
</cp:coreProperties>
</file>