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8" r:id="rId3"/>
    <p:sldId id="264" r:id="rId4"/>
    <p:sldId id="258" r:id="rId5"/>
    <p:sldId id="259" r:id="rId6"/>
    <p:sldId id="271" r:id="rId7"/>
    <p:sldId id="262" r:id="rId8"/>
    <p:sldId id="261" r:id="rId9"/>
    <p:sldId id="260" r:id="rId10"/>
    <p:sldId id="268" r:id="rId11"/>
    <p:sldId id="269" r:id="rId12"/>
    <p:sldId id="270" r:id="rId13"/>
    <p:sldId id="272" r:id="rId14"/>
    <p:sldId id="274" r:id="rId15"/>
    <p:sldId id="273" r:id="rId16"/>
    <p:sldId id="275" r:id="rId17"/>
    <p:sldId id="276" r:id="rId18"/>
    <p:sldId id="277" r:id="rId19"/>
    <p:sldId id="267" r:id="rId20"/>
    <p:sldId id="281" r:id="rId21"/>
    <p:sldId id="280" r:id="rId22"/>
    <p:sldId id="283" r:id="rId23"/>
    <p:sldId id="279" r:id="rId24"/>
    <p:sldId id="265" r:id="rId25"/>
    <p:sldId id="284" r:id="rId2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B4EDF3C2-6366-4397-B2FA-2FB62B8F0F94}">
          <p14:sldIdLst>
            <p14:sldId id="256"/>
            <p14:sldId id="278"/>
            <p14:sldId id="264"/>
            <p14:sldId id="258"/>
            <p14:sldId id="259"/>
            <p14:sldId id="271"/>
            <p14:sldId id="262"/>
            <p14:sldId id="261"/>
            <p14:sldId id="260"/>
            <p14:sldId id="268"/>
            <p14:sldId id="269"/>
            <p14:sldId id="270"/>
            <p14:sldId id="272"/>
            <p14:sldId id="274"/>
            <p14:sldId id="273"/>
            <p14:sldId id="275"/>
            <p14:sldId id="276"/>
            <p14:sldId id="277"/>
          </p14:sldIdLst>
        </p14:section>
        <p14:section name="Játékok, Kérdések" id="{6B19F8DD-0A84-4B97-A584-754E2171F0EF}">
          <p14:sldIdLst>
            <p14:sldId id="267"/>
            <p14:sldId id="281"/>
            <p14:sldId id="280"/>
            <p14:sldId id="283"/>
            <p14:sldId id="279"/>
            <p14:sldId id="265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Közepesen sötét stílus 4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2" autoAdjust="0"/>
    <p:restoredTop sz="94660"/>
  </p:normalViewPr>
  <p:slideViewPr>
    <p:cSldViewPr>
      <p:cViewPr>
        <p:scale>
          <a:sx n="100" d="100"/>
          <a:sy n="100" d="100"/>
        </p:scale>
        <p:origin x="-1266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2A219-AC6E-4E3F-A40B-B7F138E6F550}" type="datetimeFigureOut">
              <a:rPr lang="hu-HU" smtClean="0"/>
              <a:t>2014.11.30.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2F718-FCF1-4EAF-9B2E-FCA66122FB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924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90263-E2C8-4910-86C9-FC3020F259A2}" type="datetimeFigureOut">
              <a:rPr lang="hu-HU" smtClean="0"/>
              <a:t>2014.11.30.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27722-6163-4CE7-B841-D5CEC3FBB7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4747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36F7181-6F2F-4395-AD2D-7913B2B4E165}" type="datetime1">
              <a:rPr lang="hu-HU" smtClean="0"/>
              <a:t>2014.11.30.</a:t>
            </a:fld>
            <a:endParaRPr lang="hu-H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FCC944-0C4C-4CE0-AF23-2F3A061092AB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hu-HU" smtClean="0"/>
              <a:t>Készítette: Gáspár Imre</a:t>
            </a:r>
            <a:endParaRPr lang="hu-H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AAE6-05F1-4B23-924E-B6C2BEAABA30}" type="datetime1">
              <a:rPr lang="hu-HU" smtClean="0"/>
              <a:t>2014.11.30.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Gáspár Imre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CC944-0C4C-4CE0-AF23-2F3A061092A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Title 9"/>
          <p:cNvSpPr txBox="1">
            <a:spLocks/>
          </p:cNvSpPr>
          <p:nvPr userDrawn="1"/>
        </p:nvSpPr>
        <p:spPr>
          <a:xfrm>
            <a:off x="388268" y="692696"/>
            <a:ext cx="8367464" cy="80615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0C9C-DCF7-456D-A5C0-E6ADCD8E1608}" type="datetime1">
              <a:rPr lang="hu-HU" smtClean="0"/>
              <a:t>2014.11.30.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Gáspár Imre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CC944-0C4C-4CE0-AF23-2F3A061092A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5D09-621D-4181-A616-8A78B7376973}" type="datetime1">
              <a:rPr lang="hu-HU" smtClean="0"/>
              <a:t>2014.11.30.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Gáspár Imre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CC944-0C4C-4CE0-AF23-2F3A061092A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92696"/>
            <a:ext cx="5544616" cy="60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D184C7-B6CB-4091-99C6-0EDFC84C9E5E}" type="datetime1">
              <a:rPr lang="hu-HU" smtClean="0"/>
              <a:t>2014.11.30.</a:t>
            </a:fld>
            <a:endParaRPr lang="hu-H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CC944-0C4C-4CE0-AF23-2F3A061092AB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Készítette: Gáspár Imre</a:t>
            </a:r>
            <a:endParaRPr lang="hu-H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D2A0-18D7-4B94-BC71-9DFDF5252EF3}" type="datetime1">
              <a:rPr lang="hu-HU" smtClean="0"/>
              <a:t>2014.11.30.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Gáspár Imre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CC944-0C4C-4CE0-AF23-2F3A061092AB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9" name="Title 9"/>
          <p:cNvSpPr txBox="1">
            <a:spLocks/>
          </p:cNvSpPr>
          <p:nvPr userDrawn="1"/>
        </p:nvSpPr>
        <p:spPr>
          <a:xfrm>
            <a:off x="388268" y="692696"/>
            <a:ext cx="8367464" cy="80615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DBC6-99CE-4C28-A129-76875921F76E}" type="datetime1">
              <a:rPr lang="hu-HU" smtClean="0"/>
              <a:t>2014.11.30.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Gáspár Imre</a:t>
            </a: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CC944-0C4C-4CE0-AF23-2F3A061092AB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F81D-1C31-4B78-8408-603AAADF49D6}" type="datetime1">
              <a:rPr lang="hu-HU" smtClean="0"/>
              <a:t>2014.11.30.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Gáspár Imre</a:t>
            </a: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CC944-0C4C-4CE0-AF23-2F3A061092AB}" type="slidenum">
              <a:rPr lang="hu-HU" smtClean="0"/>
              <a:t>‹#›</a:t>
            </a:fld>
            <a:endParaRPr lang="hu-H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6642" y="6399658"/>
            <a:ext cx="2133600" cy="274320"/>
          </a:xfrm>
        </p:spPr>
        <p:txBody>
          <a:bodyPr/>
          <a:lstStyle/>
          <a:p>
            <a:fld id="{54BDCDBD-7531-4663-BB7F-263CCAD8EA2B}" type="datetime1">
              <a:rPr lang="hu-HU" smtClean="0"/>
              <a:t>2014.11.30.</a:t>
            </a:fld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59832" y="6418708"/>
            <a:ext cx="3352800" cy="274320"/>
          </a:xfrm>
        </p:spPr>
        <p:txBody>
          <a:bodyPr/>
          <a:lstStyle/>
          <a:p>
            <a:r>
              <a:rPr lang="hu-HU" smtClean="0"/>
              <a:t>Készítette: Gáspár Imre</a:t>
            </a: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18090" y="6342896"/>
            <a:ext cx="739794" cy="364271"/>
          </a:xfrm>
        </p:spPr>
        <p:txBody>
          <a:bodyPr/>
          <a:lstStyle/>
          <a:p>
            <a:fld id="{68FCC944-0C4C-4CE0-AF23-2F3A061092A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EC6E7-E4B2-46C4-A804-B585D77242CB}" type="datetime1">
              <a:rPr lang="hu-HU" smtClean="0"/>
              <a:t>2014.11.30.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Gáspár Imre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FCC944-0C4C-4CE0-AF23-2F3A061092AB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B78A3-0983-412C-A493-072EFEB83990}" type="datetime1">
              <a:rPr lang="hu-HU" smtClean="0"/>
              <a:t>2014.11.30.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Gáspár Imre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CC944-0C4C-4CE0-AF23-2F3A061092AB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65476" y="2043844"/>
            <a:ext cx="613048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268" y="185589"/>
            <a:ext cx="8367464" cy="408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dirty="0" smtClean="0"/>
              <a:t>Ilyen számítógépet szeretnék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478683"/>
            <a:ext cx="2133600" cy="2743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FA013791-5108-4DDF-9E45-CB1671B6E82C}" type="datetime1">
              <a:rPr lang="hu-HU" smtClean="0"/>
              <a:t>2014.11.30.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9832" y="6478683"/>
            <a:ext cx="3352800" cy="2743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Készítette: Gáspár Imre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08" y="6453336"/>
            <a:ext cx="739794" cy="36427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fld id="{68FCC944-0C4C-4CE0-AF23-2F3A061092AB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0" name="Title 9"/>
          <p:cNvSpPr txBox="1">
            <a:spLocks/>
          </p:cNvSpPr>
          <p:nvPr userDrawn="1"/>
        </p:nvSpPr>
        <p:spPr>
          <a:xfrm>
            <a:off x="388268" y="692696"/>
            <a:ext cx="8367464" cy="80615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2800" kern="1200" cap="sm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l.com/" TargetMode="External"/><Relationship Id="rId7" Type="http://schemas.openxmlformats.org/officeDocument/2006/relationships/hyperlink" Target="http://www.arukereso.hu/" TargetMode="External"/><Relationship Id="rId2" Type="http://schemas.openxmlformats.org/officeDocument/2006/relationships/hyperlink" Target="http://www.gamechannel.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220volt.hu/" TargetMode="External"/><Relationship Id="rId5" Type="http://schemas.openxmlformats.org/officeDocument/2006/relationships/hyperlink" Target="http://www.gyakorikerdesek.hu/szamitastechnika__hardverek__6192154-asztali-szamitogepet-szeretnek-venni-es-erdekelne-hogy-erdemes-e-megvenni-egy-il" TargetMode="External"/><Relationship Id="rId4" Type="http://schemas.openxmlformats.org/officeDocument/2006/relationships/hyperlink" Target="http://www.osoft.hu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220volt.hu/Gigabyte+GeForce+GTX+780+Ti+GV-N78TOC-3G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4985792"/>
            <a:ext cx="5616624" cy="1872208"/>
          </a:xfrm>
          <a:solidFill>
            <a:schemeClr val="accent1"/>
          </a:solidFill>
        </p:spPr>
        <p:txBody>
          <a:bodyPr/>
          <a:lstStyle/>
          <a:p>
            <a:r>
              <a:rPr lang="hu-HU" dirty="0" smtClean="0"/>
              <a:t>Készítette: 		Gáspár Imre</a:t>
            </a:r>
          </a:p>
          <a:p>
            <a:r>
              <a:rPr lang="hu-HU" dirty="0" smtClean="0"/>
              <a:t>Felkészítő tanár: 	Tóth Ibolya</a:t>
            </a:r>
          </a:p>
          <a:p>
            <a:r>
              <a:rPr lang="hu-HU" dirty="0" smtClean="0"/>
              <a:t>Iskola: Horváth István Általános Iskola</a:t>
            </a:r>
          </a:p>
          <a:p>
            <a:r>
              <a:rPr lang="hu-HU" dirty="0" smtClean="0"/>
              <a:t>Iskola címe: </a:t>
            </a:r>
            <a:r>
              <a:rPr lang="hu-HU" dirty="0"/>
              <a:t>8105 </a:t>
            </a:r>
            <a:r>
              <a:rPr lang="hu-HU" dirty="0" smtClean="0"/>
              <a:t>Pétfürdő, </a:t>
            </a:r>
            <a:r>
              <a:rPr lang="hu-HU" dirty="0"/>
              <a:t>Berhidai út </a:t>
            </a:r>
            <a:r>
              <a:rPr lang="hu-HU" dirty="0" smtClean="0"/>
              <a:t>54.  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Ilyen számítógépet szeretnék</a:t>
            </a:r>
          </a:p>
        </p:txBody>
      </p:sp>
      <p:sp>
        <p:nvSpPr>
          <p:cNvPr id="4" name="Téglalap 3"/>
          <p:cNvSpPr/>
          <p:nvPr/>
        </p:nvSpPr>
        <p:spPr>
          <a:xfrm>
            <a:off x="5580112" y="4797152"/>
            <a:ext cx="179512" cy="2060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4797152"/>
            <a:ext cx="5759624" cy="19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47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5652120" y="116632"/>
            <a:ext cx="3182889" cy="1493905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hu-HU" sz="1600" dirty="0"/>
              <a:t>A tápegység olyan készülék, </a:t>
            </a:r>
            <a:r>
              <a:rPr lang="hu-HU" sz="1600" dirty="0" smtClean="0"/>
              <a:t>amely </a:t>
            </a:r>
            <a:r>
              <a:rPr lang="hu-HU" sz="1600" dirty="0"/>
              <a:t>az elektromos hálózat energiáját </a:t>
            </a:r>
            <a:r>
              <a:rPr lang="hu-HU" sz="1600" dirty="0" smtClean="0"/>
              <a:t>a </a:t>
            </a:r>
            <a:r>
              <a:rPr lang="hu-HU" sz="1600" dirty="0"/>
              <a:t>rácsatlakoztatni kívánt eszköz által megkívánt jellegűre </a:t>
            </a:r>
            <a:r>
              <a:rPr lang="hu-HU" sz="1600" dirty="0" smtClean="0"/>
              <a:t>alakítja.</a:t>
            </a:r>
            <a:endParaRPr lang="hu-HU" sz="16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all" dirty="0"/>
              <a:t>Ilyen számítógépet szeretnék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56594"/>
            <a:ext cx="6410325" cy="3343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églalap 7"/>
          <p:cNvSpPr/>
          <p:nvPr/>
        </p:nvSpPr>
        <p:spPr>
          <a:xfrm rot="169929">
            <a:off x="1475656" y="2132856"/>
            <a:ext cx="3244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Cooler Master V1200 </a:t>
            </a:r>
            <a:r>
              <a:rPr lang="hu-HU" b="1" dirty="0" err="1">
                <a:solidFill>
                  <a:srgbClr val="C00000"/>
                </a:solidFill>
              </a:rPr>
              <a:t>Platinum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5004048" y="2708920"/>
            <a:ext cx="1167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84 845 Ft</a:t>
            </a: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327376"/>
              </p:ext>
            </p:extLst>
          </p:nvPr>
        </p:nvGraphicFramePr>
        <p:xfrm>
          <a:off x="0" y="1484780"/>
          <a:ext cx="9144000" cy="482453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572000"/>
                <a:gridCol w="4572000"/>
              </a:tblGrid>
              <a:tr h="293299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Leírás</a:t>
                      </a:r>
                      <a:endParaRPr lang="hu-H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51" marR="69951" marT="34975" marB="34975" anchor="ctr"/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Rendkívül csendes, </a:t>
                      </a:r>
                      <a:r>
                        <a:rPr lang="hu-H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megbizható</a:t>
                      </a:r>
                      <a:r>
                        <a:rPr lang="hu-H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PC tápegység</a:t>
                      </a:r>
                    </a:p>
                  </a:txBody>
                  <a:tcPr marL="69951" marR="69951" marT="34975" marB="34975" anchor="ctr"/>
                </a:tc>
              </a:tr>
              <a:tr h="323660">
                <a:tc>
                  <a:txBody>
                    <a:bodyPr/>
                    <a:lstStyle/>
                    <a:p>
                      <a:r>
                        <a:rPr lang="hu-HU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Formátum</a:t>
                      </a:r>
                    </a:p>
                  </a:txBody>
                  <a:tcPr marL="69951" marR="69951" marT="34975" marB="34975" anchor="ctr"/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ATX 12V V2.3</a:t>
                      </a:r>
                    </a:p>
                  </a:txBody>
                  <a:tcPr marL="69951" marR="69951" marT="34975" marB="34975" anchor="ctr"/>
                </a:tc>
              </a:tr>
              <a:tr h="323660">
                <a:tc>
                  <a:txBody>
                    <a:bodyPr/>
                    <a:lstStyle/>
                    <a:p>
                      <a:r>
                        <a:rPr lang="hu-HU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Teljesítmény (W)</a:t>
                      </a:r>
                    </a:p>
                  </a:txBody>
                  <a:tcPr marL="69951" marR="69951" marT="34975" marB="34975" anchor="ctr"/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1200W</a:t>
                      </a:r>
                    </a:p>
                  </a:txBody>
                  <a:tcPr marL="69951" marR="69951" marT="34975" marB="34975" anchor="ctr"/>
                </a:tc>
              </a:tr>
              <a:tr h="323660">
                <a:tc>
                  <a:txBody>
                    <a:bodyPr/>
                    <a:lstStyle/>
                    <a:p>
                      <a:r>
                        <a:rPr lang="hu-HU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Hűtés</a:t>
                      </a:r>
                    </a:p>
                  </a:txBody>
                  <a:tcPr marL="69951" marR="69951" marT="34975" marB="34975" anchor="ctr"/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aktív</a:t>
                      </a:r>
                    </a:p>
                  </a:txBody>
                  <a:tcPr marL="69951" marR="69951" marT="34975" marB="34975" anchor="ctr"/>
                </a:tc>
              </a:tr>
              <a:tr h="323660">
                <a:tc>
                  <a:txBody>
                    <a:bodyPr/>
                    <a:lstStyle/>
                    <a:p>
                      <a:r>
                        <a:rPr lang="hu-HU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Ventilátorméret</a:t>
                      </a:r>
                    </a:p>
                  </a:txBody>
                  <a:tcPr marL="69951" marR="69951" marT="34975" marB="34975" anchor="ctr"/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135mm</a:t>
                      </a:r>
                    </a:p>
                  </a:txBody>
                  <a:tcPr marL="69951" marR="69951" marT="34975" marB="34975" anchor="ctr"/>
                </a:tc>
              </a:tr>
              <a:tr h="323660">
                <a:tc>
                  <a:txBody>
                    <a:bodyPr/>
                    <a:lstStyle/>
                    <a:p>
                      <a:r>
                        <a:rPr lang="hu-HU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Hatásfok</a:t>
                      </a:r>
                    </a:p>
                  </a:txBody>
                  <a:tcPr marL="69951" marR="69951" marT="34975" marB="34975" anchor="ctr"/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93%</a:t>
                      </a:r>
                    </a:p>
                  </a:txBody>
                  <a:tcPr marL="69951" marR="69951" marT="34975" marB="34975" anchor="ctr"/>
                </a:tc>
              </a:tr>
              <a:tr h="323660">
                <a:tc>
                  <a:txBody>
                    <a:bodyPr/>
                    <a:lstStyle/>
                    <a:p>
                      <a:r>
                        <a:rPr lang="hu-H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Minősítés</a:t>
                      </a:r>
                    </a:p>
                  </a:txBody>
                  <a:tcPr marL="69951" marR="69951" marT="34975" marB="34975" anchor="ctr"/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Plus </a:t>
                      </a:r>
                      <a:r>
                        <a:rPr lang="hu-H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Platinum</a:t>
                      </a:r>
                      <a:endParaRPr lang="hu-H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51" marR="69951" marT="34975" marB="34975" anchor="ctr"/>
                </a:tc>
              </a:tr>
              <a:tr h="323660">
                <a:tc>
                  <a:txBody>
                    <a:bodyPr/>
                    <a:lstStyle/>
                    <a:p>
                      <a:r>
                        <a:rPr lang="hu-HU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24/20 tűs csatlakozó (alaplap)</a:t>
                      </a:r>
                    </a:p>
                  </a:txBody>
                  <a:tcPr marL="69951" marR="69951" marT="34975" marB="34975" anchor="ctr"/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9951" marR="69951" marT="34975" marB="34975" anchor="ctr"/>
                </a:tc>
              </a:tr>
              <a:tr h="323660">
                <a:tc>
                  <a:txBody>
                    <a:bodyPr/>
                    <a:lstStyle/>
                    <a:p>
                      <a:r>
                        <a:rPr lang="hu-HU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tűs csatlakozó (periféria)</a:t>
                      </a:r>
                    </a:p>
                  </a:txBody>
                  <a:tcPr marL="69951" marR="69951" marT="34975" marB="34975" anchor="ctr"/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9951" marR="69951" marT="34975" marB="34975" anchor="ctr"/>
                </a:tc>
              </a:tr>
              <a:tr h="323660">
                <a:tc>
                  <a:txBody>
                    <a:bodyPr/>
                    <a:lstStyle/>
                    <a:p>
                      <a:r>
                        <a:rPr lang="hu-HU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tűs csatlakozó (EPS12V)</a:t>
                      </a:r>
                    </a:p>
                  </a:txBody>
                  <a:tcPr marL="69951" marR="69951" marT="34975" marB="34975" anchor="ctr"/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9951" marR="69951" marT="34975" marB="34975" anchor="ctr"/>
                </a:tc>
              </a:tr>
              <a:tr h="323660">
                <a:tc>
                  <a:txBody>
                    <a:bodyPr/>
                    <a:lstStyle/>
                    <a:p>
                      <a:r>
                        <a:rPr lang="hu-HU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PCIe</a:t>
                      </a:r>
                    </a:p>
                  </a:txBody>
                  <a:tcPr marL="69951" marR="69951" marT="34975" marB="34975" anchor="ctr"/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12x 6+2pin</a:t>
                      </a:r>
                    </a:p>
                  </a:txBody>
                  <a:tcPr marL="69951" marR="69951" marT="34975" marB="34975" anchor="ctr"/>
                </a:tc>
              </a:tr>
              <a:tr h="323660">
                <a:tc>
                  <a:txBody>
                    <a:bodyPr/>
                    <a:lstStyle/>
                    <a:p>
                      <a:r>
                        <a:rPr lang="hu-HU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Floppy csatlakozó</a:t>
                      </a:r>
                    </a:p>
                  </a:txBody>
                  <a:tcPr marL="69951" marR="69951" marT="34975" marB="34975" anchor="ctr"/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9951" marR="69951" marT="34975" marB="34975" anchor="ctr"/>
                </a:tc>
              </a:tr>
              <a:tr h="323660">
                <a:tc>
                  <a:txBody>
                    <a:bodyPr/>
                    <a:lstStyle/>
                    <a:p>
                      <a:r>
                        <a:rPr lang="hu-HU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S-ATA csatlakozó</a:t>
                      </a:r>
                    </a:p>
                  </a:txBody>
                  <a:tcPr marL="69951" marR="69951" marT="34975" marB="34975" anchor="ctr"/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9951" marR="69951" marT="34975" marB="34975" anchor="ctr"/>
                </a:tc>
              </a:tr>
              <a:tr h="323660">
                <a:tc>
                  <a:txBody>
                    <a:bodyPr/>
                    <a:lstStyle/>
                    <a:p>
                      <a:r>
                        <a:rPr lang="hu-HU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Méret</a:t>
                      </a:r>
                    </a:p>
                  </a:txBody>
                  <a:tcPr marL="69951" marR="69951" marT="34975" marB="34975" anchor="ctr"/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x 190 x 86mm</a:t>
                      </a:r>
                    </a:p>
                  </a:txBody>
                  <a:tcPr marL="69951" marR="69951" marT="34975" marB="34975" anchor="ctr"/>
                </a:tc>
              </a:tr>
              <a:tr h="323660">
                <a:tc>
                  <a:txBody>
                    <a:bodyPr/>
                    <a:lstStyle/>
                    <a:p>
                      <a:r>
                        <a:rPr lang="hu-H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Moduláris elrendezés</a:t>
                      </a:r>
                    </a:p>
                  </a:txBody>
                  <a:tcPr marL="69951" marR="69951" marT="34975" marB="34975" anchor="ctr"/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igen</a:t>
                      </a:r>
                    </a:p>
                  </a:txBody>
                  <a:tcPr marL="69951" marR="69951" marT="34975" marB="34975" anchor="ctr"/>
                </a:tc>
              </a:tr>
            </a:tbl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3377766" y="76470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cap="small" dirty="0" smtClean="0">
                <a:solidFill>
                  <a:schemeClr val="bg1"/>
                </a:solidFill>
              </a:rPr>
              <a:t>Tápegység</a:t>
            </a:r>
            <a:endParaRPr lang="hu-HU" sz="3600" b="1" cap="small" dirty="0">
              <a:solidFill>
                <a:schemeClr val="bg1"/>
              </a:solidFill>
            </a:endParaRPr>
          </a:p>
        </p:txBody>
      </p:sp>
      <p:sp>
        <p:nvSpPr>
          <p:cNvPr id="11" name="Dátum hely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566B-6B55-44F0-938B-082DC9A21AFB}" type="datetime1">
              <a:rPr lang="hu-HU" smtClean="0"/>
              <a:t>2014.11.30.</a:t>
            </a:fld>
            <a:endParaRPr lang="hu-HU"/>
          </a:p>
        </p:txBody>
      </p:sp>
      <p:sp>
        <p:nvSpPr>
          <p:cNvPr id="12" name="Élőláb hely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Gáspár Imre</a:t>
            </a:r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CC944-0C4C-4CE0-AF23-2F3A061092AB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255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9795"/>
            <a:ext cx="4444280" cy="2534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all" dirty="0"/>
              <a:t>Ilyen számítógépet </a:t>
            </a:r>
            <a:r>
              <a:rPr lang="hu-HU" cap="all" dirty="0" smtClean="0"/>
              <a:t>szeretnék</a:t>
            </a:r>
            <a:endParaRPr lang="hu-HU" cap="all" dirty="0"/>
          </a:p>
        </p:txBody>
      </p:sp>
      <p:sp>
        <p:nvSpPr>
          <p:cNvPr id="5" name="Szövegdoboz 4"/>
          <p:cNvSpPr txBox="1"/>
          <p:nvPr/>
        </p:nvSpPr>
        <p:spPr>
          <a:xfrm>
            <a:off x="3254525" y="3157175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109.990,-</a:t>
            </a:r>
            <a:endParaRPr lang="hu-H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23528" y="4581128"/>
            <a:ext cx="403244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Mire használható: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444500" algn="l"/>
              </a:tabLst>
            </a:pPr>
            <a:r>
              <a:rPr lang="hu-HU" sz="1600" dirty="0" smtClean="0"/>
              <a:t>az </a:t>
            </a:r>
            <a:r>
              <a:rPr lang="hu-HU" sz="1600" dirty="0"/>
              <a:t>SSD egy olyan, </a:t>
            </a:r>
            <a:r>
              <a:rPr lang="hu-HU" sz="1600" dirty="0" smtClean="0"/>
              <a:t>mozgó alkatrészek nélküli adattároló eszköz</a:t>
            </a:r>
            <a:r>
              <a:rPr lang="hu-HU" sz="1600" dirty="0"/>
              <a:t>, ami </a:t>
            </a:r>
            <a:r>
              <a:rPr lang="hu-HU" sz="1600" dirty="0" smtClean="0"/>
              <a:t>memóriában </a:t>
            </a:r>
            <a:r>
              <a:rPr lang="hu-HU" sz="1600" dirty="0"/>
              <a:t>tárolja </a:t>
            </a:r>
            <a:r>
              <a:rPr lang="hu-HU" sz="1600" dirty="0" smtClean="0"/>
              <a:t>az adatokat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444500" algn="l"/>
              </a:tabLst>
            </a:pPr>
            <a:r>
              <a:rPr lang="hu-HU" sz="1600" dirty="0" smtClean="0"/>
              <a:t>USB – kábellel lehet kapcsolni a számítógéphez</a:t>
            </a:r>
            <a:endParaRPr lang="hu-HU" sz="1600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234463"/>
              </p:ext>
            </p:extLst>
          </p:nvPr>
        </p:nvGraphicFramePr>
        <p:xfrm>
          <a:off x="4932040" y="1916828"/>
          <a:ext cx="3960440" cy="27429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38638"/>
                <a:gridCol w="1821802"/>
              </a:tblGrid>
              <a:tr h="300588">
                <a:tc>
                  <a:txBody>
                    <a:bodyPr/>
                    <a:lstStyle/>
                    <a:p>
                      <a:r>
                        <a:rPr lang="hu-HU" sz="1600" b="0" i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Típus</a:t>
                      </a:r>
                      <a:endParaRPr lang="hu-H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b="0" i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SSD Meghajtó</a:t>
                      </a:r>
                      <a:endParaRPr lang="hu-H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00588">
                <a:tc>
                  <a:txBody>
                    <a:bodyPr/>
                    <a:lstStyle/>
                    <a:p>
                      <a:r>
                        <a:rPr lang="hu-H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Háttértár</a:t>
                      </a:r>
                      <a:endParaRPr lang="hu-H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i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1TB HDD</a:t>
                      </a:r>
                    </a:p>
                  </a:txBody>
                  <a:tcPr/>
                </a:tc>
              </a:tr>
              <a:tr h="300588">
                <a:tc>
                  <a:txBody>
                    <a:bodyPr/>
                    <a:lstStyle/>
                    <a:p>
                      <a:r>
                        <a:rPr lang="hu-HU" sz="1600" b="0" i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Technológia</a:t>
                      </a:r>
                      <a:endParaRPr lang="hu-H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i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Toggle</a:t>
                      </a:r>
                      <a:r>
                        <a:rPr lang="hu-HU" sz="1600" b="0" i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NAND</a:t>
                      </a:r>
                    </a:p>
                  </a:txBody>
                  <a:tcPr/>
                </a:tc>
              </a:tr>
              <a:tr h="300588">
                <a:tc>
                  <a:txBody>
                    <a:bodyPr/>
                    <a:lstStyle/>
                    <a:p>
                      <a:r>
                        <a:rPr lang="hu-HU" sz="1600" b="0" i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Csatlakozó</a:t>
                      </a:r>
                      <a:endParaRPr lang="hu-H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i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SATA 3 (6Gbit/s)</a:t>
                      </a:r>
                    </a:p>
                  </a:txBody>
                  <a:tcPr/>
                </a:tc>
              </a:tr>
              <a:tr h="365618">
                <a:tc>
                  <a:txBody>
                    <a:bodyPr/>
                    <a:lstStyle/>
                    <a:p>
                      <a:r>
                        <a:rPr lang="hu-HU" sz="1600" b="0" i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Olvasási sebesség</a:t>
                      </a:r>
                      <a:endParaRPr lang="hu-H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i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540Mb/s</a:t>
                      </a:r>
                    </a:p>
                  </a:txBody>
                  <a:tcPr/>
                </a:tc>
              </a:tr>
              <a:tr h="300588">
                <a:tc>
                  <a:txBody>
                    <a:bodyPr/>
                    <a:lstStyle/>
                    <a:p>
                      <a:r>
                        <a:rPr lang="hu-HU" sz="1600" b="0" i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Írási sebesség</a:t>
                      </a:r>
                      <a:endParaRPr lang="hu-H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i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520Mb/s</a:t>
                      </a:r>
                    </a:p>
                  </a:txBody>
                  <a:tcPr/>
                </a:tc>
              </a:tr>
              <a:tr h="365618">
                <a:tc>
                  <a:txBody>
                    <a:bodyPr/>
                    <a:lstStyle/>
                    <a:p>
                      <a:r>
                        <a:rPr lang="hu-HU" sz="1600" b="0" i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Beszerelési méret</a:t>
                      </a:r>
                      <a:endParaRPr lang="hu-H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i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2.5"</a:t>
                      </a:r>
                    </a:p>
                  </a:txBody>
                  <a:tcPr/>
                </a:tc>
              </a:tr>
              <a:tr h="300588">
                <a:tc>
                  <a:txBody>
                    <a:bodyPr/>
                    <a:lstStyle/>
                    <a:p>
                      <a:r>
                        <a:rPr lang="hu-HU" sz="1600" b="0" i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Magasság</a:t>
                      </a:r>
                      <a:endParaRPr lang="hu-H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i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7mm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65215"/>
            <a:ext cx="1316351" cy="131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3950931" y="764704"/>
            <a:ext cx="124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cap="small" spc="200" dirty="0">
                <a:solidFill>
                  <a:prstClr val="white"/>
                </a:solidFill>
                <a:ea typeface="+mj-ea"/>
                <a:cs typeface="+mj-cs"/>
              </a:rPr>
              <a:t>SSD</a:t>
            </a:r>
            <a:endParaRPr lang="hu-HU" sz="2400" b="1" dirty="0"/>
          </a:p>
        </p:txBody>
      </p:sp>
      <p:sp>
        <p:nvSpPr>
          <p:cNvPr id="2" name="Téglalap 1"/>
          <p:cNvSpPr/>
          <p:nvPr/>
        </p:nvSpPr>
        <p:spPr>
          <a:xfrm rot="358794">
            <a:off x="912656" y="2237568"/>
            <a:ext cx="3266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Samsung 840 EVO 2.5" 500GB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5BAC0-BC5D-4C79-8BE7-F68B7B3BCF99}" type="datetime1">
              <a:rPr lang="hu-HU" smtClean="0"/>
              <a:t>2014.11.30.</a:t>
            </a:fld>
            <a:endParaRPr lang="hu-HU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Gáspár Imre</a:t>
            </a:r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CC944-0C4C-4CE0-AF23-2F3A061092AB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399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95462"/>
            <a:ext cx="3852368" cy="25696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all" dirty="0"/>
              <a:t>Ilyen számítógépet </a:t>
            </a:r>
            <a:r>
              <a:rPr lang="hu-HU" cap="all" dirty="0" smtClean="0"/>
              <a:t>szeretnék</a:t>
            </a:r>
            <a:endParaRPr lang="hu-HU" cap="al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4246">
            <a:off x="885994" y="2358097"/>
            <a:ext cx="1666840" cy="121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385172"/>
              </p:ext>
            </p:extLst>
          </p:nvPr>
        </p:nvGraphicFramePr>
        <p:xfrm>
          <a:off x="4211960" y="2060848"/>
          <a:ext cx="4680520" cy="417646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08312"/>
                <a:gridCol w="1872208"/>
              </a:tblGrid>
              <a:tr h="229811">
                <a:tc>
                  <a:txBody>
                    <a:bodyPr/>
                    <a:lstStyle/>
                    <a:p>
                      <a:r>
                        <a:rPr lang="hu-H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Típus </a:t>
                      </a:r>
                    </a:p>
                  </a:txBody>
                  <a:tcPr marL="28601" marR="28601" marT="17161" marB="17161" anchor="ctr"/>
                </a:tc>
                <a:tc>
                  <a:txBody>
                    <a:bodyPr/>
                    <a:lstStyle/>
                    <a:p>
                      <a:r>
                        <a:rPr lang="hu-HU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Blu-ray</a:t>
                      </a:r>
                      <a:r>
                        <a:rPr lang="hu-H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író</a:t>
                      </a:r>
                    </a:p>
                  </a:txBody>
                  <a:tcPr marL="28601" marR="28601" marT="17161" marB="17161" anchor="ctr"/>
                </a:tc>
              </a:tr>
              <a:tr h="229811">
                <a:tc>
                  <a:txBody>
                    <a:bodyPr/>
                    <a:lstStyle/>
                    <a:p>
                      <a:r>
                        <a:rPr lang="hu-H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Kialakítás </a:t>
                      </a:r>
                    </a:p>
                  </a:txBody>
                  <a:tcPr marL="28601" marR="28601" marT="17161" marB="17161" anchor="ctr"/>
                </a:tc>
                <a:tc>
                  <a:txBody>
                    <a:bodyPr/>
                    <a:lstStyle/>
                    <a:p>
                      <a:r>
                        <a:rPr lang="hu-H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Belső</a:t>
                      </a:r>
                    </a:p>
                  </a:txBody>
                  <a:tcPr marL="28601" marR="28601" marT="17161" marB="17161" anchor="ctr"/>
                </a:tc>
              </a:tr>
              <a:tr h="229811">
                <a:tc>
                  <a:txBody>
                    <a:bodyPr/>
                    <a:lstStyle/>
                    <a:p>
                      <a:r>
                        <a:rPr lang="hu-H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Csatlakozás </a:t>
                      </a:r>
                    </a:p>
                  </a:txBody>
                  <a:tcPr marL="28601" marR="28601" marT="17161" marB="17161" anchor="ctr"/>
                </a:tc>
                <a:tc>
                  <a:txBody>
                    <a:bodyPr/>
                    <a:lstStyle/>
                    <a:p>
                      <a:r>
                        <a:rPr lang="hu-H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SATA</a:t>
                      </a:r>
                    </a:p>
                  </a:txBody>
                  <a:tcPr marL="28601" marR="28601" marT="17161" marB="17161" anchor="ctr"/>
                </a:tc>
              </a:tr>
              <a:tr h="229811">
                <a:tc>
                  <a:txBody>
                    <a:bodyPr/>
                    <a:lstStyle/>
                    <a:p>
                      <a:r>
                        <a:rPr lang="hu-H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Cache </a:t>
                      </a:r>
                    </a:p>
                  </a:txBody>
                  <a:tcPr marL="28601" marR="28601" marT="17161" marB="17161" anchor="ctr"/>
                </a:tc>
                <a:tc>
                  <a:txBody>
                    <a:bodyPr/>
                    <a:lstStyle/>
                    <a:p>
                      <a:r>
                        <a:rPr lang="hu-H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MB</a:t>
                      </a:r>
                    </a:p>
                  </a:txBody>
                  <a:tcPr marL="28601" marR="28601" marT="17161" marB="17161" anchor="ctr"/>
                </a:tc>
              </a:tr>
              <a:tr h="237785">
                <a:tc>
                  <a:txBody>
                    <a:bodyPr/>
                    <a:lstStyle/>
                    <a:p>
                      <a:r>
                        <a:rPr lang="hu-H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 olvasási sebesség </a:t>
                      </a:r>
                    </a:p>
                  </a:txBody>
                  <a:tcPr marL="28601" marR="28601" marT="17161" marB="17161" anchor="ctr"/>
                </a:tc>
                <a:tc>
                  <a:txBody>
                    <a:bodyPr/>
                    <a:lstStyle/>
                    <a:p>
                      <a:r>
                        <a:rPr lang="hu-H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24x</a:t>
                      </a:r>
                    </a:p>
                  </a:txBody>
                  <a:tcPr marL="28601" marR="28601" marT="17161" marB="17161" anchor="ctr"/>
                </a:tc>
              </a:tr>
              <a:tr h="237785">
                <a:tc>
                  <a:txBody>
                    <a:bodyPr/>
                    <a:lstStyle/>
                    <a:p>
                      <a:r>
                        <a:rPr lang="hu-H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DVD olvasási sebesség </a:t>
                      </a:r>
                    </a:p>
                  </a:txBody>
                  <a:tcPr marL="28601" marR="28601" marT="17161" marB="17161" anchor="ctr"/>
                </a:tc>
                <a:tc>
                  <a:txBody>
                    <a:bodyPr/>
                    <a:lstStyle/>
                    <a:p>
                      <a:r>
                        <a:rPr lang="hu-H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8x</a:t>
                      </a:r>
                    </a:p>
                  </a:txBody>
                  <a:tcPr marL="28601" marR="28601" marT="17161" marB="17161" anchor="ctr"/>
                </a:tc>
              </a:tr>
              <a:tr h="237785">
                <a:tc>
                  <a:txBody>
                    <a:bodyPr/>
                    <a:lstStyle/>
                    <a:p>
                      <a:r>
                        <a:rPr lang="hu-H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Blu-ray olvasási sebesség </a:t>
                      </a:r>
                    </a:p>
                  </a:txBody>
                  <a:tcPr marL="28601" marR="28601" marT="17161" marB="17161" anchor="ctr"/>
                </a:tc>
                <a:tc>
                  <a:txBody>
                    <a:bodyPr/>
                    <a:lstStyle/>
                    <a:p>
                      <a:r>
                        <a:rPr lang="hu-H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6x</a:t>
                      </a:r>
                    </a:p>
                  </a:txBody>
                  <a:tcPr marL="28601" marR="28601" marT="17161" marB="17161" anchor="ctr"/>
                </a:tc>
              </a:tr>
              <a:tr h="229811">
                <a:tc>
                  <a:txBody>
                    <a:bodyPr/>
                    <a:lstStyle/>
                    <a:p>
                      <a:r>
                        <a:rPr lang="hu-H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 írási sebesség </a:t>
                      </a:r>
                    </a:p>
                  </a:txBody>
                  <a:tcPr marL="28601" marR="28601" marT="17161" marB="17161" anchor="ctr"/>
                </a:tc>
                <a:tc>
                  <a:txBody>
                    <a:bodyPr/>
                    <a:lstStyle/>
                    <a:p>
                      <a:r>
                        <a:rPr lang="hu-H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24x</a:t>
                      </a:r>
                    </a:p>
                  </a:txBody>
                  <a:tcPr marL="28601" marR="28601" marT="17161" marB="17161" anchor="ctr"/>
                </a:tc>
              </a:tr>
              <a:tr h="229811">
                <a:tc>
                  <a:txBody>
                    <a:bodyPr/>
                    <a:lstStyle/>
                    <a:p>
                      <a:r>
                        <a:rPr lang="hu-H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DVD írási sebesség </a:t>
                      </a:r>
                    </a:p>
                  </a:txBody>
                  <a:tcPr marL="28601" marR="28601" marT="17161" marB="17161" anchor="ctr"/>
                </a:tc>
                <a:tc>
                  <a:txBody>
                    <a:bodyPr/>
                    <a:lstStyle/>
                    <a:p>
                      <a:r>
                        <a:rPr lang="hu-H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8x</a:t>
                      </a:r>
                    </a:p>
                  </a:txBody>
                  <a:tcPr marL="28601" marR="28601" marT="17161" marB="17161" anchor="ctr"/>
                </a:tc>
              </a:tr>
              <a:tr h="237785">
                <a:tc>
                  <a:txBody>
                    <a:bodyPr/>
                    <a:lstStyle/>
                    <a:p>
                      <a:r>
                        <a:rPr lang="hu-H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Blu-ray írási sebesség </a:t>
                      </a:r>
                    </a:p>
                  </a:txBody>
                  <a:tcPr marL="28601" marR="28601" marT="17161" marB="17161" anchor="ctr"/>
                </a:tc>
                <a:tc>
                  <a:txBody>
                    <a:bodyPr/>
                    <a:lstStyle/>
                    <a:p>
                      <a:r>
                        <a:rPr lang="hu-H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6x</a:t>
                      </a:r>
                    </a:p>
                  </a:txBody>
                  <a:tcPr marL="28601" marR="28601" marT="17161" marB="17161" anchor="ctr"/>
                </a:tc>
              </a:tr>
              <a:tr h="229811">
                <a:tc>
                  <a:txBody>
                    <a:bodyPr/>
                    <a:lstStyle/>
                    <a:p>
                      <a:r>
                        <a:rPr lang="hu-H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DVD hozzáférési idő </a:t>
                      </a:r>
                    </a:p>
                  </a:txBody>
                  <a:tcPr marL="28601" marR="28601" marT="17161" marB="17161" anchor="ctr"/>
                </a:tc>
                <a:tc>
                  <a:txBody>
                    <a:bodyPr/>
                    <a:lstStyle/>
                    <a:p>
                      <a:r>
                        <a:rPr lang="hu-H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 ms</a:t>
                      </a:r>
                    </a:p>
                  </a:txBody>
                  <a:tcPr marL="28601" marR="28601" marT="17161" marB="17161" anchor="ctr"/>
                </a:tc>
              </a:tr>
              <a:tr h="229811">
                <a:tc>
                  <a:txBody>
                    <a:bodyPr/>
                    <a:lstStyle/>
                    <a:p>
                      <a:r>
                        <a:rPr lang="hu-H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 hozzáférési idő </a:t>
                      </a:r>
                    </a:p>
                  </a:txBody>
                  <a:tcPr marL="28601" marR="28601" marT="17161" marB="17161" anchor="ctr"/>
                </a:tc>
                <a:tc>
                  <a:txBody>
                    <a:bodyPr/>
                    <a:lstStyle/>
                    <a:p>
                      <a:r>
                        <a:rPr lang="hu-H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ms</a:t>
                      </a:r>
                    </a:p>
                  </a:txBody>
                  <a:tcPr marL="28601" marR="28601" marT="17161" marB="17161" anchor="ctr"/>
                </a:tc>
              </a:tr>
              <a:tr h="237785">
                <a:tc>
                  <a:txBody>
                    <a:bodyPr/>
                    <a:lstStyle/>
                    <a:p>
                      <a:r>
                        <a:rPr lang="hu-H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Blu-ray hozzáférési idő </a:t>
                      </a:r>
                    </a:p>
                  </a:txBody>
                  <a:tcPr marL="28601" marR="28601" marT="17161" marB="17161" anchor="ctr"/>
                </a:tc>
                <a:tc>
                  <a:txBody>
                    <a:bodyPr/>
                    <a:lstStyle/>
                    <a:p>
                      <a:r>
                        <a:rPr lang="hu-H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</a:t>
                      </a:r>
                      <a:r>
                        <a:rPr lang="hu-HU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endParaRPr lang="hu-HU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601" marR="28601" marT="17161" marB="17161" anchor="ctr"/>
                </a:tc>
              </a:tr>
              <a:tr h="229811">
                <a:tc gridSpan="2"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Méretek</a:t>
                      </a:r>
                    </a:p>
                  </a:txBody>
                  <a:tcPr marL="28601" marR="28601" marT="17161" marB="17161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29811">
                <a:tc>
                  <a:txBody>
                    <a:bodyPr/>
                    <a:lstStyle/>
                    <a:p>
                      <a:r>
                        <a:rPr lang="hu-H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Szélesség </a:t>
                      </a:r>
                    </a:p>
                  </a:txBody>
                  <a:tcPr marL="28601" marR="28601" marT="17161" marB="17161" anchor="ctr"/>
                </a:tc>
                <a:tc>
                  <a:txBody>
                    <a:bodyPr/>
                    <a:lstStyle/>
                    <a:p>
                      <a:r>
                        <a:rPr lang="hu-H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 mm</a:t>
                      </a:r>
                    </a:p>
                  </a:txBody>
                  <a:tcPr marL="28601" marR="28601" marT="17161" marB="17161" anchor="ctr"/>
                </a:tc>
              </a:tr>
              <a:tr h="229811">
                <a:tc>
                  <a:txBody>
                    <a:bodyPr/>
                    <a:lstStyle/>
                    <a:p>
                      <a:r>
                        <a:rPr lang="hu-H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Magasság </a:t>
                      </a:r>
                    </a:p>
                  </a:txBody>
                  <a:tcPr marL="28601" marR="28601" marT="17161" marB="17161" anchor="ctr"/>
                </a:tc>
                <a:tc>
                  <a:txBody>
                    <a:bodyPr/>
                    <a:lstStyle/>
                    <a:p>
                      <a:r>
                        <a:rPr lang="hu-H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mm</a:t>
                      </a:r>
                    </a:p>
                  </a:txBody>
                  <a:tcPr marL="28601" marR="28601" marT="17161" marB="17161" anchor="ctr"/>
                </a:tc>
              </a:tr>
              <a:tr h="229811">
                <a:tc>
                  <a:txBody>
                    <a:bodyPr/>
                    <a:lstStyle/>
                    <a:p>
                      <a:r>
                        <a:rPr lang="hu-H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Mélység </a:t>
                      </a:r>
                    </a:p>
                  </a:txBody>
                  <a:tcPr marL="28601" marR="28601" marT="17161" marB="17161" anchor="ctr"/>
                </a:tc>
                <a:tc>
                  <a:txBody>
                    <a:bodyPr/>
                    <a:lstStyle/>
                    <a:p>
                      <a:r>
                        <a:rPr lang="hu-H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 mm</a:t>
                      </a:r>
                    </a:p>
                  </a:txBody>
                  <a:tcPr marL="28601" marR="28601" marT="17161" marB="17161" anchor="ctr"/>
                </a:tc>
              </a:tr>
              <a:tr h="229811">
                <a:tc>
                  <a:txBody>
                    <a:bodyPr/>
                    <a:lstStyle/>
                    <a:p>
                      <a:r>
                        <a:rPr lang="hu-H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Súly </a:t>
                      </a:r>
                    </a:p>
                  </a:txBody>
                  <a:tcPr marL="28601" marR="28601" marT="17161" marB="17161" anchor="ctr"/>
                </a:tc>
                <a:tc>
                  <a:txBody>
                    <a:bodyPr/>
                    <a:lstStyle/>
                    <a:p>
                      <a:r>
                        <a:rPr lang="hu-H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 g</a:t>
                      </a:r>
                    </a:p>
                  </a:txBody>
                  <a:tcPr marL="28601" marR="28601" marT="17161" marB="17161" anchor="ctr"/>
                </a:tc>
              </a:tr>
            </a:tbl>
          </a:graphicData>
        </a:graphic>
      </p:graphicFrame>
      <p:sp>
        <p:nvSpPr>
          <p:cNvPr id="7" name="Akciógomb: Súgó 6">
            <a:hlinkClick r:id="" action="ppaction://noaction" highlightClick="1"/>
          </p:cNvPr>
          <p:cNvSpPr/>
          <p:nvPr/>
        </p:nvSpPr>
        <p:spPr>
          <a:xfrm>
            <a:off x="4716016" y="2780928"/>
            <a:ext cx="144000" cy="1440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 rot="300686">
            <a:off x="786062" y="214556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>
                <a:solidFill>
                  <a:srgbClr val="C00000"/>
                </a:solidFill>
              </a:rPr>
              <a:t>SilverStone</a:t>
            </a:r>
            <a:r>
              <a:rPr lang="hu-HU" b="1" dirty="0" smtClean="0">
                <a:solidFill>
                  <a:srgbClr val="C00000"/>
                </a:solidFill>
              </a:rPr>
              <a:t> SST-SOB02</a:t>
            </a:r>
            <a:endParaRPr lang="hu-HU" b="1" dirty="0">
              <a:solidFill>
                <a:srgbClr val="C0000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9165">
            <a:off x="690892" y="3538417"/>
            <a:ext cx="981264" cy="40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ekerekített téglalap feliratnak 9"/>
          <p:cNvSpPr/>
          <p:nvPr/>
        </p:nvSpPr>
        <p:spPr>
          <a:xfrm>
            <a:off x="418512" y="4581128"/>
            <a:ext cx="3662399" cy="1512168"/>
          </a:xfrm>
          <a:prstGeom prst="wedgeRoundRectCallout">
            <a:avLst>
              <a:gd name="adj1" fmla="val 67268"/>
              <a:gd name="adj2" fmla="val -1577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Minél nagyobb a cache, annál több adatot lehet benne eltárolni. Ez gyorsabb adatátvitelt tesz lehetővé.</a:t>
            </a:r>
            <a:endParaRPr lang="hu-HU" sz="16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2606500" y="3059107"/>
            <a:ext cx="1139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56 170,-</a:t>
            </a:r>
            <a:endParaRPr lang="hu-H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663788" y="76470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cap="small" dirty="0" smtClean="0">
                <a:solidFill>
                  <a:schemeClr val="bg1"/>
                </a:solidFill>
              </a:rPr>
              <a:t>Optikai </a:t>
            </a:r>
            <a:r>
              <a:rPr lang="hu-HU" sz="3600" b="1" cap="small" dirty="0">
                <a:solidFill>
                  <a:schemeClr val="bg1"/>
                </a:solidFill>
              </a:rPr>
              <a:t>meghajtó</a:t>
            </a:r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9E87-F7EB-49B2-B6C5-5F2713FFE61E}" type="datetime1">
              <a:rPr lang="hu-HU" smtClean="0"/>
              <a:t>2014.11.30.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Gáspár Imre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CC944-0C4C-4CE0-AF23-2F3A061092AB}" type="slidenum">
              <a:rPr lang="hu-HU" smtClean="0"/>
              <a:t>12</a:t>
            </a:fld>
            <a:endParaRPr lang="hu-H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53999"/>
            <a:ext cx="4333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7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5255865" cy="2126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. sz. felirat 6"/>
          <p:cNvSpPr/>
          <p:nvPr/>
        </p:nvSpPr>
        <p:spPr>
          <a:xfrm>
            <a:off x="6090471" y="2037240"/>
            <a:ext cx="2570797" cy="1695782"/>
          </a:xfrm>
          <a:prstGeom prst="borderCallout1">
            <a:avLst>
              <a:gd name="adj1" fmla="val 42308"/>
              <a:gd name="adj2" fmla="val -7642"/>
              <a:gd name="adj3" fmla="val 73956"/>
              <a:gd name="adj4" fmla="val -1185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all" dirty="0"/>
              <a:t>Ilyen számítógépet </a:t>
            </a:r>
            <a:r>
              <a:rPr lang="hu-HU" cap="all" dirty="0" smtClean="0"/>
              <a:t>szeretnék</a:t>
            </a:r>
            <a:endParaRPr lang="hu-HU" cap="all" dirty="0"/>
          </a:p>
        </p:txBody>
      </p:sp>
      <p:sp>
        <p:nvSpPr>
          <p:cNvPr id="5" name="Tartalom helye 1"/>
          <p:cNvSpPr txBox="1">
            <a:spLocks/>
          </p:cNvSpPr>
          <p:nvPr/>
        </p:nvSpPr>
        <p:spPr>
          <a:xfrm>
            <a:off x="3414539" y="2548086"/>
            <a:ext cx="1458504" cy="432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 2" pitchFamily="18" charset="2"/>
              <a:buNone/>
            </a:pPr>
            <a:r>
              <a:rPr lang="hu-H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9990,-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710" y="2928992"/>
            <a:ext cx="630683" cy="45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899592" y="1901152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>
                <a:solidFill>
                  <a:srgbClr val="C00000"/>
                </a:solidFill>
              </a:rPr>
              <a:t>Asus</a:t>
            </a:r>
            <a:r>
              <a:rPr lang="hu-HU" sz="1600" dirty="0">
                <a:solidFill>
                  <a:srgbClr val="C00000"/>
                </a:solidFill>
              </a:rPr>
              <a:t> </a:t>
            </a:r>
            <a:r>
              <a:rPr lang="hu-HU" sz="1600" dirty="0" err="1">
                <a:solidFill>
                  <a:srgbClr val="C00000"/>
                </a:solidFill>
              </a:rPr>
              <a:t>Xonar</a:t>
            </a:r>
            <a:r>
              <a:rPr lang="hu-HU" sz="1600" dirty="0">
                <a:solidFill>
                  <a:srgbClr val="C00000"/>
                </a:solidFill>
              </a:rPr>
              <a:t> DGX PCIE hangkártya </a:t>
            </a: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574939"/>
              </p:ext>
            </p:extLst>
          </p:nvPr>
        </p:nvGraphicFramePr>
        <p:xfrm>
          <a:off x="539552" y="4509120"/>
          <a:ext cx="8280920" cy="153543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184576"/>
                <a:gridCol w="3096344"/>
              </a:tblGrid>
              <a:tr h="331470">
                <a:tc>
                  <a:txBody>
                    <a:bodyPr/>
                    <a:lstStyle/>
                    <a:p>
                      <a:r>
                        <a:rPr lang="hu-H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Típus </a:t>
                      </a: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Belső</a:t>
                      </a:r>
                    </a:p>
                  </a:txBody>
                  <a:tcPr marL="47625" marR="476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Csatlakozás </a:t>
                      </a: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PCI-E</a:t>
                      </a:r>
                    </a:p>
                  </a:txBody>
                  <a:tcPr marL="47625" marR="47625" marT="28575" marB="28575" anchor="ctr"/>
                </a:tc>
              </a:tr>
              <a:tr h="129149"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 hangszóró konfiguráció </a:t>
                      </a: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</a:t>
                      </a:r>
                    </a:p>
                  </a:txBody>
                  <a:tcPr marL="47625" marR="47625" marT="28575" marB="28575" anchor="ctr"/>
                </a:tc>
              </a:tr>
              <a:tr h="99423"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 mintavételi frekvencia </a:t>
                      </a: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 kHz</a:t>
                      </a:r>
                    </a:p>
                  </a:txBody>
                  <a:tcPr marL="47625" marR="476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Jel-zaj viszony </a:t>
                      </a: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 dB</a:t>
                      </a:r>
                    </a:p>
                  </a:txBody>
                  <a:tcPr marL="47625" marR="47625" marT="28575" marB="28575" anchor="ctr"/>
                </a:tc>
              </a:tr>
            </a:tbl>
          </a:graphicData>
        </a:graphic>
      </p:graphicFrame>
      <p:sp>
        <p:nvSpPr>
          <p:cNvPr id="12" name="Akciógomb: Súgó 11">
            <a:hlinkClick r:id="" action="ppaction://noaction" highlightClick="1"/>
          </p:cNvPr>
          <p:cNvSpPr/>
          <p:nvPr/>
        </p:nvSpPr>
        <p:spPr>
          <a:xfrm>
            <a:off x="3131840" y="5492055"/>
            <a:ext cx="180000" cy="1800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772" y="2192767"/>
            <a:ext cx="2040193" cy="138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kciógomb: Súgó 12">
            <a:hlinkClick r:id="" action="ppaction://noaction" highlightClick="1"/>
          </p:cNvPr>
          <p:cNvSpPr/>
          <p:nvPr/>
        </p:nvSpPr>
        <p:spPr>
          <a:xfrm>
            <a:off x="1985199" y="5825997"/>
            <a:ext cx="180000" cy="1800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3008206" y="5276031"/>
            <a:ext cx="43204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1859175" y="5751461"/>
            <a:ext cx="43204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Lekerekített téglalap feliratnak 7"/>
          <p:cNvSpPr/>
          <p:nvPr/>
        </p:nvSpPr>
        <p:spPr>
          <a:xfrm>
            <a:off x="5724128" y="1897535"/>
            <a:ext cx="3049312" cy="1929877"/>
          </a:xfrm>
          <a:prstGeom prst="wedgeRoundRectCallout">
            <a:avLst>
              <a:gd name="adj1" fmla="val -126523"/>
              <a:gd name="adj2" fmla="val 1396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Minél magasabb a mintavételi frekvencia, annál jobban hasonlít a digitális jel az eredeti analóg jelformához.</a:t>
            </a:r>
            <a:endParaRPr lang="hu-HU" dirty="0"/>
          </a:p>
        </p:txBody>
      </p:sp>
      <p:sp>
        <p:nvSpPr>
          <p:cNvPr id="9" name="Lekerekített téglalap feliratnak 8"/>
          <p:cNvSpPr/>
          <p:nvPr/>
        </p:nvSpPr>
        <p:spPr>
          <a:xfrm>
            <a:off x="5851213" y="1647985"/>
            <a:ext cx="3049312" cy="2664296"/>
          </a:xfrm>
          <a:prstGeom prst="wedgeRoundRectCallout">
            <a:avLst>
              <a:gd name="adj1" fmla="val -168101"/>
              <a:gd name="adj2" fmla="val 1093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Egy adott jel hasznos tartalma és a hozzáadódó véletlenszerűen megoszló zaj aránya. A nagyobb mért értékek a kedvezőbbek.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2663788" y="76470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cap="small" dirty="0" smtClean="0">
                <a:solidFill>
                  <a:schemeClr val="bg1"/>
                </a:solidFill>
              </a:rPr>
              <a:t>Hangkártya</a:t>
            </a:r>
            <a:endParaRPr lang="hu-HU" sz="3600" b="1" cap="small" dirty="0">
              <a:solidFill>
                <a:schemeClr val="bg1"/>
              </a:solidFill>
            </a:endParaRPr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4300-1DA3-4FC5-BB4B-BD425187E33B}" type="datetime1">
              <a:rPr lang="hu-HU" smtClean="0"/>
              <a:t>2014.11.30.</a:t>
            </a:fld>
            <a:endParaRPr lang="hu-HU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Gáspár Imre</a:t>
            </a:r>
            <a:endParaRPr lang="hu-HU"/>
          </a:p>
        </p:txBody>
      </p:sp>
      <p:sp>
        <p:nvSpPr>
          <p:cNvPr id="17" name="Dia számának hely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CC944-0C4C-4CE0-AF23-2F3A061092AB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514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 animBg="1"/>
      <p:bldP spid="13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20" y="1700808"/>
            <a:ext cx="3596680" cy="1904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. sz. felirat 6"/>
          <p:cNvSpPr/>
          <p:nvPr/>
        </p:nvSpPr>
        <p:spPr>
          <a:xfrm>
            <a:off x="5334423" y="1599343"/>
            <a:ext cx="3114237" cy="2107051"/>
          </a:xfrm>
          <a:prstGeom prst="borderCallout1">
            <a:avLst>
              <a:gd name="adj1" fmla="val 54373"/>
              <a:gd name="adj2" fmla="val -2970"/>
              <a:gd name="adj3" fmla="val 74777"/>
              <a:gd name="adj4" fmla="val -960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all" dirty="0"/>
              <a:t>Ilyen számítógépet </a:t>
            </a:r>
            <a:r>
              <a:rPr lang="hu-HU" cap="all" dirty="0" smtClean="0"/>
              <a:t>szeretnék</a:t>
            </a:r>
            <a:endParaRPr lang="hu-HU" cap="all" dirty="0"/>
          </a:p>
        </p:txBody>
      </p:sp>
      <p:sp>
        <p:nvSpPr>
          <p:cNvPr id="5" name="Tartalom helye 1"/>
          <p:cNvSpPr txBox="1">
            <a:spLocks/>
          </p:cNvSpPr>
          <p:nvPr/>
        </p:nvSpPr>
        <p:spPr>
          <a:xfrm>
            <a:off x="1979712" y="2436844"/>
            <a:ext cx="180020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hu-HU" sz="8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134 055,-</a:t>
            </a:r>
            <a:endParaRPr lang="hu-HU" sz="8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hu-HU" sz="2400" b="1" u="sng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 </a:t>
            </a:r>
            <a:endParaRPr lang="hu-HU" sz="2400" b="1" u="sng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" indent="0">
              <a:buFont typeface="Wingdings 2" pitchFamily="18" charset="2"/>
              <a:buNone/>
            </a:pPr>
            <a:r>
              <a:rPr lang="hu-HU" dirty="0" smtClean="0"/>
              <a:t> 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251986"/>
              </p:ext>
            </p:extLst>
          </p:nvPr>
        </p:nvGraphicFramePr>
        <p:xfrm>
          <a:off x="523772" y="3789040"/>
          <a:ext cx="8262664" cy="2438400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{69CF1AB2-1976-4502-BF36-3FF5EA218861}</a:tableStyleId>
              </a:tblPr>
              <a:tblGrid>
                <a:gridCol w="4131332"/>
                <a:gridCol w="4131332"/>
              </a:tblGrid>
              <a:tr h="0">
                <a:tc>
                  <a:txBody>
                    <a:bodyPr/>
                    <a:lstStyle/>
                    <a:p>
                      <a:r>
                        <a:rPr lang="hu-H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Topológia</a:t>
                      </a:r>
                      <a:endParaRPr lang="hu-H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Vonal-interaktív</a:t>
                      </a:r>
                      <a:endParaRPr lang="hu-H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98832">
                <a:tc>
                  <a:txBody>
                    <a:bodyPr/>
                    <a:lstStyle/>
                    <a:p>
                      <a:r>
                        <a:rPr lang="hu-H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Kivitel</a:t>
                      </a:r>
                      <a:endParaRPr lang="hu-H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Torony</a:t>
                      </a:r>
                      <a:endParaRPr lang="hu-H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98832">
                <a:tc>
                  <a:txBody>
                    <a:bodyPr/>
                    <a:lstStyle/>
                    <a:p>
                      <a:r>
                        <a:rPr lang="hu-H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Szín</a:t>
                      </a:r>
                      <a:endParaRPr lang="hu-H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Fekete</a:t>
                      </a:r>
                      <a:endParaRPr lang="hu-H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98832">
                <a:tc>
                  <a:txBody>
                    <a:bodyPr/>
                    <a:lstStyle/>
                    <a:p>
                      <a:r>
                        <a:rPr lang="hu-H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Teljesítmény</a:t>
                      </a:r>
                      <a:endParaRPr lang="hu-H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1400/1260</a:t>
                      </a:r>
                      <a:r>
                        <a:rPr lang="hu-H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(VA/</a:t>
                      </a:r>
                      <a:r>
                        <a:rPr lang="hu-HU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Watts</a:t>
                      </a:r>
                      <a:r>
                        <a:rPr lang="hu-H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hu-H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98832">
                <a:tc>
                  <a:txBody>
                    <a:bodyPr/>
                    <a:lstStyle/>
                    <a:p>
                      <a:r>
                        <a:rPr lang="hu-H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Kommunikációs portok</a:t>
                      </a:r>
                      <a:endParaRPr lang="hu-H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USB, RS232</a:t>
                      </a:r>
                      <a:endParaRPr lang="hu-H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98832">
                <a:tc>
                  <a:txBody>
                    <a:bodyPr/>
                    <a:lstStyle/>
                    <a:p>
                      <a:r>
                        <a:rPr lang="hu-H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Opció</a:t>
                      </a:r>
                      <a:endParaRPr lang="hu-H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SNMP kártya</a:t>
                      </a:r>
                      <a:endParaRPr lang="hu-H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98832">
                <a:tc>
                  <a:txBody>
                    <a:bodyPr/>
                    <a:lstStyle/>
                    <a:p>
                      <a:r>
                        <a:rPr lang="hu-H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Bemenet</a:t>
                      </a:r>
                      <a:endParaRPr lang="hu-H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IEC-320-C14 (1) </a:t>
                      </a:r>
                      <a:endParaRPr lang="hu-H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98832">
                <a:tc>
                  <a:txBody>
                    <a:bodyPr/>
                    <a:lstStyle/>
                    <a:p>
                      <a:r>
                        <a:rPr lang="hu-H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Kimenet</a:t>
                      </a:r>
                      <a:endParaRPr lang="hu-H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IEC-320-C13 (8) </a:t>
                      </a:r>
                      <a:endParaRPr lang="hu-H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Akciógomb: Súgó 11">
            <a:hlinkClick r:id="" action="ppaction://noaction" highlightClick="1"/>
          </p:cNvPr>
          <p:cNvSpPr/>
          <p:nvPr/>
        </p:nvSpPr>
        <p:spPr>
          <a:xfrm>
            <a:off x="2502504" y="5085184"/>
            <a:ext cx="144016" cy="1440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2358488" y="4941168"/>
            <a:ext cx="43204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Lekerekített téglalap feliratnak 13"/>
          <p:cNvSpPr/>
          <p:nvPr/>
        </p:nvSpPr>
        <p:spPr>
          <a:xfrm>
            <a:off x="5148064" y="1941977"/>
            <a:ext cx="3255646" cy="1421785"/>
          </a:xfrm>
          <a:prstGeom prst="wedgeRoundRectCallout">
            <a:avLst>
              <a:gd name="adj1" fmla="val -125067"/>
              <a:gd name="adj2" fmla="val 1716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Külső </a:t>
            </a:r>
            <a:r>
              <a:rPr lang="hu-HU" sz="1600" dirty="0"/>
              <a:t>perifériákkal való </a:t>
            </a:r>
            <a:r>
              <a:rPr lang="hu-HU" sz="1600" dirty="0" smtClean="0"/>
              <a:t>kapcsolattartáshoz szükséges  a </a:t>
            </a:r>
            <a:r>
              <a:rPr lang="hu-HU" sz="1600" b="1" dirty="0" smtClean="0"/>
              <a:t>kommunikációs port.</a:t>
            </a:r>
            <a:endParaRPr lang="hu-H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64" y="1735878"/>
            <a:ext cx="1863755" cy="1855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zövegdoboz 14"/>
          <p:cNvSpPr txBox="1"/>
          <p:nvPr/>
        </p:nvSpPr>
        <p:spPr>
          <a:xfrm>
            <a:off x="1727684" y="764704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cap="small" dirty="0" smtClean="0">
                <a:solidFill>
                  <a:schemeClr val="bg1"/>
                </a:solidFill>
              </a:rPr>
              <a:t>Szünetmentes tápegység</a:t>
            </a:r>
            <a:endParaRPr lang="hu-HU" sz="3600" b="1" cap="small" dirty="0">
              <a:solidFill>
                <a:schemeClr val="bg1"/>
              </a:solidFill>
            </a:endParaRPr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7E77-616A-440A-8861-C80BA3BA6253}" type="datetime1">
              <a:rPr lang="hu-HU" smtClean="0"/>
              <a:t>2014.11.30.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Gáspár Imre</a:t>
            </a:r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CC944-0C4C-4CE0-AF23-2F3A061092AB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218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95441"/>
            <a:ext cx="5495925" cy="2276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all" dirty="0"/>
              <a:t>Ilyen számítógépet </a:t>
            </a:r>
            <a:r>
              <a:rPr lang="hu-HU" cap="all" dirty="0" smtClean="0"/>
              <a:t>szeretnék</a:t>
            </a:r>
            <a:endParaRPr lang="hu-HU" cap="all" dirty="0"/>
          </a:p>
        </p:txBody>
      </p:sp>
      <p:sp>
        <p:nvSpPr>
          <p:cNvPr id="5" name="Tartalom helye 1"/>
          <p:cNvSpPr txBox="1">
            <a:spLocks/>
          </p:cNvSpPr>
          <p:nvPr/>
        </p:nvSpPr>
        <p:spPr>
          <a:xfrm>
            <a:off x="3473533" y="2551013"/>
            <a:ext cx="1656184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hu-H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235 190,- </a:t>
            </a:r>
            <a:endParaRPr lang="hu-HU" sz="1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016">
            <a:off x="2319746" y="2982737"/>
            <a:ext cx="502467" cy="4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0836">
            <a:off x="3041912" y="3102578"/>
            <a:ext cx="495789" cy="57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367966"/>
              </p:ext>
            </p:extLst>
          </p:nvPr>
        </p:nvGraphicFramePr>
        <p:xfrm>
          <a:off x="467544" y="3896671"/>
          <a:ext cx="7408147" cy="228377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463930"/>
                <a:gridCol w="1944217"/>
              </a:tblGrid>
              <a:tr h="327659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Átmérője</a:t>
                      </a:r>
                      <a:endParaRPr lang="hu-H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28”</a:t>
                      </a:r>
                      <a:endParaRPr lang="hu-H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8575" marB="28575" anchor="ctr"/>
                </a:tc>
              </a:tr>
              <a:tr h="368957">
                <a:tc>
                  <a:txBody>
                    <a:bodyPr/>
                    <a:lstStyle/>
                    <a:p>
                      <a:r>
                        <a:rPr lang="hu-H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Háttérvilágítás </a:t>
                      </a: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Van (</a:t>
                      </a:r>
                      <a:r>
                        <a:rPr lang="hu-HU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LED-es</a:t>
                      </a:r>
                      <a:r>
                        <a:rPr lang="hu-H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hu-H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8575" marB="28575" anchor="ctr"/>
                </a:tc>
              </a:tr>
              <a:tr h="387010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Fogyasztás</a:t>
                      </a:r>
                      <a:endParaRPr lang="hu-H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43W</a:t>
                      </a:r>
                      <a:endParaRPr lang="hu-H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8575" marB="28575" anchor="ctr"/>
                </a:tc>
              </a:tr>
              <a:tr h="327659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Válaszidő</a:t>
                      </a:r>
                      <a:endParaRPr lang="hu-H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1ms</a:t>
                      </a:r>
                      <a:endParaRPr lang="hu-H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8575" marB="28575" anchor="ctr"/>
                </a:tc>
              </a:tr>
              <a:tr h="327659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Felbontás</a:t>
                      </a:r>
                      <a:endParaRPr lang="hu-H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2160p</a:t>
                      </a:r>
                      <a:endParaRPr lang="hu-H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8575" marB="28575" anchor="ctr"/>
                </a:tc>
              </a:tr>
              <a:tr h="327659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Főbb</a:t>
                      </a:r>
                      <a:r>
                        <a:rPr lang="hu-HU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tulajdonsága</a:t>
                      </a:r>
                      <a:endParaRPr lang="hu-H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  <a:r>
                        <a:rPr lang="hu-HU" sz="1600" baseline="4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hu-HU" sz="16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6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betekintési szög</a:t>
                      </a:r>
                      <a:endParaRPr lang="hu-HU" sz="1600" baseline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8575" marB="28575" anchor="ctr"/>
                </a:tc>
              </a:tr>
            </a:tbl>
          </a:graphicData>
        </a:graphic>
      </p:graphicFrame>
      <p:sp>
        <p:nvSpPr>
          <p:cNvPr id="2" name="Szövegdoboz 1"/>
          <p:cNvSpPr txBox="1"/>
          <p:nvPr/>
        </p:nvSpPr>
        <p:spPr>
          <a:xfrm rot="234953">
            <a:off x="1052436" y="1955039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solidFill>
                  <a:srgbClr val="C00000"/>
                </a:solidFill>
              </a:rPr>
              <a:t>Acer</a:t>
            </a:r>
            <a:r>
              <a:rPr lang="hu-HU" dirty="0" smtClean="0">
                <a:solidFill>
                  <a:srgbClr val="C00000"/>
                </a:solidFill>
              </a:rPr>
              <a:t> </a:t>
            </a:r>
            <a:r>
              <a:rPr lang="hu-HU" dirty="0" err="1" smtClean="0">
                <a:solidFill>
                  <a:srgbClr val="C00000"/>
                </a:solidFill>
              </a:rPr>
              <a:t>Predator</a:t>
            </a:r>
            <a:r>
              <a:rPr lang="hu-HU" dirty="0" smtClean="0">
                <a:solidFill>
                  <a:srgbClr val="C00000"/>
                </a:solidFill>
              </a:rPr>
              <a:t> XB280HKbprz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663788" y="76470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cap="small" dirty="0">
                <a:solidFill>
                  <a:schemeClr val="bg1"/>
                </a:solidFill>
              </a:rPr>
              <a:t>M</a:t>
            </a:r>
            <a:r>
              <a:rPr lang="hu-HU" sz="3600" b="1" cap="small" dirty="0" smtClean="0">
                <a:solidFill>
                  <a:schemeClr val="bg1"/>
                </a:solidFill>
              </a:rPr>
              <a:t>onitor</a:t>
            </a:r>
            <a:endParaRPr lang="hu-HU" sz="3600" b="1" cap="small" dirty="0">
              <a:solidFill>
                <a:schemeClr val="bg1"/>
              </a:solidFill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E42E-2B89-4AEC-9853-6A274C624584}" type="datetime1">
              <a:rPr lang="hu-HU" smtClean="0"/>
              <a:t>2014.11.30.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Gáspár Imre</a:t>
            </a:r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CC944-0C4C-4CE0-AF23-2F3A061092AB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464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5705475" cy="2038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all" dirty="0"/>
              <a:t>Ilyen számítógépet </a:t>
            </a:r>
            <a:r>
              <a:rPr lang="hu-HU" cap="all" dirty="0" smtClean="0"/>
              <a:t>szeretnék</a:t>
            </a:r>
            <a:endParaRPr lang="hu-HU" cap="all" dirty="0"/>
          </a:p>
        </p:txBody>
      </p:sp>
      <p:sp>
        <p:nvSpPr>
          <p:cNvPr id="6" name="Tartalom helye 1"/>
          <p:cNvSpPr txBox="1">
            <a:spLocks/>
          </p:cNvSpPr>
          <p:nvPr/>
        </p:nvSpPr>
        <p:spPr>
          <a:xfrm>
            <a:off x="4067944" y="2930023"/>
            <a:ext cx="1440160" cy="42098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hu-HU" sz="8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31 560,-</a:t>
            </a:r>
            <a:endParaRPr lang="hu-HU" sz="8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hu-HU" sz="9600" b="1" u="sng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" indent="0">
              <a:buNone/>
            </a:pPr>
            <a:r>
              <a:rPr lang="hu-HU" sz="6200" b="1" u="sng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endParaRPr lang="hu-HU" sz="6200" b="1" u="sng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" indent="0">
              <a:buNone/>
            </a:pPr>
            <a:r>
              <a:rPr lang="hu-HU" sz="2400" b="1" u="sng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 </a:t>
            </a:r>
            <a:endParaRPr lang="hu-HU" sz="2400" b="1" u="sng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" indent="0">
              <a:buFont typeface="Wingdings 2" pitchFamily="18" charset="2"/>
              <a:buNone/>
            </a:pP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3077" name="Picture 5" descr="Logitech Z506 (980-00043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626543"/>
            <a:ext cx="1346297" cy="93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 rot="160556">
            <a:off x="1602899" y="2185056"/>
            <a:ext cx="2193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>
                <a:solidFill>
                  <a:srgbClr val="C00000"/>
                </a:solidFill>
              </a:rPr>
              <a:t>Logitech</a:t>
            </a:r>
            <a:r>
              <a:rPr lang="hu-HU" sz="1600" dirty="0">
                <a:solidFill>
                  <a:srgbClr val="C00000"/>
                </a:solidFill>
              </a:rPr>
              <a:t> </a:t>
            </a:r>
            <a:r>
              <a:rPr lang="hu-HU" sz="1600" dirty="0" smtClean="0">
                <a:solidFill>
                  <a:srgbClr val="C00000"/>
                </a:solidFill>
              </a:rPr>
              <a:t>Z506</a:t>
            </a:r>
            <a:endParaRPr lang="hu-HU" sz="1600" dirty="0">
              <a:solidFill>
                <a:srgbClr val="C00000"/>
              </a:solidFill>
            </a:endParaRP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737543"/>
              </p:ext>
            </p:extLst>
          </p:nvPr>
        </p:nvGraphicFramePr>
        <p:xfrm>
          <a:off x="611560" y="4221088"/>
          <a:ext cx="7920880" cy="16859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248472"/>
                <a:gridCol w="3672408"/>
              </a:tblGrid>
              <a:tr h="421480">
                <a:tc>
                  <a:txBody>
                    <a:bodyPr/>
                    <a:lstStyle/>
                    <a:p>
                      <a:r>
                        <a:rPr lang="hu-H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Típus </a:t>
                      </a: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</a:t>
                      </a:r>
                    </a:p>
                  </a:txBody>
                  <a:tcPr marL="47625" marR="47625" marT="28575" marB="28575" anchor="ctr"/>
                </a:tc>
              </a:tr>
              <a:tr h="421480">
                <a:tc>
                  <a:txBody>
                    <a:bodyPr/>
                    <a:lstStyle/>
                    <a:p>
                      <a:r>
                        <a:rPr lang="hu-H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RMS teljesítmény </a:t>
                      </a: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W</a:t>
                      </a:r>
                    </a:p>
                  </a:txBody>
                  <a:tcPr marL="47625" marR="47625" marT="28575" marB="28575" anchor="ctr"/>
                </a:tc>
              </a:tr>
              <a:tr h="421480"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Frekvenciatartomány </a:t>
                      </a: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45 - 20000 Hz</a:t>
                      </a:r>
                    </a:p>
                  </a:txBody>
                  <a:tcPr marL="47625" marR="47625" marT="28575" marB="28575" anchor="ctr"/>
                </a:tc>
              </a:tr>
              <a:tr h="421480"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Távirányító </a:t>
                      </a: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Nincs</a:t>
                      </a:r>
                    </a:p>
                  </a:txBody>
                  <a:tcPr marL="47625" marR="47625" marT="28575" marB="28575" anchor="ctr"/>
                </a:tc>
              </a:tr>
            </a:tbl>
          </a:graphicData>
        </a:graphic>
      </p:graphicFrame>
      <p:sp>
        <p:nvSpPr>
          <p:cNvPr id="8" name="Akciógomb: Súgó 7">
            <a:hlinkClick r:id="" action="ppaction://noaction" highlightClick="1"/>
          </p:cNvPr>
          <p:cNvSpPr/>
          <p:nvPr/>
        </p:nvSpPr>
        <p:spPr>
          <a:xfrm>
            <a:off x="2411760" y="4725144"/>
            <a:ext cx="288032" cy="28803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Lekerekített téglalap feliratnak 8"/>
          <p:cNvSpPr/>
          <p:nvPr/>
        </p:nvSpPr>
        <p:spPr>
          <a:xfrm>
            <a:off x="6444208" y="2705353"/>
            <a:ext cx="2448272" cy="1291310"/>
          </a:xfrm>
          <a:prstGeom prst="wedgeRoundRectCallout">
            <a:avLst>
              <a:gd name="adj1" fmla="val -201698"/>
              <a:gd name="adj2" fmla="val 1123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cap="small" dirty="0" smtClean="0"/>
              <a:t>RMS teljesítmény a hangrendszer valós teljesítménye.</a:t>
            </a:r>
            <a:endParaRPr lang="hu-HU" sz="1600" cap="small" dirty="0"/>
          </a:p>
        </p:txBody>
      </p:sp>
      <p:sp>
        <p:nvSpPr>
          <p:cNvPr id="10" name="Téglalap 9"/>
          <p:cNvSpPr/>
          <p:nvPr/>
        </p:nvSpPr>
        <p:spPr>
          <a:xfrm>
            <a:off x="2339752" y="4653136"/>
            <a:ext cx="43204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3195426" y="764704"/>
            <a:ext cx="2753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cap="small" dirty="0" smtClean="0">
                <a:solidFill>
                  <a:schemeClr val="bg1"/>
                </a:solidFill>
              </a:rPr>
              <a:t>Hangszóró</a:t>
            </a:r>
            <a:endParaRPr lang="hu-HU" sz="3600" b="1" cap="small" dirty="0">
              <a:solidFill>
                <a:schemeClr val="bg1"/>
              </a:solidFill>
            </a:endParaRPr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8165-A164-4844-BE7A-08AA671B08BB}" type="datetime1">
              <a:rPr lang="hu-HU" smtClean="0"/>
              <a:t>2014.11.30.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Gáspár Imre</a:t>
            </a:r>
            <a:endParaRPr lang="hu-HU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CC944-0C4C-4CE0-AF23-2F3A061092AB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5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18191"/>
            <a:ext cx="4676775" cy="1895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67464" cy="408857"/>
          </a:xfrm>
        </p:spPr>
        <p:txBody>
          <a:bodyPr/>
          <a:lstStyle/>
          <a:p>
            <a:r>
              <a:rPr lang="hu-HU" cap="all" dirty="0"/>
              <a:t>Ilyen számítógépet </a:t>
            </a:r>
            <a:r>
              <a:rPr lang="hu-HU" cap="all" dirty="0" smtClean="0"/>
              <a:t>szeretnék</a:t>
            </a:r>
            <a:endParaRPr lang="hu-HU" cap="all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941814"/>
              </p:ext>
            </p:extLst>
          </p:nvPr>
        </p:nvGraphicFramePr>
        <p:xfrm>
          <a:off x="971599" y="4005064"/>
          <a:ext cx="7200800" cy="206660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973258"/>
                <a:gridCol w="1227542"/>
              </a:tblGrid>
              <a:tr h="327659">
                <a:tc>
                  <a:txBody>
                    <a:bodyPr/>
                    <a:lstStyle/>
                    <a:p>
                      <a:r>
                        <a:rPr lang="hu-H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Mechanikus </a:t>
                      </a: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Igen</a:t>
                      </a:r>
                    </a:p>
                  </a:txBody>
                  <a:tcPr marL="47625" marR="47625" marT="28575" marB="28575" anchor="ctr"/>
                </a:tc>
              </a:tr>
              <a:tr h="368957">
                <a:tc>
                  <a:txBody>
                    <a:bodyPr/>
                    <a:lstStyle/>
                    <a:p>
                      <a:r>
                        <a:rPr lang="hu-H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Háttérvilágítás </a:t>
                      </a: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Van</a:t>
                      </a:r>
                    </a:p>
                  </a:txBody>
                  <a:tcPr marL="47625" marR="47625" marT="28575" marB="28575" anchor="ctr"/>
                </a:tc>
              </a:tr>
              <a:tr h="387010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Típus </a:t>
                      </a:r>
                      <a:endParaRPr lang="hu-H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Billentyűzet</a:t>
                      </a:r>
                      <a:endParaRPr lang="hu-H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8575" marB="28575" anchor="ctr"/>
                </a:tc>
              </a:tr>
              <a:tr h="327659">
                <a:tc>
                  <a:txBody>
                    <a:bodyPr/>
                    <a:lstStyle/>
                    <a:p>
                      <a:r>
                        <a:rPr lang="hu-H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Billentyűzet csatlakoztatása </a:t>
                      </a: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USB</a:t>
                      </a:r>
                    </a:p>
                  </a:txBody>
                  <a:tcPr marL="47625" marR="47625" marT="28575" marB="28575" anchor="ctr"/>
                </a:tc>
              </a:tr>
              <a:tr h="327659">
                <a:tc>
                  <a:txBody>
                    <a:bodyPr/>
                    <a:lstStyle/>
                    <a:p>
                      <a:r>
                        <a:rPr lang="hu-H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Vezeték nélküli </a:t>
                      </a: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</a:t>
                      </a:r>
                    </a:p>
                  </a:txBody>
                  <a:tcPr marL="47625" marR="47625" marT="28575" marB="28575" anchor="ctr"/>
                </a:tc>
              </a:tr>
              <a:tr h="327659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Multimédia </a:t>
                      </a:r>
                      <a:r>
                        <a:rPr lang="hu-H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billentyűzet </a:t>
                      </a: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Igen</a:t>
                      </a:r>
                    </a:p>
                  </a:txBody>
                  <a:tcPr marL="47625" marR="47625" marT="28575" marB="28575" anchor="ctr"/>
                </a:tc>
              </a:tr>
            </a:tbl>
          </a:graphicData>
        </a:graphic>
      </p:graphicFrame>
      <p:sp>
        <p:nvSpPr>
          <p:cNvPr id="9" name="Szövegdoboz 8"/>
          <p:cNvSpPr txBox="1"/>
          <p:nvPr/>
        </p:nvSpPr>
        <p:spPr>
          <a:xfrm rot="268053">
            <a:off x="1115468" y="1987159"/>
            <a:ext cx="3668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C00000"/>
                </a:solidFill>
              </a:rPr>
              <a:t>Roccat</a:t>
            </a:r>
            <a:r>
              <a:rPr lang="hu-HU" dirty="0">
                <a:solidFill>
                  <a:srgbClr val="C00000"/>
                </a:solidFill>
              </a:rPr>
              <a:t> </a:t>
            </a:r>
            <a:r>
              <a:rPr lang="hu-HU" dirty="0" err="1">
                <a:solidFill>
                  <a:srgbClr val="C00000"/>
                </a:solidFill>
              </a:rPr>
              <a:t>Ryos</a:t>
            </a:r>
            <a:r>
              <a:rPr lang="hu-HU" dirty="0">
                <a:solidFill>
                  <a:srgbClr val="C00000"/>
                </a:solidFill>
              </a:rPr>
              <a:t> MK Pro MX </a:t>
            </a:r>
            <a:r>
              <a:rPr lang="hu-HU" dirty="0" smtClean="0">
                <a:solidFill>
                  <a:srgbClr val="C00000"/>
                </a:solidFill>
              </a:rPr>
              <a:t>US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3851920" y="3046452"/>
            <a:ext cx="1039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hu-H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501,-</a:t>
            </a:r>
            <a:endParaRPr lang="hu-H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275856" y="76470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cap="small" dirty="0" smtClean="0">
                <a:solidFill>
                  <a:schemeClr val="bg1"/>
                </a:solidFill>
              </a:rPr>
              <a:t>Billentyűzet</a:t>
            </a:r>
            <a:endParaRPr lang="hu-HU" sz="3600" b="1" cap="small" dirty="0">
              <a:solidFill>
                <a:schemeClr val="bg1"/>
              </a:solidFill>
            </a:endParaRPr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EE5D-88C8-4B9D-B3D6-F981036F213A}" type="datetime1">
              <a:rPr lang="hu-HU" smtClean="0"/>
              <a:t>2014.11.30.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Gáspár Imre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CC944-0C4C-4CE0-AF23-2F3A061092AB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537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0" y="1778918"/>
            <a:ext cx="5562600" cy="2533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all" dirty="0" smtClean="0"/>
              <a:t>Ilyen számítógépet szeretnék</a:t>
            </a:r>
            <a:endParaRPr lang="hu-HU" cap="all" dirty="0"/>
          </a:p>
        </p:txBody>
      </p:sp>
      <p:sp>
        <p:nvSpPr>
          <p:cNvPr id="5" name="Tartalom helye 1"/>
          <p:cNvSpPr txBox="1">
            <a:spLocks/>
          </p:cNvSpPr>
          <p:nvPr/>
        </p:nvSpPr>
        <p:spPr>
          <a:xfrm rot="177583">
            <a:off x="3646074" y="3010155"/>
            <a:ext cx="1656184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hu-HU" sz="8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 </a:t>
            </a:r>
            <a:r>
              <a:rPr lang="hu-HU" sz="8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990 Ft </a:t>
            </a:r>
          </a:p>
          <a:p>
            <a:pPr marL="45720" indent="0">
              <a:buNone/>
            </a:pPr>
            <a:endParaRPr lang="hu-HU" sz="9600" b="1" u="sng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" indent="0">
              <a:buNone/>
            </a:pPr>
            <a:r>
              <a:rPr lang="hu-HU" sz="6200" b="1" u="sng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endParaRPr lang="hu-HU" sz="6200" b="1" u="sng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" indent="0">
              <a:buNone/>
            </a:pPr>
            <a:r>
              <a:rPr lang="hu-HU" sz="2400" b="1" u="sng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 </a:t>
            </a:r>
            <a:endParaRPr lang="hu-HU" sz="2400" b="1" u="sng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" indent="0">
              <a:buFont typeface="Wingdings 2" pitchFamily="18" charset="2"/>
              <a:buNone/>
            </a:pPr>
            <a:r>
              <a:rPr lang="hu-HU" dirty="0" smtClean="0"/>
              <a:t> </a:t>
            </a:r>
            <a:endParaRPr lang="hu-HU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678330"/>
              </p:ext>
            </p:extLst>
          </p:nvPr>
        </p:nvGraphicFramePr>
        <p:xfrm>
          <a:off x="724996" y="4725144"/>
          <a:ext cx="7694009" cy="10883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064105"/>
                <a:gridCol w="4629904"/>
              </a:tblGrid>
              <a:tr h="486340">
                <a:tc>
                  <a:txBody>
                    <a:bodyPr/>
                    <a:lstStyle/>
                    <a:p>
                      <a:r>
                        <a:rPr lang="hu-H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Egér típusa </a:t>
                      </a: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Lézer/Optikai</a:t>
                      </a:r>
                    </a:p>
                  </a:txBody>
                  <a:tcPr marL="47625" marR="476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Egér csatlakoztatása </a:t>
                      </a: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USB</a:t>
                      </a:r>
                    </a:p>
                  </a:txBody>
                  <a:tcPr marL="47625" marR="476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Vezeték nélküli </a:t>
                      </a: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Igen</a:t>
                      </a:r>
                    </a:p>
                  </a:txBody>
                  <a:tcPr marL="47625" marR="47625" marT="28575" marB="28575" anchor="ctr"/>
                </a:tc>
              </a:tr>
            </a:tbl>
          </a:graphicData>
        </a:graphic>
      </p:graphicFrame>
      <p:sp>
        <p:nvSpPr>
          <p:cNvPr id="10" name="Szövegdoboz 9"/>
          <p:cNvSpPr txBox="1"/>
          <p:nvPr/>
        </p:nvSpPr>
        <p:spPr>
          <a:xfrm rot="271315">
            <a:off x="1511660" y="206490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C00000"/>
                </a:solidFill>
              </a:rPr>
              <a:t>Razer</a:t>
            </a:r>
            <a:r>
              <a:rPr lang="hu-HU" dirty="0">
                <a:solidFill>
                  <a:srgbClr val="C00000"/>
                </a:solidFill>
              </a:rPr>
              <a:t> </a:t>
            </a:r>
            <a:r>
              <a:rPr lang="hu-HU" dirty="0" err="1" smtClean="0">
                <a:solidFill>
                  <a:srgbClr val="C00000"/>
                </a:solidFill>
              </a:rPr>
              <a:t>Ouroboros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663788" y="76470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cap="small" dirty="0" smtClean="0">
                <a:solidFill>
                  <a:schemeClr val="bg1"/>
                </a:solidFill>
              </a:rPr>
              <a:t>Egér</a:t>
            </a:r>
            <a:endParaRPr lang="hu-HU" sz="3600" b="1" cap="small" dirty="0">
              <a:solidFill>
                <a:schemeClr val="bg1"/>
              </a:solidFill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67EF-B9D2-4147-8C7F-28E945E8B3C1}" type="datetime1">
              <a:rPr lang="hu-HU" smtClean="0"/>
              <a:t>2014.11.30.</a:t>
            </a:fld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Gáspár Imre</a:t>
            </a:r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CC944-0C4C-4CE0-AF23-2F3A061092AB}" type="slidenum">
              <a:rPr lang="hu-HU" smtClean="0"/>
              <a:t>18</a:t>
            </a:fld>
            <a:endParaRPr lang="hu-H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05" y="2480051"/>
            <a:ext cx="1213695" cy="97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43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BCD2-19E2-41FA-9793-58C6BF8FC43A}" type="datetime1">
              <a:rPr lang="hu-HU" smtClean="0"/>
              <a:t>2014.11.30.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Gáspár Imre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CC944-0C4C-4CE0-AF23-2F3A061092AB}" type="slidenum">
              <a:rPr lang="hu-HU" smtClean="0"/>
              <a:t>19</a:t>
            </a:fld>
            <a:endParaRPr lang="hu-HU"/>
          </a:p>
        </p:txBody>
      </p:sp>
      <p:sp>
        <p:nvSpPr>
          <p:cNvPr id="9" name="Title 9"/>
          <p:cNvSpPr txBox="1">
            <a:spLocks/>
          </p:cNvSpPr>
          <p:nvPr/>
        </p:nvSpPr>
        <p:spPr>
          <a:xfrm>
            <a:off x="388268" y="188640"/>
            <a:ext cx="8367464" cy="80615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>
                <a:solidFill>
                  <a:srgbClr val="C00000"/>
                </a:solidFill>
              </a:rPr>
              <a:t>Kérdések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683568" y="836712"/>
            <a:ext cx="79531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smtClean="0"/>
              <a:t>„</a:t>
            </a:r>
            <a:r>
              <a:rPr lang="hu-HU" sz="3200" dirty="0" err="1" smtClean="0"/>
              <a:t>Razer</a:t>
            </a:r>
            <a:r>
              <a:rPr lang="hu-HU" sz="3200" dirty="0" smtClean="0"/>
              <a:t> </a:t>
            </a:r>
            <a:r>
              <a:rPr lang="hu-HU" sz="3200" dirty="0" err="1" smtClean="0"/>
              <a:t>Ouroboros</a:t>
            </a:r>
            <a:r>
              <a:rPr lang="hu-HU" sz="3200" dirty="0" smtClean="0"/>
              <a:t>” egér vezeték nélküli-e???</a:t>
            </a:r>
            <a:endParaRPr lang="hu-HU" sz="3200" dirty="0"/>
          </a:p>
        </p:txBody>
      </p:sp>
      <p:sp>
        <p:nvSpPr>
          <p:cNvPr id="12" name="Akciógomb: Egyéni 11">
            <a:hlinkClick r:id="" action="ppaction://hlinkshowjump?jump=nextslide" highlightClick="1"/>
          </p:cNvPr>
          <p:cNvSpPr/>
          <p:nvPr/>
        </p:nvSpPr>
        <p:spPr>
          <a:xfrm>
            <a:off x="1187624" y="2420888"/>
            <a:ext cx="1800200" cy="165618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Igen</a:t>
            </a:r>
            <a:endParaRPr lang="hu-HU" dirty="0"/>
          </a:p>
        </p:txBody>
      </p:sp>
      <p:sp>
        <p:nvSpPr>
          <p:cNvPr id="13" name="Akciógomb: Egyéni 12">
            <a:hlinkClick r:id="rId2" action="ppaction://hlinksldjump" highlightClick="1"/>
          </p:cNvPr>
          <p:cNvSpPr/>
          <p:nvPr/>
        </p:nvSpPr>
        <p:spPr>
          <a:xfrm>
            <a:off x="6372200" y="2420888"/>
            <a:ext cx="1746076" cy="165618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Nem</a:t>
            </a:r>
            <a:endParaRPr lang="hu-HU" dirty="0"/>
          </a:p>
        </p:txBody>
      </p:sp>
      <p:sp>
        <p:nvSpPr>
          <p:cNvPr id="14" name="Ellipszis 13"/>
          <p:cNvSpPr/>
          <p:nvPr/>
        </p:nvSpPr>
        <p:spPr>
          <a:xfrm>
            <a:off x="319894" y="231675"/>
            <a:ext cx="72734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6032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öveg helye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5D09-621D-4181-A616-8A78B7376973}" type="datetime1">
              <a:rPr lang="hu-HU" smtClean="0"/>
              <a:t>2014.11.30.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FCC944-0C4C-4CE0-AF23-2F3A061092AB}" type="slidenum">
              <a:rPr lang="hu-HU" smtClean="0"/>
              <a:t>2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u-HU" smtClean="0"/>
              <a:t>Készítette: Gáspár Imre</a:t>
            </a:r>
            <a:endParaRPr lang="hu-HU"/>
          </a:p>
        </p:txBody>
      </p:sp>
      <p:sp>
        <p:nvSpPr>
          <p:cNvPr id="11" name="Cím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Kérem a kis kérdőjeles kockákra kattintson rá!</a:t>
            </a:r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2830674" y="4530055"/>
            <a:ext cx="2304256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Akciógomb: Súgó 13">
            <a:hlinkClick r:id="" action="ppaction://noaction" highlightClick="1"/>
          </p:cNvPr>
          <p:cNvSpPr/>
          <p:nvPr/>
        </p:nvSpPr>
        <p:spPr>
          <a:xfrm>
            <a:off x="3658766" y="5142309"/>
            <a:ext cx="648072" cy="57606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009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CDBD-7531-4663-BB7F-263CCAD8EA2B}" type="datetime1">
              <a:rPr lang="hu-HU" smtClean="0"/>
              <a:t>2014.11.30.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Gáspár Imre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CC944-0C4C-4CE0-AF23-2F3A061092AB}" type="slidenum">
              <a:rPr lang="hu-HU" smtClean="0"/>
              <a:t>20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1583668" y="836712"/>
            <a:ext cx="5976664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92D050"/>
                </a:solidFill>
              </a:rPr>
              <a:t>A válasz helyes mivel a képen látható vezeték a töltőjéé!</a:t>
            </a:r>
            <a:endParaRPr lang="hu-HU" sz="2800" dirty="0">
              <a:solidFill>
                <a:srgbClr val="92D05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30312"/>
            <a:ext cx="1728192" cy="138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9"/>
          <p:cNvSpPr txBox="1">
            <a:spLocks/>
          </p:cNvSpPr>
          <p:nvPr/>
        </p:nvSpPr>
        <p:spPr>
          <a:xfrm>
            <a:off x="388268" y="188640"/>
            <a:ext cx="8367464" cy="80615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>
                <a:solidFill>
                  <a:srgbClr val="C00000"/>
                </a:solidFill>
              </a:rPr>
              <a:t>Kérdések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7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CDBD-7531-4663-BB7F-263CCAD8EA2B}" type="datetime1">
              <a:rPr lang="hu-HU" smtClean="0"/>
              <a:t>2014.11.30.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Gáspár Imre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CC944-0C4C-4CE0-AF23-2F3A061092AB}" type="slidenum">
              <a:rPr lang="hu-HU" smtClean="0"/>
              <a:t>21</a:t>
            </a:fld>
            <a:endParaRPr lang="hu-HU"/>
          </a:p>
        </p:txBody>
      </p:sp>
      <p:sp>
        <p:nvSpPr>
          <p:cNvPr id="5" name="Title 9"/>
          <p:cNvSpPr txBox="1">
            <a:spLocks/>
          </p:cNvSpPr>
          <p:nvPr/>
        </p:nvSpPr>
        <p:spPr>
          <a:xfrm>
            <a:off x="388268" y="188640"/>
            <a:ext cx="8367464" cy="80615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>
                <a:solidFill>
                  <a:srgbClr val="C00000"/>
                </a:solidFill>
              </a:rPr>
              <a:t>Kérdések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509911" y="702403"/>
            <a:ext cx="61241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smtClean="0"/>
              <a:t>Erre vagy erre </a:t>
            </a:r>
            <a:r>
              <a:rPr lang="hu-HU" sz="3200" dirty="0" err="1" smtClean="0"/>
              <a:t>kelett</a:t>
            </a:r>
            <a:r>
              <a:rPr lang="hu-HU" sz="3200" dirty="0" smtClean="0"/>
              <a:t> kattintani???</a:t>
            </a:r>
            <a:endParaRPr lang="hu-HU" sz="3200" dirty="0"/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1835696" y="1412776"/>
            <a:ext cx="0" cy="23042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3790950" y="1381125"/>
            <a:ext cx="2941290" cy="226389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kciógomb: Információ 11">
            <a:hlinkClick r:id="rId2" action="ppaction://hlinksldjump" highlightClick="1"/>
          </p:cNvPr>
          <p:cNvSpPr/>
          <p:nvPr/>
        </p:nvSpPr>
        <p:spPr>
          <a:xfrm>
            <a:off x="1403648" y="3789040"/>
            <a:ext cx="936104" cy="86409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Akciógomb: Súgó 12">
            <a:hlinkClick r:id="" action="ppaction://hlinkshowjump?jump=nextslide" highlightClick="1"/>
          </p:cNvPr>
          <p:cNvSpPr/>
          <p:nvPr/>
        </p:nvSpPr>
        <p:spPr>
          <a:xfrm>
            <a:off x="6516216" y="3789040"/>
            <a:ext cx="1008112" cy="100811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252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CDBD-7531-4663-BB7F-263CCAD8EA2B}" type="datetime1">
              <a:rPr lang="hu-HU" smtClean="0"/>
              <a:t>2014.11.30.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Gáspár Imre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CC944-0C4C-4CE0-AF23-2F3A061092AB}" type="slidenum">
              <a:rPr lang="hu-HU" smtClean="0"/>
              <a:t>22</a:t>
            </a:fld>
            <a:endParaRPr lang="hu-HU"/>
          </a:p>
        </p:txBody>
      </p:sp>
      <p:sp>
        <p:nvSpPr>
          <p:cNvPr id="5" name="Title 9"/>
          <p:cNvSpPr txBox="1">
            <a:spLocks/>
          </p:cNvSpPr>
          <p:nvPr/>
        </p:nvSpPr>
        <p:spPr>
          <a:xfrm>
            <a:off x="388268" y="188640"/>
            <a:ext cx="8367464" cy="80615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>
                <a:solidFill>
                  <a:srgbClr val="C00000"/>
                </a:solidFill>
              </a:rPr>
              <a:t>Kérdések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095" y="3284984"/>
            <a:ext cx="3865811" cy="293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églalap 6"/>
          <p:cNvSpPr/>
          <p:nvPr/>
        </p:nvSpPr>
        <p:spPr>
          <a:xfrm>
            <a:off x="1583668" y="836712"/>
            <a:ext cx="5976664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92D050"/>
                </a:solidFill>
              </a:rPr>
              <a:t>A válasz helyes!!!</a:t>
            </a:r>
            <a:endParaRPr lang="hu-HU" sz="2800" dirty="0">
              <a:solidFill>
                <a:srgbClr val="92D050"/>
              </a:solidFill>
            </a:endParaRPr>
          </a:p>
        </p:txBody>
      </p:sp>
      <p:sp>
        <p:nvSpPr>
          <p:cNvPr id="6" name="Akciógomb: Egyéni 5">
            <a:hlinkClick r:id="rId3" action="ppaction://hlinksldjump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latin typeface="Bauhaus 93" panose="04030905020B02020C02" pitchFamily="82" charset="0"/>
              </a:rPr>
              <a:t>Vége.</a:t>
            </a:r>
            <a:endParaRPr lang="hu-HU" sz="3600" dirty="0">
              <a:latin typeface="Bauhaus 93" panose="04030905020B02020C02" pitchFamily="82" charset="0"/>
            </a:endParaRPr>
          </a:p>
        </p:txBody>
      </p:sp>
      <p:sp>
        <p:nvSpPr>
          <p:cNvPr id="8" name="Szamárfül 7"/>
          <p:cNvSpPr/>
          <p:nvPr/>
        </p:nvSpPr>
        <p:spPr>
          <a:xfrm>
            <a:off x="6504906" y="908720"/>
            <a:ext cx="1739502" cy="1656184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chemeClr val="tx1"/>
                </a:solidFill>
              </a:rPr>
              <a:t>Katt</a:t>
            </a:r>
            <a:r>
              <a:rPr lang="hu-HU" dirty="0" smtClean="0">
                <a:solidFill>
                  <a:schemeClr val="tx1"/>
                </a:solidFill>
              </a:rPr>
              <a:t> ide!!!</a:t>
            </a:r>
            <a:endParaRPr lang="hu-HU" dirty="0">
              <a:solidFill>
                <a:schemeClr val="tx1"/>
              </a:solidFill>
            </a:endParaRPr>
          </a:p>
        </p:txBody>
      </p:sp>
      <p:cxnSp>
        <p:nvCxnSpPr>
          <p:cNvPr id="10" name="Egyenes összekötő nyíllal 9"/>
          <p:cNvCxnSpPr/>
          <p:nvPr/>
        </p:nvCxnSpPr>
        <p:spPr>
          <a:xfrm flipH="1">
            <a:off x="4788024" y="1844824"/>
            <a:ext cx="2448272" cy="136815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30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CDBD-7531-4663-BB7F-263CCAD8EA2B}" type="datetime1">
              <a:rPr lang="hu-HU" smtClean="0"/>
              <a:t>2014.11.30.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Gáspár Imre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CC944-0C4C-4CE0-AF23-2F3A061092AB}" type="slidenum">
              <a:rPr lang="hu-HU" smtClean="0"/>
              <a:t>23</a:t>
            </a:fld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1583668" y="836712"/>
            <a:ext cx="5976664" cy="237626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FF0000"/>
                </a:solidFill>
              </a:rPr>
              <a:t>A válasza helytelen!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5" name="Akciógomb: Elejére 4">
            <a:hlinkClick r:id="rId2" action="ppaction://hlinksldjump" highlightClick="1"/>
          </p:cNvPr>
          <p:cNvSpPr/>
          <p:nvPr/>
        </p:nvSpPr>
        <p:spPr>
          <a:xfrm>
            <a:off x="755576" y="4743425"/>
            <a:ext cx="1296144" cy="108012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 kérdés</a:t>
            </a:r>
            <a:endParaRPr lang="hu-HU" dirty="0"/>
          </a:p>
        </p:txBody>
      </p:sp>
      <p:sp>
        <p:nvSpPr>
          <p:cNvPr id="10" name="Title 9"/>
          <p:cNvSpPr txBox="1">
            <a:spLocks/>
          </p:cNvSpPr>
          <p:nvPr/>
        </p:nvSpPr>
        <p:spPr>
          <a:xfrm>
            <a:off x="388268" y="188640"/>
            <a:ext cx="8367464" cy="80615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>
                <a:solidFill>
                  <a:srgbClr val="C00000"/>
                </a:solidFill>
              </a:rPr>
              <a:t>Kérdések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Akciógomb: Elejére 10">
            <a:hlinkClick r:id="rId3" action="ppaction://hlinksldjump" highlightClick="1"/>
          </p:cNvPr>
          <p:cNvSpPr/>
          <p:nvPr/>
        </p:nvSpPr>
        <p:spPr>
          <a:xfrm>
            <a:off x="7459588" y="4869160"/>
            <a:ext cx="1296144" cy="108012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2</a:t>
            </a:r>
            <a:r>
              <a:rPr lang="hu-HU" dirty="0" smtClean="0"/>
              <a:t>. kérdés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2783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hlinkClick r:id="rId2"/>
              </a:rPr>
              <a:t>www.gamechannel.hu</a:t>
            </a:r>
            <a:endParaRPr lang="hu-HU" dirty="0" smtClean="0"/>
          </a:p>
          <a:p>
            <a:r>
              <a:rPr lang="hu-HU" dirty="0">
                <a:hlinkClick r:id="rId3"/>
              </a:rPr>
              <a:t>http://</a:t>
            </a:r>
            <a:r>
              <a:rPr lang="hu-HU" dirty="0" smtClean="0">
                <a:hlinkClick r:id="rId3"/>
              </a:rPr>
              <a:t>www.intel.com</a:t>
            </a:r>
            <a:endParaRPr lang="hu-HU" dirty="0" smtClean="0"/>
          </a:p>
          <a:p>
            <a:r>
              <a:rPr lang="hu-HU" dirty="0">
                <a:hlinkClick r:id="rId4"/>
              </a:rPr>
              <a:t>http://www.osoft.hu</a:t>
            </a:r>
            <a:r>
              <a:rPr lang="hu-HU" dirty="0" smtClean="0">
                <a:hlinkClick r:id="rId4"/>
              </a:rPr>
              <a:t>/</a:t>
            </a:r>
            <a:endParaRPr lang="hu-HU" dirty="0" smtClean="0"/>
          </a:p>
          <a:p>
            <a:r>
              <a:rPr lang="hu-HU" dirty="0">
                <a:hlinkClick r:id="rId5"/>
              </a:rPr>
              <a:t>http://www.gyakorikerdesek.hu/szamitastechnika__hardverek__</a:t>
            </a:r>
            <a:r>
              <a:rPr lang="hu-HU" dirty="0" smtClean="0">
                <a:hlinkClick r:id="rId5"/>
              </a:rPr>
              <a:t>6192154-asztali-szamitogepet-szeretnek-venni-es-erdekelne-hogy-erdemes-e-megvenni-egy-il</a:t>
            </a:r>
            <a:endParaRPr lang="hu-HU" dirty="0" smtClean="0"/>
          </a:p>
          <a:p>
            <a:endParaRPr lang="hu-HU" dirty="0"/>
          </a:p>
          <a:p>
            <a:r>
              <a:rPr lang="hu-HU" dirty="0">
                <a:hlinkClick r:id="rId6"/>
              </a:rPr>
              <a:t>http://</a:t>
            </a:r>
            <a:r>
              <a:rPr lang="hu-HU" dirty="0" smtClean="0">
                <a:hlinkClick r:id="rId6"/>
              </a:rPr>
              <a:t>www.220volt.hu/</a:t>
            </a:r>
            <a:endParaRPr lang="hu-HU" dirty="0" smtClean="0"/>
          </a:p>
          <a:p>
            <a:r>
              <a:rPr lang="hu-HU" dirty="0" smtClean="0">
                <a:hlinkClick r:id="rId7"/>
              </a:rPr>
              <a:t>http</a:t>
            </a:r>
            <a:r>
              <a:rPr lang="hu-HU" dirty="0">
                <a:hlinkClick r:id="rId7"/>
              </a:rPr>
              <a:t>://www.arukereso.hu</a:t>
            </a:r>
            <a:r>
              <a:rPr lang="hu-HU" dirty="0" smtClean="0">
                <a:hlinkClick r:id="rId7"/>
              </a:rPr>
              <a:t>/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Linkek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9352-D03D-487C-9F85-A167E786A6D2}" type="datetime1">
              <a:rPr lang="hu-HU" smtClean="0"/>
              <a:t>2014.11.30.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Gáspár Imre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CC944-0C4C-4CE0-AF23-2F3A061092AB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751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lcím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5D09-621D-4181-A616-8A78B7376973}" type="datetime1">
              <a:rPr lang="hu-HU" smtClean="0"/>
              <a:t>2014.11.30.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>
          <a:xfrm>
            <a:off x="8404206" y="6381328"/>
            <a:ext cx="739794" cy="364271"/>
          </a:xfrm>
        </p:spPr>
        <p:txBody>
          <a:bodyPr/>
          <a:lstStyle/>
          <a:p>
            <a:fld id="{68FCC944-0C4C-4CE0-AF23-2F3A061092AB}" type="slidenum">
              <a:rPr lang="hu-HU" smtClean="0"/>
              <a:t>25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u-HU" smtClean="0"/>
              <a:t>Készítette: Gáspár Imre</a:t>
            </a:r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zamárfül 8"/>
          <p:cNvSpPr/>
          <p:nvPr/>
        </p:nvSpPr>
        <p:spPr>
          <a:xfrm>
            <a:off x="0" y="0"/>
            <a:ext cx="9144000" cy="68580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/>
              <a:t>Köszönöm szépen a figyelmet!!!</a:t>
            </a:r>
            <a:endParaRPr lang="hu-HU" sz="3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7" y="3573016"/>
            <a:ext cx="25622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03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/>
          <p:cNvSpPr/>
          <p:nvPr/>
        </p:nvSpPr>
        <p:spPr>
          <a:xfrm>
            <a:off x="251521" y="1700809"/>
            <a:ext cx="3096344" cy="44644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Ilyen számítógépet </a:t>
            </a:r>
            <a:r>
              <a:rPr lang="hu-HU" dirty="0" smtClean="0"/>
              <a:t>szeretnék</a:t>
            </a:r>
            <a:endParaRPr lang="hu-H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457" y="4517549"/>
            <a:ext cx="1128597" cy="125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34" y="2679204"/>
            <a:ext cx="1264325" cy="154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17548"/>
            <a:ext cx="1249154" cy="125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7949-A27C-4BD2-93D7-546B481490AB}" type="datetime1">
              <a:rPr lang="hu-HU" smtClean="0"/>
              <a:t>2014.11.30.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Gáspár Imre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CC944-0C4C-4CE0-AF23-2F3A061092AB}" type="slidenum">
              <a:rPr lang="hu-HU" smtClean="0"/>
              <a:t>3</a:t>
            </a:fld>
            <a:endParaRPr lang="hu-HU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847271"/>
              </p:ext>
            </p:extLst>
          </p:nvPr>
        </p:nvGraphicFramePr>
        <p:xfrm>
          <a:off x="3516362" y="1484784"/>
          <a:ext cx="5627638" cy="484318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13819"/>
                <a:gridCol w="2813819"/>
              </a:tblGrid>
              <a:tr h="248523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Gyártó</a:t>
                      </a:r>
                      <a:endParaRPr lang="hu-H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07" marR="61207" marT="30603" marB="30603" anchor="ctr"/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Cooler Master</a:t>
                      </a:r>
                      <a:endParaRPr lang="hu-H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07" marR="61207" marT="30603" marB="30603" anchor="ctr"/>
                </a:tc>
              </a:tr>
              <a:tr h="248523">
                <a:tc>
                  <a:txBody>
                    <a:bodyPr/>
                    <a:lstStyle/>
                    <a:p>
                      <a:r>
                        <a:rPr lang="hu-H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Kialakítás</a:t>
                      </a:r>
                    </a:p>
                  </a:txBody>
                  <a:tcPr marL="61207" marR="61207" marT="30603" marB="30603" anchor="ctr"/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álló</a:t>
                      </a:r>
                    </a:p>
                  </a:txBody>
                  <a:tcPr marL="61207" marR="61207" marT="30603" marB="30603" anchor="ctr"/>
                </a:tc>
              </a:tr>
              <a:tr h="248523">
                <a:tc>
                  <a:txBody>
                    <a:bodyPr/>
                    <a:lstStyle/>
                    <a:p>
                      <a:r>
                        <a:rPr lang="hu-H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Alaplap támogatás</a:t>
                      </a:r>
                    </a:p>
                  </a:txBody>
                  <a:tcPr marL="61207" marR="61207" marT="30603" marB="30603" anchor="ctr"/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 ATX / ATX</a:t>
                      </a:r>
                    </a:p>
                  </a:txBody>
                  <a:tcPr marL="61207" marR="61207" marT="30603" marB="30603" anchor="ctr"/>
                </a:tc>
              </a:tr>
              <a:tr h="248523">
                <a:tc>
                  <a:txBody>
                    <a:bodyPr/>
                    <a:lstStyle/>
                    <a:p>
                      <a:r>
                        <a:rPr lang="hu-HU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Szín</a:t>
                      </a:r>
                    </a:p>
                  </a:txBody>
                  <a:tcPr marL="61207" marR="61207" marT="30603" marB="30603" anchor="ctr"/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fekete</a:t>
                      </a:r>
                    </a:p>
                  </a:txBody>
                  <a:tcPr marL="61207" marR="61207" marT="30603" marB="30603" anchor="ctr"/>
                </a:tc>
              </a:tr>
              <a:tr h="248523">
                <a:tc>
                  <a:txBody>
                    <a:bodyPr/>
                    <a:lstStyle/>
                    <a:p>
                      <a:r>
                        <a:rPr lang="hu-HU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Kivitel</a:t>
                      </a:r>
                    </a:p>
                  </a:txBody>
                  <a:tcPr marL="61207" marR="61207" marT="30603" marB="30603" anchor="ctr"/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zárt</a:t>
                      </a:r>
                    </a:p>
                  </a:txBody>
                  <a:tcPr marL="61207" marR="61207" marT="30603" marB="30603" anchor="ctr"/>
                </a:tc>
              </a:tr>
              <a:tr h="248523">
                <a:tc>
                  <a:txBody>
                    <a:bodyPr/>
                    <a:lstStyle/>
                    <a:p>
                      <a:r>
                        <a:rPr lang="hu-HU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Anyaga</a:t>
                      </a:r>
                    </a:p>
                  </a:txBody>
                  <a:tcPr marL="61207" marR="61207" marT="30603" marB="30603" anchor="ctr"/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acél, műanyag</a:t>
                      </a:r>
                    </a:p>
                  </a:txBody>
                  <a:tcPr marL="61207" marR="61207" marT="30603" marB="30603" anchor="ctr"/>
                </a:tc>
              </a:tr>
              <a:tr h="433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Hűtés </a:t>
                      </a:r>
                      <a:r>
                        <a:rPr lang="hu-H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elöl / Hűtés hátul</a:t>
                      </a:r>
                    </a:p>
                  </a:txBody>
                  <a:tcPr marL="61207" marR="61207" marT="30603" marB="3060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X 120mm (szerelt</a:t>
                      </a:r>
                      <a:r>
                        <a:rPr lang="hu-H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/ 1 x 120mm (szerelt)</a:t>
                      </a:r>
                    </a:p>
                  </a:txBody>
                  <a:tcPr marL="61207" marR="61207" marT="30603" marB="30603" anchor="ctr"/>
                </a:tc>
              </a:tr>
              <a:tr h="248523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Táp</a:t>
                      </a:r>
                      <a:endParaRPr lang="hu-H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07" marR="61207" marT="30603" marB="30603" anchor="ctr"/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táp nélkül</a:t>
                      </a:r>
                      <a:endParaRPr lang="hu-H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07" marR="61207" marT="30603" marB="30603" anchor="ctr"/>
                </a:tc>
              </a:tr>
              <a:tr h="433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Hűtés </a:t>
                      </a:r>
                      <a:r>
                        <a:rPr lang="hu-H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oldalt / Hűtés felül / Hűtés alul</a:t>
                      </a:r>
                    </a:p>
                  </a:txBody>
                  <a:tcPr marL="61207" marR="61207" marT="30603" marB="3060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x 200mm (opcionális</a:t>
                      </a:r>
                      <a:r>
                        <a:rPr lang="hu-H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 / 2 x 120mm (Opcionális)  / 1 x 120mm (opcionális)</a:t>
                      </a:r>
                    </a:p>
                  </a:txBody>
                  <a:tcPr marL="61207" marR="61207" marT="30603" marB="30603" anchor="ctr"/>
                </a:tc>
              </a:tr>
              <a:tr h="248523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Formátum</a:t>
                      </a:r>
                      <a:endParaRPr lang="hu-H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07" marR="61207" marT="30603" marB="30603" anchor="ctr"/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ATX midi torony</a:t>
                      </a:r>
                      <a:endParaRPr lang="hu-H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07" marR="61207" marT="30603" marB="30603" anchor="ctr"/>
                </a:tc>
              </a:tr>
              <a:tr h="248523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Leírás</a:t>
                      </a:r>
                      <a:endParaRPr lang="hu-H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07" marR="61207" marT="30603" marB="30603" anchor="ctr"/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Midi méretű</a:t>
                      </a:r>
                      <a:r>
                        <a:rPr lang="hu-H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fekete ház</a:t>
                      </a:r>
                      <a:endParaRPr lang="hu-H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07" marR="61207" marT="30603" marB="30603" anchor="ctr"/>
                </a:tc>
              </a:tr>
              <a:tr h="248523">
                <a:tc>
                  <a:txBody>
                    <a:bodyPr/>
                    <a:lstStyle/>
                    <a:p>
                      <a:r>
                        <a:rPr lang="hu-HU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Belső 3,5" hely</a:t>
                      </a:r>
                    </a:p>
                  </a:txBody>
                  <a:tcPr marL="61207" marR="61207" marT="30603" marB="30603" anchor="ctr"/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9db</a:t>
                      </a:r>
                    </a:p>
                  </a:txBody>
                  <a:tcPr marL="61207" marR="61207" marT="30603" marB="30603" anchor="ctr"/>
                </a:tc>
              </a:tr>
              <a:tr h="248523">
                <a:tc>
                  <a:txBody>
                    <a:bodyPr/>
                    <a:lstStyle/>
                    <a:p>
                      <a:r>
                        <a:rPr lang="hu-HU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Belső 2.5" hely</a:t>
                      </a:r>
                    </a:p>
                  </a:txBody>
                  <a:tcPr marL="61207" marR="61207" marT="30603" marB="30603" anchor="ctr"/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10db</a:t>
                      </a:r>
                    </a:p>
                  </a:txBody>
                  <a:tcPr marL="61207" marR="61207" marT="30603" marB="30603" anchor="ctr"/>
                </a:tc>
              </a:tr>
              <a:tr h="248523">
                <a:tc>
                  <a:txBody>
                    <a:bodyPr/>
                    <a:lstStyle/>
                    <a:p>
                      <a:r>
                        <a:rPr lang="hu-HU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Kártya slot</a:t>
                      </a:r>
                    </a:p>
                  </a:txBody>
                  <a:tcPr marL="61207" marR="61207" marT="30603" marB="30603" anchor="ctr"/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7+1db</a:t>
                      </a:r>
                    </a:p>
                  </a:txBody>
                  <a:tcPr marL="61207" marR="61207" marT="30603" marB="30603" anchor="ctr"/>
                </a:tc>
              </a:tr>
              <a:tr h="248523">
                <a:tc>
                  <a:txBody>
                    <a:bodyPr/>
                    <a:lstStyle/>
                    <a:p>
                      <a:r>
                        <a:rPr lang="hu-HU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USB 2.0</a:t>
                      </a:r>
                    </a:p>
                  </a:txBody>
                  <a:tcPr marL="61207" marR="61207" marT="30603" marB="30603" anchor="ctr"/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2db</a:t>
                      </a:r>
                    </a:p>
                  </a:txBody>
                  <a:tcPr marL="61207" marR="61207" marT="30603" marB="30603" anchor="ctr"/>
                </a:tc>
              </a:tr>
              <a:tr h="248523">
                <a:tc>
                  <a:txBody>
                    <a:bodyPr/>
                    <a:lstStyle/>
                    <a:p>
                      <a:r>
                        <a:rPr lang="hu-HU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USB 3.0</a:t>
                      </a:r>
                    </a:p>
                  </a:txBody>
                  <a:tcPr marL="61207" marR="61207" marT="30603" marB="30603" anchor="ctr"/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2db</a:t>
                      </a:r>
                    </a:p>
                  </a:txBody>
                  <a:tcPr marL="61207" marR="61207" marT="30603" marB="30603" anchor="ctr"/>
                </a:tc>
              </a:tr>
              <a:tr h="248523">
                <a:tc>
                  <a:txBody>
                    <a:bodyPr/>
                    <a:lstStyle/>
                    <a:p>
                      <a:r>
                        <a:rPr lang="hu-HU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Audio</a:t>
                      </a:r>
                    </a:p>
                  </a:txBody>
                  <a:tcPr marL="61207" marR="61207" marT="30603" marB="30603" anchor="ctr"/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 &amp; Speaker</a:t>
                      </a:r>
                    </a:p>
                  </a:txBody>
                  <a:tcPr marL="61207" marR="61207" marT="30603" marB="30603" anchor="ctr"/>
                </a:tc>
              </a:tr>
              <a:tr h="248523">
                <a:tc>
                  <a:txBody>
                    <a:bodyPr/>
                    <a:lstStyle/>
                    <a:p>
                      <a:r>
                        <a:rPr lang="hu-H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Méret</a:t>
                      </a:r>
                    </a:p>
                  </a:txBody>
                  <a:tcPr marL="61207" marR="61207" marT="30603" marB="30603" anchor="ctr"/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 x 507 x 508.6 mm</a:t>
                      </a:r>
                    </a:p>
                  </a:txBody>
                  <a:tcPr marL="61207" marR="61207" marT="30603" marB="30603" anchor="ctr"/>
                </a:tc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337593" y="1879898"/>
            <a:ext cx="29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 </a:t>
            </a:r>
            <a:r>
              <a:rPr lang="en-US" sz="1400" dirty="0">
                <a:solidFill>
                  <a:schemeClr val="bg1"/>
                </a:solidFill>
              </a:rPr>
              <a:t>Cooler Master </a:t>
            </a:r>
            <a:r>
              <a:rPr lang="en-US" sz="1400" dirty="0" err="1">
                <a:solidFill>
                  <a:schemeClr val="bg1"/>
                </a:solidFill>
              </a:rPr>
              <a:t>Silencio</a:t>
            </a:r>
            <a:r>
              <a:rPr lang="en-US" sz="1400" dirty="0">
                <a:solidFill>
                  <a:schemeClr val="bg1"/>
                </a:solidFill>
              </a:rPr>
              <a:t> 652S 3 </a:t>
            </a:r>
            <a:r>
              <a:rPr lang="en-US" sz="1400" dirty="0" smtClean="0">
                <a:solidFill>
                  <a:schemeClr val="bg1"/>
                </a:solidFill>
              </a:rPr>
              <a:t>FAN</a:t>
            </a: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3290807" y="764704"/>
            <a:ext cx="2562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cap="small" dirty="0" smtClean="0">
                <a:solidFill>
                  <a:schemeClr val="bg1"/>
                </a:solidFill>
              </a:rPr>
              <a:t>Ház</a:t>
            </a:r>
            <a:endParaRPr lang="hu-HU" sz="3600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84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églalap 19"/>
          <p:cNvSpPr/>
          <p:nvPr/>
        </p:nvSpPr>
        <p:spPr>
          <a:xfrm>
            <a:off x="395536" y="4293096"/>
            <a:ext cx="4176463" cy="19650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Ilyen számítógépet </a:t>
            </a:r>
            <a:r>
              <a:rPr lang="hu-HU" dirty="0" smtClean="0"/>
              <a:t>szeretnék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3BFB-3B0E-42FF-B985-87F8462A34EB}" type="datetime1">
              <a:rPr lang="hu-HU" smtClean="0"/>
              <a:t>2014.11.30.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Gáspár Imre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CC944-0C4C-4CE0-AF23-2F3A061092AB}" type="slidenum">
              <a:rPr lang="hu-HU" smtClean="0"/>
              <a:t>4</a:t>
            </a:fld>
            <a:endParaRPr lang="hu-HU"/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445789"/>
              </p:ext>
            </p:extLst>
          </p:nvPr>
        </p:nvGraphicFramePr>
        <p:xfrm>
          <a:off x="4644008" y="1988840"/>
          <a:ext cx="4230936" cy="38100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15468"/>
                <a:gridCol w="2115468"/>
              </a:tblGrid>
              <a:tr h="0">
                <a:tc>
                  <a:txBody>
                    <a:bodyPr/>
                    <a:lstStyle/>
                    <a:p>
                      <a:r>
                        <a:rPr lang="hu-H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Leírás</a:t>
                      </a:r>
                      <a:endParaRPr lang="hu-H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Alaplap Intel </a:t>
                      </a:r>
                      <a:r>
                        <a:rPr lang="hu-HU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proccesorokhoz</a:t>
                      </a:r>
                      <a:endParaRPr lang="hu-H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Processzor foglalat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Socket</a:t>
                      </a:r>
                      <a:r>
                        <a:rPr lang="hu-H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1150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Processzor támogatás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Intel Core i7 / i5 / i3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Chipset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Intel Z97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Memória foglalat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x DDR3 DIMM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 memória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GB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Külső csatlakozók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x </a:t>
                      </a:r>
                      <a:r>
                        <a:rPr lang="hu-HU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DisplayPort</a:t>
                      </a:r>
                      <a:r>
                        <a:rPr lang="hu-H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mini,</a:t>
                      </a:r>
                      <a:r>
                        <a:rPr lang="hu-H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hu-H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USB </a:t>
                      </a:r>
                      <a:r>
                        <a:rPr lang="hu-H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3.0,</a:t>
                      </a:r>
                      <a:r>
                        <a:rPr lang="hu-H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hu-H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USB </a:t>
                      </a:r>
                      <a:r>
                        <a:rPr lang="hu-H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2.0,</a:t>
                      </a:r>
                      <a:r>
                        <a:rPr lang="hu-H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hu-H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RJ-45 </a:t>
                      </a:r>
                      <a:r>
                        <a:rPr lang="hu-H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port,</a:t>
                      </a:r>
                      <a:r>
                        <a:rPr lang="hu-H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audio</a:t>
                      </a:r>
                      <a:r>
                        <a:rPr lang="hu-H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jacks</a:t>
                      </a:r>
                      <a:endParaRPr lang="hu-H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 Audio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Gigabit LAN 10/100/1000 </a:t>
                      </a:r>
                      <a:r>
                        <a:rPr lang="hu-HU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Mb</a:t>
                      </a:r>
                      <a:r>
                        <a:rPr lang="hu-H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/s</a:t>
                      </a:r>
                      <a:endParaRPr lang="hu-H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36" y="1700808"/>
            <a:ext cx="4326487" cy="23884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églalap 10"/>
          <p:cNvSpPr/>
          <p:nvPr/>
        </p:nvSpPr>
        <p:spPr>
          <a:xfrm>
            <a:off x="724902" y="1988840"/>
            <a:ext cx="3267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C00000"/>
                </a:solidFill>
              </a:rPr>
              <a:t>GA Z97 Classified S1150 E-ATX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2843808" y="2875002"/>
            <a:ext cx="12955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147 590 </a:t>
            </a:r>
            <a:r>
              <a:rPr lang="hu-H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,- </a:t>
            </a:r>
            <a:endParaRPr lang="hu-H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7112"/>
            <a:ext cx="2021235" cy="138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052" y="4545124"/>
            <a:ext cx="1906741" cy="116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zövegdoboz 20"/>
          <p:cNvSpPr txBox="1"/>
          <p:nvPr/>
        </p:nvSpPr>
        <p:spPr>
          <a:xfrm>
            <a:off x="3290807" y="764704"/>
            <a:ext cx="2562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cap="small" dirty="0" smtClean="0">
                <a:solidFill>
                  <a:schemeClr val="bg1"/>
                </a:solidFill>
              </a:rPr>
              <a:t>Alaplap</a:t>
            </a:r>
            <a:endParaRPr lang="hu-HU" sz="3600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14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36068"/>
            <a:ext cx="4505388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043608" y="1898533"/>
            <a:ext cx="2606825" cy="413785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hu-HU" b="1" dirty="0">
                <a:solidFill>
                  <a:srgbClr val="C00000"/>
                </a:solidFill>
              </a:rPr>
              <a:t>Intel Core i7 3770K</a:t>
            </a:r>
            <a:endParaRPr lang="hu-HU" dirty="0" smtClean="0">
              <a:solidFill>
                <a:srgbClr val="C00000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Ilyen számítógépet </a:t>
            </a:r>
            <a:r>
              <a:rPr lang="hu-HU" dirty="0" smtClean="0"/>
              <a:t>szeretnék</a:t>
            </a:r>
            <a:endParaRPr lang="hu-HU" dirty="0"/>
          </a:p>
        </p:txBody>
      </p:sp>
      <p:sp>
        <p:nvSpPr>
          <p:cNvPr id="5" name="AutoShape 2" descr="data:image/jpeg;base64,/9j/4AAQSkZJRgABAQAAAQABAAD/2wCEAAkGBhMSERIUEhIWFRQVGRgYGBgXGBoZHRsZGRkdGSAdGhoeGyYfHR8jIBgYHy8gLycqLCwsHR4xNTAqNSYrLikBCQoKDgwOGg8PGjQkHyQvLCwsLSksLCwvLCwpLTUpNCwsLCwvLCksLDAsKSktLCwsLCwsKSkqLCwsLCwsLCwsKf/AABEIALEBHQMBIgACEQEDEQH/xAAcAAEAAgMBAQEAAAAAAAAAAAAABQYDBAcCAQj/xABBEAACAQIEAwYDBQYFAwUBAAABAhEAAwQSITEFIkEGE1FhcYEHMpEjQqGxwRQzUnKC0RVikuHwssLxCENjk6JT/8QAGQEBAAMBAQAAAAAAAAAAAAAAAAECAwQF/8QAMREAAgIBAgQCCQQDAQAAAAAAAAECEQMSIQQxQfBRcRMUYYGRscHR4SMyofEFQlIi/9oADAMBAAIRAxEAPwDuNKUoBSlKAUpSgFKUoBSlKAUpSgFKUoBSlKAUpSgFKV8mgPtKxXsUiCXdVG0sQBPqaicV22wNv58XZHo4Y/QTQE3StS5xS2Os7HQTuJGvoa84fiqO2USD5x/egN2lKTQClK894JidaA9UpSgFKUoBSlKAUpSgFKUoBSlKAUpSgFKVH8a49h8JbFzE3VtITlDMYBMEwPOAaAkKVR8X8ZuFJtiC510S1cO3mVAqGxf/AKgsEpi3YxD7dETf1efwoDqNK4riv/UQxH2WBHkXuk9Y2W3+tQ+L+PPEG+W1h7e+uVmPl81z9KA/QVKp3Z3tz3vCrWMuZS4AF0SF1V8jsBroNWisOO+JuHUXBbv4dnVHYDPMskEDoNRmHrFAXelc7tfGPBm6oF4sstOW022WQdtwRHv5VLYL4i275jD4bEXOUtJQIsATuTudgOpIoC3VVe2HaS7hnRUIAZZ1AOoPmYqs8Q+MrpIXAlT/APJcgj1ULofIwaq3He2z43K11UQrtlnYzvJPUGu3gYRyZlGXI5eLlKOJuPMt/Du3F5r9oPclS6qRygQxy9B0md65RxrtbiDduK9+60Mwg3HOxPTNFb7cVgg5oIMjpqNt6pt61cLMHRy+pJynrrJ0rr/yeGGJx0+3kc/+PnOSlr/kseD7QM2BxVonTvLF1Z/i50aJ8Rl+lQR4kfP6/wBhXgYFwBmGQbgvy5ojQT6ivX+HNoSUUESOadhOuUGK8g9I652I7RG9ZAJzFLdlTImCEy9f5BVmXi5tfaBS+SWyrALabDpJrkXZvFPhl+zYE3CA2hgRmggBlJB8TFSbcaxL2+8IY22DkEWyqkK2UjMxOoGpgyPrFtSoq1uWnjfxIvYy064dLmHuWx3wy3JNxUjOmiiIVs286VCjE425luWTiHuIyup+3eSpmDm0gyRG3LrE66fBuLOt7DXiTmtOQFOgJIgjQSAyyJ2ka1MH4i464Wl0tZSNBaBJB8C7GT5dZrJ2WPvEO22MAYXsZctXFMNbWyqFdP44MQSBHvpUPg+3V+1iEvNduXCYyAsXBGgKyTA1n/VU9x/h+Ba1eFy67vDHNlgBiSVkxGpMET1HhVQ4lwy0MNeY3ChtQ1lcoYXIGXJIMqYO+xAB6VSL1lnsd67I9plx+GF9Ua3zMpRiCQVMbjQ9DU1XC/gx2la1ihh2LMmIELAhVZcz7SSZkidOld0rUqKUpQClKUApSlAKUqo/EXjt7DWrJs3BbD3MrOVDEcsgCdNdaEpNukW6ortNx9cHh3vspfLACjqWMDXoNd65xwTjN3EYwWHx1+4r23hlmzDZQwIA6jXqeulR/wASezv7Ph0YYi7czSGa65Y5gQwjWBpmGnlUWQ1RaOy/xbGIvi1fsrZDZsrl9JAJg5gN40NTvazt3YwVhLoZHzkZRm3B6ggGen1r86cMw7i/bNwgKGDTcJy5ep10Ig1YO13EmfDrhxcRktGbaoQQAD/EN9JgkzFWB0fgvxrsXDc71CAqgju1dusGZgQJGvnVf+KXb/D43ANatW7gIdHl8q7NGwct1isF7ETgv2XkS3OjM8sFJkqNgBJIkHUVXLmDwpwN+HYXp5bYOZWEgHWJHjuSco8alRb5EWlzKMpJOiz12n85ryHPQx6aflVpwXGL6OiZVS0pCkhF+UaTO5mrCvG8Jbxfe2cKDYNtQbT5SO8DEkjQ5dMux/i2mto8NllyiyjywXU5wLTHox9jW3b4NeMRabm0EiJ0nST4VLthgzvcbQl2YQBsToJYaQAB1rNwniL4e6l3vQzpGXNGnToZMiQfGtfUc/VV70V9Yh0Y4bwFxYLGCHDEgc2ULynUGJ1Bidtaj+BYb7QgI5zA5WIyjKZIOv8AEPT0qSxfHi7XWZx9qxZwBykls3yxESf0rQbFqYgEwIEL08B5amnqtfunH4j0t8kzf4Vws2Lqm4UVHlWIeSqsDMCBm9PKu29i+K23wdsLdDiyzWgdRmCHlMHXVStfnm9iY2BHvH9q6b8EOMZnxlksvMEuiTOo5G+8ehU71jOEFF1K2XTd7oh+0eDOHxN5bhaAzEZjAKmWXYGdD9ag8XbzahiV+UbgFvVl121/3q8fFOyTiU7tuZ7JA8JtkyNN8wIHrpXO+Ls4tKc3y5TI0BBGjQZ6H8KwTLHsIBo0qdRtvIjcVs2uFEAhFeDuBpPsTJ32isWCxQOViSJRgGH3WI0PpPXpv0rEmDuMdEJPiI+uaY95roc1HkviUSvqbWPwLqAWR9YgnX8QfKsOEtqXUNrI3gEDTeeg/Dp1qwjiqWrJV7i94FEhCM7XNPmKjLCwFB3EdQag8TjTevPehQXYkqm0HwH4n1NVtztVuT+0sZS3kDK50EEEnWZCxGkcpE9QB1OnrDdpFFgYfRFDqwYiSjFhmIM6iM/SZjxNQAwjFEOyuSFJ6wf968/sTKdhILaHrl1I+nT23rAuSV++bb3VUobbsGI+blBIGUhcykyRvGseFe7XELWa45WWuQCsECN59ZA6a61jwJDDKT+8BU+THQH2Krr5+VRZnUQZBgwCdRoRoKlIhl54l2iudyLBCQyhGBTmOwLSCQsSNY+751AXcItxVW59oiS5E5TkTlZWdVmS0xqd4NZeDp3r2SyiSVV1cQOTQNrvIyaRrlNS/EMdluKxFz5UYqri2DmYj+EddDPUisVJRnoXmXpuOojbXYRreIuvbvnD2LeR7TkG6727oIkZDsGBEnyrvODvB7aMDMgGa4p2Nxs4u4l08lyyESWBGVWJiRyzBmBtXVOyuMVrZRWByGAM4fQEgGR4+FcMOKyetvDLl0+/zN5Y4+iUlzJ2lKV6hzClKUApSlAKpnxbwmfhrmJKPbYT/Nl6a/eq51BduLRbh+Ky6MtsuD5pzj/pqHuTGTi00cc7HX7n7Thc7ZVS+DlXQqzIqHN1grAI2nzq+/E9mXA5+U5LibjxldfqBXJF4kVey6gBrW3gTmzSYgz710/tj2iTEcMu5VZ0vLo6LIQh1ILyQFhhGvnV8aqS2sictVtnIjxDbmAygAaHQAR16x1rG2MU6atrm26xE9dYAFYhhFnW4fbKPyBr3+z2fvMT6sx/KK9Ra10ijlel+LDYwfwfWB/asT8TH+T6z+prKBYGyA/0z+ZNZP21RtbI+i/pVnln1ypeSsrpXSHxNQY5j8s/0oT+lfS10/due8L+ZrO3FfJfdif1rHa4izsEtwzMYComYknoNNayeWH+2ST8tiyjLpFI8pgrjdF93n8hXpeFP1Kj+kn8yK+cSv3rD5Ly3bbjXK65DB6wennUeceW2Vm9z+lZPJw//Lfm/sXUcvil5IlBw4De6R6ZF/vXlsLZG7lvVmP5RUaHuHa3+H96OLoEkhfcfoDVfWIL9sF79yfRSfOX0N17dkfKk/0z+c1tcF42MNdW4RdyrmBFt+7JDDYEAQJAJ9KjrfC7j2jdBJRZkjyE7Eg7VrCzbyTmct4ZQB9ZNZSzykq2XkXWNIvfF+0ZxV1sRbU5IGQOF5REMPM5ttR18aq/FGZrbbegGgG+g8K2eFSUthAJAYax5zJIjatrHcMuWCBcUjyYMpI9GAMEVgXI7DY1BaVSQpGnpQ46wNzmPjFadvhNy5da3ZtPdg7W1LGDqJAB8RXrifZnE4fL3+Fu2w8kZxEgRPpuK1jla/JVwTM545bUGFNax40CwhIJjWYrLh+zGIuZIRV70wmcxm1jSdK1cXw98Pfy3VKtbK51iDuNjGoOkHzpLNKSphQSLNw++bajMxyMWB0BidCVBEaCRMTIqTxuFtu63CWOeREi1mM6NmKnQjyXU7iKjOCcRt3CO8V2tqG84chmzQSARmaYkTHmZ2eFcRRHEKFJ0zxO/TLsAfbesixLWOBIgY3LjW7gMiGQgDdcxE7wfaDFR/Drwd0t5iFmBqRJ10MEbnrHWrzxXjOHs4W3i7GEtEN3guFlV2zKP4zMgw2vkNBXNjgSrSp0IzjUSAeaQR8wBnWrejlp1dDNyTbiuZMcf4c1pQ9p3V0KkRuQ0DTzkjTz9a079/PbsOzPcJUd4GMy0kCenWRpsRXrFYx8QBcvZSFOQZRlAEFgDG3WDH8XWtm9wtLShoUkgzFxmiQIMQCo19vWqaUmWg5af/Rg4pCZXsW3SYnPGknbQKNcikDU9J01unZ3jz2cZYulybF4d2QdlJjWPUA+lVWxjRc5cnefu/mjKDvroDEys+BJqXuXmuOlq9btpmDMqKhtBcmv3Tm0Hjv0rfBz0+JhxNpKa6Hb6VB9kOOJicOCrhjbPdsRO69dRO0e81OVlJU6N4y1JNClKVBYUpSgFa/EcP3lq4n8aMv+pSP1rYoaA/KxWNPCtbifEb/dIguP3anS2CYJZmkkDf5R6T0q2Y/s4P2jFLnVRbu3RBZVMK/STzHKZy9NDMVVOIKDmtnoxMwddBvqD0nb10q0U5OkQ3StkWcTc/hA9TH5mvPf3P4kHpH6A1urgU0kkxpuP969rh7cgZfrP6gVq8E0rKLLFuiNLE73T7Zv9q8GyPFz7Afqau3BsJZuEWlw4Nx8qq2cKAdAWaVMg+E6dJrfvdkVsOExF7I7ybaW7ZcuFEnqAu8QfyrCzUifh1du2rl82UbMbaiYDMBmE5eXTzjyrHcBtcTa4AEi85L5ojMDOqnT5iDG2tW/C9gLVywb+YGyAzF2vqAAs5p7u2xkQQRm6EVGYc8OBAdsiHZu6u3B7zdkf6akghe0w7y9ZK3UcBAHhs+uY6F9Z01gGBPnWpg+CXbpbNfgJOZogKBpJPSToOpPSr5jxwnDKsXjfJMZcOtmfGScpge9YW4xYuWyE4dduITm+2xOVSR1yp/zeqtkpFNXswH+RmvfyXAW/wDrIDfhWxa4LhltPIYXflCldDIkGc2hkDSPHWumdjcHhMXYvA4G1h7iEocoDEAjRlZwddxOo0qjdoLWKsZ7V5bty2l5+6xBMqddVuLqAwgREe4oQQuHJRMqMVVtSqjfpr9IrDfwQKHQyNgeWfTQ1Y+G9nGu2L9/vFK25C2/vNy5pAkAQD5k1p4nhr27RuCCtuSdFDFQdY0066E6RQEfhMMyBX7sKAdCxJGYax4SN4r1fxGYc7gnpu0bePuPSrZ+1d9ZTCsid1b5leSpWCSJ5soMHUESZ61VMRaKKhziSdRAEaAjX70gzU0RZZ/hbxi5axTWs5NnEgqehVlQlSpB00kf2ioDj+DuuLiXi10WjNrM5JkmLgDZi3Scp8PCtYYbFXIe0LpddVZFckFdRGVSPGseFxBy2bjGWVjbc+IYxr/UFrr4WMZNxl30+t+45uIlKKTXfX6V7ySbj6nDLY/aBkS7mUKjaSpGugjUzE6GT0rR7Sxev3L4uM7EKGLRJ5AJjp8p0nwqQ4LgbZvdyQBnzEFhOsSOggEee43E1GLYZcyldSp69F/sV/CuaSabTOiLTVowWLxAif8Az7RWa5xFXypAzZd9dZiGkneTEbbVrrhwx+aNupA9/wDnStTIAFbMBkMHf5T4f8+6KgkmML2rxCBMOSO6zm7KiCCRBAM7TJ8dfOtiy++Y62m8N7beQ/ymP6TUFxHKGVweYdIjTUN+tSeBxAPdsdmBsv8Amp/Mf1V3cO1KDxvvt0cmdaZLIu+9zYxLJZs3SL4IZkAXKQTDToddQN9tGNRmEx7BrgYzytGnSDGg8CCPcVh4xaOoPQgT0nb8fHzrBZxhCoQYAOVtBMHYzvpofY1xVWzOtbq0WK3cXRU0Z0Sc2ysV19TOu29T/DcPdY2VsQwRc5dmChRMFSGYZR7b1BcJw1nmZxlQjNyZc2ZehBkkTIrYv4m1cu20JdbehMgOA67wNMwOkeHprVbp2GtSovfYfGDDY4os91iR01VXE/eWV3kb11Svz9wLjBbFKP3dl7p5iQWGdiV5QQANBqNBp413XhWL7y0pJ5hyt05l0Onrr71OTLCU9C51ZlhhOKerlexuUpSoNhSlKAUpSgOC/EILY4jjCd2KMB4h0EwNvmFUXFKTbRj1JXUCZHQxJmIgfTxHY+3eEA4mCQD3lhCJUNqjspibbnYjYVy3j+EylwFiHO4y9TuTbUDcbnw5elaYNsqZOSbeLR05kKt0HqD7qf0c1mt6FSQYkdCOvibaD8/SvEnq6+96434IAK8yg+8gP+VLpP1ZhXovwPOXO6LnhOz95ZxFu3Nq2SedlEhDJ5ZlgMupA6GpbDcXZr2JQWUxFzD3HEMxLFGzCcp5iBkQHpqDoKj+CcesK7rcsfvk1uXMwhCmUi2ukAkMc06ztpWhd4XcbG2MRZVmuZbF1hIUEhQjSxICyyNqTXlNHoJnVkwFp+EXEtKAtyxcaAAJdlLsYGgJaTGwrkzsqJbJUnPoIHXTfoK692P4p3qXUfKHW7dGSfuz0BhiNTrEGQeorneMwQsXrlllBFt2UAjQqdpHUEZT7VVpEohLdliRlsMJj5oA1Mf896leDX35kdQsQRBmZ36VNYHg966Ps1LAQpIA6CBzHrqT71sWuyeILT3TTtJKgdB4+QrN01yLHzsHjDbx9y0flvW8wGnzI06eoLGrFxxL4e9atW89u+qs3KHgkracMpdTlKwZGxB8RUZw7sdiUxNi9KKttpYZiTHgIEayRvXj4o9qL+ES0cMozXO8t95m/d5gDou8wCQ2wIrVckVZB9iOIIuKv2QAls51HeCWARjy7yCdt/Umqzi7GKt3b+GsklEZgsBTysx0LEeB1HnXzstjWsYq2RcZYJ5ozfNuxBmSQTr51bsOqX+KMli4rJfQsSBENZENywMzEFdB9dKsVKNhMI2Vs0qZy83KJ3jxJGv19CLp8MuMYZMReXEOguulsWXuxqgmVDERmmD5gDwqJ7UcANjGMpEo8OucZRzAz10Mqw9hVf4hwZWUHI4JB0HQTAJDHXSSQImfKqslH6IxPE7SIXe6iou7FxlHvMT5VwjtVxrD4riGLXDEG3cVecCA11VhnHqevUietVH/AAu6EMElTHLruZGo2BAHjpPnWbCYPuWtE/MZn13H4SK2wPTkT73M8q1QaJwYwjuL40YRPqNxt/MNakOPJluZ+YoQXUsV1VzEQAJWc2oH3vOo3J++T0ur76n8Q3+qpC27XcKmqwp7ptDMEiCSOg5PpW3Fxqerx+fJmXDSuFeBC3EysR7TM1pDXQ/eEH+Yafj/AN1SF+CobrJUiDplgCTJ1/tWhd0J9mHqND+EH2rkOg9YY5rRUnXUHadND9eU/wBVeOCXCc9omCw0Pg66g16svlueTifpofwP/wCKxYwG1eDjxB9xvW2KeiaZTJHVFol8eveIGiM6wR4MNPwP5VA4YalT97Q+v/mR71Y1AbvFGzgXU/7h9f8Aqqr3QQzTMgzP/PY1rxMNM78e/wAmfDyuNeBPcHvFrbJPMAfHUrEj3EN6mvLgaa76CK08NiMtxXGz6/1Cf0zD2FZuNXcqIFOgIIAiNJ+tcpuTox5uhnAjRCwmQSAFJCxGplgPuma6P8NO0znEPYvXCxujMuY650AB/wBSQf6TXJeDX17wBiwtvDcu8E69eh6f5jVsxeD/AGO/ZuWZkANbk83eK0lToNCOX0YVRxWrVW5azvdK1eF8RS/Zt3kMrcUMPcbe21bVWIFKUoBSlKA558T7QF/BP4i9bMx1CuN9Punx9K5R2pw8Pd5fA6L4gHpaWNv8o/XtHxQUDD2LpMC1iLZJ10Vw1s7EH73iPWuQccZbhNxEbKFBmFGwkmdQDzeZPiTqCdSTD3RS3AGpNLohZHrNbx7rmBIBIbckmdY6jrFert227ZUWSTsoIOXzMHcaesV6M47PdcrRzKXLbqWDgna9RlH7LabKiWwbnOAPECPwn3qYwXGcCpb9oADd4wsgK/KrHNG+XKS7gTt41TsILtvPGIFuCNAdDA0yzJOw32r5fwxulSqEuQADkmSxMTIgzza+M+FcMotbM3Ul0LRhe0mBsYqzika612zNu7m0z8jW8oLFuQb5iZ0jWpfiHxPtX2B/w1bjDQF5cxOnyjUTVLXg19RJTQEEDQFQNApVdRJ01HTyrdu4J7aMzXVBEkqU3ysU2aJ2MQpO2gkGoqibJ9/ihjyFW1Ys2lMBRkjf+Y+R+lR1ztvxK4WDYtUiCYhYBMfdU7daj71nCrq2IuORMBI6KSNQIhjA8p16xhu4rCA2wtpmIuKTMwyEfKAzaGYj3M7UrwBq4/i+LfS5ibpn/wCT+z/88q18OksSzM2kwTO3oCfeakz2htIJXC21AB31nLknMI1IYP7PHST8HaR5hEReZDsx1cNl6jQhyCOsLOwqyi30KtpdTBg1Z7gKCSuvRQFG0ljAGw1/GtmL1mboKCCTNttQWAVpOmm0FZifOtDhvHnsoQgIkO4IOVhkgESP5d9xrrqa8Y3jN28wDsxGdBqxP7xZU6n/AGq6hLoirlHqyUw/HGKEObjssFDmzEQY6z0J/Gvpm4hAGQyCN5AGhEaEzoY8/LWF4fiWBLaiFZpEyILKdvA5fY16sYzK4bmYtEBR7CNfessqlGm1zN8KhO03/ZO4DD58ifMyfMCIgSdD18vptFafHEt3A72FCBGH2ecu6+um0j19q1eJ8SIv3hZuc+oDpIVoIgiSd9J85rxaullICg5t2noffXbfXeqrxKm1bv8A7m555D6PBE/1BR7mrNw/h1tsPf7s3UCZDdAIYuolzAIytygkLpBMEka1TuGrmV7RMdAR0jUEekn6VP8ACeLuDbNq2HN8C3BgGSwgGeWZ012g16Ob9TCpeH9P6HDj/TyuPj/a+pp8dwy2GKswYOEuK6rCsLmzRMiZ9tRGmkReI5STGv5ggg+u1SfaixcW9bt3VQBbS20VXFwBVLEZiDqSWYnQb6aRUWjG5aI+8NfRhofx/KvOO0174gaam2Z9R/vqPetjHJntAjXL18R/uINaWHuElZ3PKfX/AJH0qc7MXu6u5Wt2bhnIq32ATmMBj00BI1009KkkwcKxM21YmDZJkmfkI18/P2FeOI8IuNeizbdyROVAWMeg8NRNbPFLK2MW4+xNu6Dy2CSgB0gA7ajbz0rJY4wts2B3t5VkJcZCFd7e5A1jcKddOtd8v1MF9V38q+BxpOGb2Pv5/MgltMA6EEOhkAiCGB6jprH41M8P4WmLQZsRasBRmm7Os6BQBqT0P8vWo7jt+2MTmsi5lME96wdiTMyR0I6Vl4DxK6t9TaVJVswBQMAY3g+s+tcB2GvhXKZ0DA9224+8oOsSJ8+h2roOExIxGEyAnvbfMoWZ5NDvoJHgRttVU7VWrrYvO2rm2mY8i6kbHLAkeG8RNZeA4psKgeZZpOWZBUbZhtvqN+tQ+QOvfCnjEpcw5mAe8tz0zfOn9La+jV0Gvz72N4/csXizgKVuyEkDfUga9VbT1mu/2LwdVZTKsAQfEESDVU7NsuJ469qs90pSrGIpSlAVn4kYXvOG4kfwqH/0MG/IGvzI/FLuYK11oDZYkRG2w0PWv1nx3C95hr9v+O3cX6qRX5FxzQ7eZzbnf/hoCR4fic11gdbbZpXxJ8hpOnh0rYsM/fEEcslToQI1Ua9N53rTu2YGdQZZc253Ims7B+6LjcZdWJJM6ADQ7VarBlwjNbuIwHMhmDtK7z5dDUhxPH3rgAc2wGyGFEEZswGu40JBA0/Go9sSogEa6jQ6QwM766VoC9BuEfeC/VIj610vDGL372++xhrk1t3v2yVu4lm+a87XGN4kZjBiJPnmO/jFaouIuphge4IMbBm19Z0HvWqbxNxSupzEgATPeCCI1mfCpCx2Xxt5AEwt9hGX92wEAyupAECi0R79n3Iam+vd/Y1y5BkDUftCQfELMH20rE+NnUxyjDuuuvLAI9takeMdkMZhrRvYiwUQuskshMkRqAxPvUzwD4UX8TZt3u/sol1JX5mME6SAAJ8pp6RR5d7V+SPRN833d/gqJxOoBaROIQ6bhhyn3JrC2K5ZEzlsn3tmPpFdYwvwTtTNzFuTIPJbVekbsTXJuIYU2cRcsNvbdrZPo8T+tV9N4d7USsK6972e3umfl+9eifC4u3tvXhbjx/TaH+g8pqxYfhNoWb3eXGa4iPlABAMfKSxOnjAFdf4D8PuFmzauJhEcOisDcZ30YA/eaOvhUSy9/wAFlij4d8zhHDcSVug5v/6EiY0YyR7kAxUnh7R7hZVtAxkggZVYtAP3gJB8q/QuA4Hh7JPdYe0m0FbagwekxO4/Gq98UMAHwqXcuY4e4GgmOVx3bCem6n2qrzJqmiyx07Rw3GNzzG0yY6ncjxFOGxISRqSBrGkyBJ0HhO1brYE3ZFtCSJICjMfQ+PhNYcDww2r7IxGfKQFmCSYIgHU+kdKxs0o9X8MbN9T/ABdJB+XxjxBIr5isQO6dQhA1bedSZ0EbST9akeN3E7tQtgW7ilWLZmeYnRZMAGSTuZ0kCobAXLne5SNYIII/Eg11Ys+nG4vqYTxapKXgSvafums2rtjDLZCtkkOzseXMM5PKNZ6Tv0qF4YzuxJmFE6jQ6ge+9SeIt3blgq90vkllXPIAEbCdDvWHCcEe26FmXnEaEtBPjAPr9fCuWzc8Y7h7BxlKE3NVVNSW66b+Wus1q8N4ZduYkWQn2jkAKxybAmJbQbGpxcI1u8MycwMITtm8fwmPKpntNiEW5g8TZvS5EOijKqNbymAQoglmI67SDUXQIrtJwthcRBbZXw6KrI5BLZmBkZdABmB6yDNQ+Cs3L7d3bTNdzDIsSc2oI10+tdNt8Sw1zGI9u2We/aYkvLfaLzhYzGAVXL5mIqu9puG/s2KdkSOaRIIlZmdCDtMbVzQ4x+llw/svzLPGqUitX+B33F++6ALZKrcy5QVI0+TwB3NeuH2LaFXaRmAIDKSeusRBPy9etW7EY6yuLLMwazjLJS4EQkq8AMAHgiSV1B1g1XrfDVyPaQ5ijjJoZMkg67QRDTpHtNdKZU+YRbZburc/aOoXOQAusCdNTqBt9N6YnAoGKNC5W1hSC0mDJzkACNp6nwrb4d2RvXmK22RmAkhCXIA0k5QQNY61K9qcBdRlF22Fe8QSZBDOohm0JKyTMR1O9TsCJwwt23UuST9mAeUQsRMCduQfNoB9O6djOIZ7Jtne2QI/ykSPoZHtXF8Rg2t5nvYdPtVUZihtjIQJa2FAUncEiSdasPZbtCcNesXCW7p+V87lyLbQsmYywQrddM3lV1KOimtzNqWtO9jtFKA0qhoKUpQHwivz5jOxFlbeIL2bly8Wc2e6LE8rlCCIKj5TuDMiK/QlUrgF5xjOJWWYlUuqyDwW4ueB5SSfc0BxvDdhscbYP7LdgTAKwQo2mY6D3qY7IdhzjLLN3yoobIym3mPLDA6kRuPoa7ZXPuwLd3fx1iCCrhpPXmZT08MvjRTa5BqzPxf4YYTEMGeUg/8AtBLenhoprifH+GnD4vEWQNLd10WTJIB0mB/DBr9Ms4G5iuI/EXCoOKPlM94EuCCInJlOoO8pRTY0ogOw+Ka1xDCP0DqDHg8p/wB1fohcSC5TWQAdevprPh06ivzvaW6uUhba5CGzdSdCPHx2/wAp6iv0BZx6MivmXmUNuOonpRuwRHbTCftOCxlnLqqZ11OpTn8NDynx3FRPwx4g1zhqBDLWrjJrHyyHAPs2/wDarJieM2VUlrihZyySAJjUSSBMdKpnZDiNrCXcbZUk20yNCgnKQzIZABPhJ2GsnSoBf74YxlOUyD6jwNce+I3Z0LxTvFBi8qXIieaSh/FQT5e1WrG/FvCW7oSXYHLLqsqsifEExOsee9Q/bLj63bOBxhT7M3GybEsqlGM+AlWEH160JILFM+HukXMM1lnUwXBICmRmRSdesTNdO7AdpLa8PUXSV7hnQnK2UKDKktsuh2Jqu/EviKXMPg7qWQp5lIzAsi65Ry9IVtdt96juy+DOJ4Pj7UhSt20yg7E5RCnxmPrFRe1sVvsdZw3F1up3loZ0g82ZQNNT1J09K0eJ3jicJeUBMj2rm4ckjKTK6KPOoX4acCvYbCXlxWWGM5FnRAhBn1H5VIcEsgreui7cl7R+xdwRbGUwcn3ZqYyxtc+fIpLUpJV5nOOE4BrTWruZUXKZ1XMSo5oO3UkA7wd698cFhr6NZulmysHZ0zchG4Og2nw963WxllgBeBa4FMtcy6LCwsbiB5HprUfieJ3bcYdLykMDPQT0kgiQT/eKq1bs0TpUQLqrFspGQjKJMagQp111yg7dTUigRQO7toFdQZKhmIInmYjUzPQVi4pwe7ZdUYwxaACVO5zLrbzAnrG8kaRXphcto0XF02lV8MxgmdSGBgdTVip7vJKh1TVGGYqv3H5YMCIBj61mt3WygN3hK9RIGhiOg9vX1rW/xHNlPewxPNLPAGg0WIFe7/FrYWMwJIPj4MB0A2yjrvIoD5iMUSMoSeYascpYgHQkmWAh1JB1WJ6V54O4ZQjCXOZflJGskAliY9QPGs/CsZfKvbs27lxbk5stlTrusaECDJ8fwja4d2F4ozMyYd0LSCXIXRt9GM1DBH8HxDMy8mRkSLbiRzr4ttqC2umtY+K4tsxV3LxprBMiRq0GQCdvLWrpa+FvErv72/btgiCAxOnhAH61IYX4IDe9i2J65EH5sx/Ko0LVqrcm+hy26s2lm5Jz5isAQd9IGi9ImNayHEzzTLk6lpOkdTBPl/au0YT4PYBPm725/M8fgoFTWD7CYC1GXCWtOrLnP/6mrEHEOEcVKXsyWyQWByqsnYj7pE/NMbEgTUrxDhePxkBMHcVASwlBbkkRJ0UfmfOu52MKiCERVHgoA/KstKBxOz8NuJXVC3AiCd3ubAxpCyI5RpHSpTBfBN//AHcSo8QiE/iSPyrrFKkGPD2AiKomFAUTqYAjWslKUApSlAKpNxxa4viBBJvYey4jWcjMh/SrtVM7UAW+JYK4YAeziLZJ0HLlub9NA1Aez2tw+fIHGbzOm8fMAV303qp4+9eXiOIsgFRdsXblogiBcVdlmAZJBM9fLWsz9l7SHW8otiAFdkDMnh3igkDYREnxB1MLxi+l7jVh0bNavWntHL94lLtloOx+UQfSqaoOTUXYSnvqWxXL+G4kw+34hh7J6ziEn6WwamO0HH+4fCXVKYsXMObTXDoGa3dILER4zI0661A4SzhDk7jheLvnSDcuXI8OYIgX8a2e16OuCwWbCDCgXL693zGFlGBBYk8xZidasSRdq5hRYKZH/aO8lWUtlIJHzSY2zCInUa71OdpeGYl8Fw9sIl1u9sm3eCZmHLlUAwYWQpmImDM61X8R2VxiWmvNhriW0ElmGWNQNjruR0q0zbbhHDzexFyyEuX7c20z5jmYwQWAAgSCaslbohkN2H7KYuxjsM91Vt2xdUsrXEWdCo5Jlm5tBHWrB2asL/i3FbZJAe1iQ2kwM87ddDMVC8HvYBL9goMZeZb1ohnIRVOccxAVtBvvVm4RhivH8WQhKMLwzgErzIpAJAjUjx8qmaSexCdnP7fA+HplzYq7ckCMlsKI9WYx9KsvaS3abg2A7oOLa3LyqLmrTzb6ACSJjoIqYwXZ/jBy91hMPY8YtIv0JWR9TU3jvh9xDFYG1YxFy2byXWuG4zEjKQQBABMiYjaBvUz01t9SFfU5tiO01y7ZWyUTKlpHzRLlkW2fm6LDkR6nrpKdk+0TYXCYorZF0tdw6hdoOW7qIGp5frVt4d8B4g3cUM2XJyWz8ugjmeJAAEx0FTuH+DuHt2mtriL8s1t8xyHK1skgqMsD5mHv5Vk4pqmXTp2iC+HPaW82IfDvZuKro9xO9dncspEiSByw20VJ8B4pbz3RfRbWIa2e8bu8iwQYXvD8xG0a1PcN+HGHt3e9uPev3MrLN1hENBICqqj7o+lWOzw+0ny20HooFVWOMUkuhfXduSts/O4wGLvsps2MQdFgIjACBG+XXxJNSifDjid4hv2cW9ZzO6q0nXoSd5OgFd8pV6MzjWH+CmKfL3uIs28oAGRWYwNtYX61NYX4IWNO+xV65AA5Qq7euaul0qQU/B/Cjh1vewbh8bju34SB+FTuD7MYS1+7w1lfS2s/WJqTpQHxVA0Ggr7SlAKUpQClKUApSlAKUpQClKUApSlAKqXb7CsTgrqqSLWIAeBMJcVrZJ8tQCfOrbSgOb2QuW4qYUE7lZkOSNQuVTpp5a1D8X7NcQvX8LftYYB7RfQQoUSGWS8ZjJedP9+vgV9rmxcOsbu/kvkjSWS+hywdiuL3QO8xhXxylEj/AEo1fL3wYu3lIv45yJnXNdIMEaFiAN9gtdUpXRSIc29iCxXZRLuHNi6xZGVUaNCQsdZ0JyivOB7DYO1aW0tkNbViyq5LgM25EnrU/SpKGnY4RYT5LNtfRR/attVjavtKAUpSgFKUoBSlKAUpSgFKUoBSlKAUpSgFKUoBSlKAUpSgFKUoBSlKAUpSgFKUoBSlKAUpSgFKUoBSlKAUpSgFKUoBSlKAUpSgFKUoBSlKAUpSgFKUoBSlKAUpSgFKUoBSlK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4" descr="data:image/jpeg;base64,/9j/4AAQSkZJRgABAQAAAQABAAD/2wCEAAkGBhMSERIUEhIWFRQVGRgYGBgXGBoZHRsZGRkdGSAdGhoeGyYfHR8jIBgYHy8gLycqLCwsHR4xNTAqNSYrLikBCQoKDgwOGg8PGjQkHyQvLCwsLSksLCwvLCwpLTUpNCwsLCwvLCksLDAsKSktLCwsLCwsKSkqLCwsLCwsLCwsKf/AABEIALEBHQMBIgACEQEDEQH/xAAcAAEAAgMBAQEAAAAAAAAAAAAABQYDBAcCAQj/xABBEAACAQIEAwYDBQYFAwUBAAABAhEAAwQSITEFIkEGE1FhcYEHMpEjQqGxwRQzUnKC0RVikuHwssLxCENjk6JT/8QAGQEBAAMBAQAAAAAAAAAAAAAAAAECAwQF/8QAMREAAgIBAgQCCQQDAQAAAAAAAAECEQMSIQQxQfBRcRMUYYGRscHR4SMyofEFQlIi/9oADAMBAAIRAxEAPwDuNKUoBSlKAUpSgFKUoBSlKAUpSgFKUoBSlKAUpSgFKV8mgPtKxXsUiCXdVG0sQBPqaicV22wNv58XZHo4Y/QTQE3StS5xS2Os7HQTuJGvoa84fiqO2USD5x/egN2lKTQClK894JidaA9UpSgFKUoBSlKAUpSgFKUoBSlKAUpSgFKVH8a49h8JbFzE3VtITlDMYBMEwPOAaAkKVR8X8ZuFJtiC510S1cO3mVAqGxf/AKgsEpi3YxD7dETf1efwoDqNK4riv/UQxH2WBHkXuk9Y2W3+tQ+L+PPEG+W1h7e+uVmPl81z9KA/QVKp3Z3tz3vCrWMuZS4AF0SF1V8jsBroNWisOO+JuHUXBbv4dnVHYDPMskEDoNRmHrFAXelc7tfGPBm6oF4sstOW022WQdtwRHv5VLYL4i275jD4bEXOUtJQIsATuTudgOpIoC3VVe2HaS7hnRUIAZZ1AOoPmYqs8Q+MrpIXAlT/APJcgj1ULofIwaq3He2z43K11UQrtlnYzvJPUGu3gYRyZlGXI5eLlKOJuPMt/Du3F5r9oPclS6qRygQxy9B0md65RxrtbiDduK9+60Mwg3HOxPTNFb7cVgg5oIMjpqNt6pt61cLMHRy+pJynrrJ0rr/yeGGJx0+3kc/+PnOSlr/kseD7QM2BxVonTvLF1Z/i50aJ8Rl+lQR4kfP6/wBhXgYFwBmGQbgvy5ojQT6ivX+HNoSUUESOadhOuUGK8g9I652I7RG9ZAJzFLdlTImCEy9f5BVmXi5tfaBS+SWyrALabDpJrkXZvFPhl+zYE3CA2hgRmggBlJB8TFSbcaxL2+8IY22DkEWyqkK2UjMxOoGpgyPrFtSoq1uWnjfxIvYy064dLmHuWx3wy3JNxUjOmiiIVs286VCjE425luWTiHuIyup+3eSpmDm0gyRG3LrE66fBuLOt7DXiTmtOQFOgJIgjQSAyyJ2ka1MH4i464Wl0tZSNBaBJB8C7GT5dZrJ2WPvEO22MAYXsZctXFMNbWyqFdP44MQSBHvpUPg+3V+1iEvNduXCYyAsXBGgKyTA1n/VU9x/h+Ba1eFy67vDHNlgBiSVkxGpMET1HhVQ4lwy0MNeY3ChtQ1lcoYXIGXJIMqYO+xAB6VSL1lnsd67I9plx+GF9Ua3zMpRiCQVMbjQ9DU1XC/gx2la1ihh2LMmIELAhVZcz7SSZkidOld0rUqKUpQClKUApSlAKUqo/EXjt7DWrJs3BbD3MrOVDEcsgCdNdaEpNukW6ortNx9cHh3vspfLACjqWMDXoNd65xwTjN3EYwWHx1+4r23hlmzDZQwIA6jXqeulR/wASezv7Ph0YYi7czSGa65Y5gQwjWBpmGnlUWQ1RaOy/xbGIvi1fsrZDZsrl9JAJg5gN40NTvazt3YwVhLoZHzkZRm3B6ggGen1r86cMw7i/bNwgKGDTcJy5ep10Ig1YO13EmfDrhxcRktGbaoQQAD/EN9JgkzFWB0fgvxrsXDc71CAqgju1dusGZgQJGvnVf+KXb/D43ANatW7gIdHl8q7NGwct1isF7ETgv2XkS3OjM8sFJkqNgBJIkHUVXLmDwpwN+HYXp5bYOZWEgHWJHjuSco8alRb5EWlzKMpJOiz12n85ryHPQx6aflVpwXGL6OiZVS0pCkhF+UaTO5mrCvG8Jbxfe2cKDYNtQbT5SO8DEkjQ5dMux/i2mto8NllyiyjywXU5wLTHox9jW3b4NeMRabm0EiJ0nST4VLthgzvcbQl2YQBsToJYaQAB1rNwniL4e6l3vQzpGXNGnToZMiQfGtfUc/VV70V9Yh0Y4bwFxYLGCHDEgc2ULynUGJ1Bidtaj+BYb7QgI5zA5WIyjKZIOv8AEPT0qSxfHi7XWZx9qxZwBykls3yxESf0rQbFqYgEwIEL08B5amnqtfunH4j0t8kzf4Vws2Lqm4UVHlWIeSqsDMCBm9PKu29i+K23wdsLdDiyzWgdRmCHlMHXVStfnm9iY2BHvH9q6b8EOMZnxlksvMEuiTOo5G+8ehU71jOEFF1K2XTd7oh+0eDOHxN5bhaAzEZjAKmWXYGdD9ag8XbzahiV+UbgFvVl121/3q8fFOyTiU7tuZ7JA8JtkyNN8wIHrpXO+Ls4tKc3y5TI0BBGjQZ6H8KwTLHsIBo0qdRtvIjcVs2uFEAhFeDuBpPsTJ32isWCxQOViSJRgGH3WI0PpPXpv0rEmDuMdEJPiI+uaY95roc1HkviUSvqbWPwLqAWR9YgnX8QfKsOEtqXUNrI3gEDTeeg/Dp1qwjiqWrJV7i94FEhCM7XNPmKjLCwFB3EdQag8TjTevPehQXYkqm0HwH4n1NVtztVuT+0sZS3kDK50EEEnWZCxGkcpE9QB1OnrDdpFFgYfRFDqwYiSjFhmIM6iM/SZjxNQAwjFEOyuSFJ6wf968/sTKdhILaHrl1I+nT23rAuSV++bb3VUobbsGI+blBIGUhcykyRvGseFe7XELWa45WWuQCsECN59ZA6a61jwJDDKT+8BU+THQH2Krr5+VRZnUQZBgwCdRoRoKlIhl54l2iudyLBCQyhGBTmOwLSCQsSNY+751AXcItxVW59oiS5E5TkTlZWdVmS0xqd4NZeDp3r2SyiSVV1cQOTQNrvIyaRrlNS/EMdluKxFz5UYqri2DmYj+EddDPUisVJRnoXmXpuOojbXYRreIuvbvnD2LeR7TkG6727oIkZDsGBEnyrvODvB7aMDMgGa4p2Nxs4u4l08lyyESWBGVWJiRyzBmBtXVOyuMVrZRWByGAM4fQEgGR4+FcMOKyetvDLl0+/zN5Y4+iUlzJ2lKV6hzClKUApSlAKpnxbwmfhrmJKPbYT/Nl6a/eq51BduLRbh+Ky6MtsuD5pzj/pqHuTGTi00cc7HX7n7Thc7ZVS+DlXQqzIqHN1grAI2nzq+/E9mXA5+U5LibjxldfqBXJF4kVey6gBrW3gTmzSYgz710/tj2iTEcMu5VZ0vLo6LIQh1ILyQFhhGvnV8aqS2sictVtnIjxDbmAygAaHQAR16x1rG2MU6atrm26xE9dYAFYhhFnW4fbKPyBr3+z2fvMT6sx/KK9Ra10ijlel+LDYwfwfWB/asT8TH+T6z+prKBYGyA/0z+ZNZP21RtbI+i/pVnln1ypeSsrpXSHxNQY5j8s/0oT+lfS10/due8L+ZrO3FfJfdif1rHa4izsEtwzMYComYknoNNayeWH+2ST8tiyjLpFI8pgrjdF93n8hXpeFP1Kj+kn8yK+cSv3rD5Ly3bbjXK65DB6wennUeceW2Vm9z+lZPJw//Lfm/sXUcvil5IlBw4De6R6ZF/vXlsLZG7lvVmP5RUaHuHa3+H96OLoEkhfcfoDVfWIL9sF79yfRSfOX0N17dkfKk/0z+c1tcF42MNdW4RdyrmBFt+7JDDYEAQJAJ9KjrfC7j2jdBJRZkjyE7Eg7VrCzbyTmct4ZQB9ZNZSzykq2XkXWNIvfF+0ZxV1sRbU5IGQOF5REMPM5ttR18aq/FGZrbbegGgG+g8K2eFSUthAJAYax5zJIjatrHcMuWCBcUjyYMpI9GAMEVgXI7DY1BaVSQpGnpQ46wNzmPjFadvhNy5da3ZtPdg7W1LGDqJAB8RXrifZnE4fL3+Fu2w8kZxEgRPpuK1jla/JVwTM545bUGFNax40CwhIJjWYrLh+zGIuZIRV70wmcxm1jSdK1cXw98Pfy3VKtbK51iDuNjGoOkHzpLNKSphQSLNw++bajMxyMWB0BidCVBEaCRMTIqTxuFtu63CWOeREi1mM6NmKnQjyXU7iKjOCcRt3CO8V2tqG84chmzQSARmaYkTHmZ2eFcRRHEKFJ0zxO/TLsAfbesixLWOBIgY3LjW7gMiGQgDdcxE7wfaDFR/Drwd0t5iFmBqRJ10MEbnrHWrzxXjOHs4W3i7GEtEN3guFlV2zKP4zMgw2vkNBXNjgSrSp0IzjUSAeaQR8wBnWrejlp1dDNyTbiuZMcf4c1pQ9p3V0KkRuQ0DTzkjTz9a079/PbsOzPcJUd4GMy0kCenWRpsRXrFYx8QBcvZSFOQZRlAEFgDG3WDH8XWtm9wtLShoUkgzFxmiQIMQCo19vWqaUmWg5af/Rg4pCZXsW3SYnPGknbQKNcikDU9J01unZ3jz2cZYulybF4d2QdlJjWPUA+lVWxjRc5cnefu/mjKDvroDEys+BJqXuXmuOlq9btpmDMqKhtBcmv3Tm0Hjv0rfBz0+JhxNpKa6Hb6VB9kOOJicOCrhjbPdsRO69dRO0e81OVlJU6N4y1JNClKVBYUpSgFa/EcP3lq4n8aMv+pSP1rYoaA/KxWNPCtbifEb/dIguP3anS2CYJZmkkDf5R6T0q2Y/s4P2jFLnVRbu3RBZVMK/STzHKZy9NDMVVOIKDmtnoxMwddBvqD0nb10q0U5OkQ3StkWcTc/hA9TH5mvPf3P4kHpH6A1urgU0kkxpuP969rh7cgZfrP6gVq8E0rKLLFuiNLE73T7Zv9q8GyPFz7Afqau3BsJZuEWlw4Nx8qq2cKAdAWaVMg+E6dJrfvdkVsOExF7I7ybaW7ZcuFEnqAu8QfyrCzUifh1du2rl82UbMbaiYDMBmE5eXTzjyrHcBtcTa4AEi85L5ojMDOqnT5iDG2tW/C9gLVywb+YGyAzF2vqAAs5p7u2xkQQRm6EVGYc8OBAdsiHZu6u3B7zdkf6akghe0w7y9ZK3UcBAHhs+uY6F9Z01gGBPnWpg+CXbpbNfgJOZogKBpJPSToOpPSr5jxwnDKsXjfJMZcOtmfGScpge9YW4xYuWyE4dduITm+2xOVSR1yp/zeqtkpFNXswH+RmvfyXAW/wDrIDfhWxa4LhltPIYXflCldDIkGc2hkDSPHWumdjcHhMXYvA4G1h7iEocoDEAjRlZwddxOo0qjdoLWKsZ7V5bty2l5+6xBMqddVuLqAwgREe4oQQuHJRMqMVVtSqjfpr9IrDfwQKHQyNgeWfTQ1Y+G9nGu2L9/vFK25C2/vNy5pAkAQD5k1p4nhr27RuCCtuSdFDFQdY0066E6RQEfhMMyBX7sKAdCxJGYax4SN4r1fxGYc7gnpu0bePuPSrZ+1d9ZTCsid1b5leSpWCSJ5soMHUESZ61VMRaKKhziSdRAEaAjX70gzU0RZZ/hbxi5axTWs5NnEgqehVlQlSpB00kf2ioDj+DuuLiXi10WjNrM5JkmLgDZi3Scp8PCtYYbFXIe0LpddVZFckFdRGVSPGseFxBy2bjGWVjbc+IYxr/UFrr4WMZNxl30+t+45uIlKKTXfX6V7ySbj6nDLY/aBkS7mUKjaSpGugjUzE6GT0rR7Sxev3L4uM7EKGLRJ5AJjp8p0nwqQ4LgbZvdyQBnzEFhOsSOggEee43E1GLYZcyldSp69F/sV/CuaSabTOiLTVowWLxAif8Az7RWa5xFXypAzZd9dZiGkneTEbbVrrhwx+aNupA9/wDnStTIAFbMBkMHf5T4f8+6KgkmML2rxCBMOSO6zm7KiCCRBAM7TJ8dfOtiy++Y62m8N7beQ/ymP6TUFxHKGVweYdIjTUN+tSeBxAPdsdmBsv8Amp/Mf1V3cO1KDxvvt0cmdaZLIu+9zYxLJZs3SL4IZkAXKQTDToddQN9tGNRmEx7BrgYzytGnSDGg8CCPcVh4xaOoPQgT0nb8fHzrBZxhCoQYAOVtBMHYzvpofY1xVWzOtbq0WK3cXRU0Z0Sc2ysV19TOu29T/DcPdY2VsQwRc5dmChRMFSGYZR7b1BcJw1nmZxlQjNyZc2ZehBkkTIrYv4m1cu20JdbehMgOA67wNMwOkeHprVbp2GtSovfYfGDDY4os91iR01VXE/eWV3kb11Svz9wLjBbFKP3dl7p5iQWGdiV5QQANBqNBp413XhWL7y0pJ5hyt05l0Onrr71OTLCU9C51ZlhhOKerlexuUpSoNhSlKAUpSgOC/EILY4jjCd2KMB4h0EwNvmFUXFKTbRj1JXUCZHQxJmIgfTxHY+3eEA4mCQD3lhCJUNqjspibbnYjYVy3j+EylwFiHO4y9TuTbUDcbnw5elaYNsqZOSbeLR05kKt0HqD7qf0c1mt6FSQYkdCOvibaD8/SvEnq6+96434IAK8yg+8gP+VLpP1ZhXovwPOXO6LnhOz95ZxFu3Nq2SedlEhDJ5ZlgMupA6GpbDcXZr2JQWUxFzD3HEMxLFGzCcp5iBkQHpqDoKj+CcesK7rcsfvk1uXMwhCmUi2ukAkMc06ztpWhd4XcbG2MRZVmuZbF1hIUEhQjSxICyyNqTXlNHoJnVkwFp+EXEtKAtyxcaAAJdlLsYGgJaTGwrkzsqJbJUnPoIHXTfoK692P4p3qXUfKHW7dGSfuz0BhiNTrEGQeorneMwQsXrlllBFt2UAjQqdpHUEZT7VVpEohLdliRlsMJj5oA1Mf896leDX35kdQsQRBmZ36VNYHg966Ps1LAQpIA6CBzHrqT71sWuyeILT3TTtJKgdB4+QrN01yLHzsHjDbx9y0flvW8wGnzI06eoLGrFxxL4e9atW89u+qs3KHgkracMpdTlKwZGxB8RUZw7sdiUxNi9KKttpYZiTHgIEayRvXj4o9qL+ES0cMozXO8t95m/d5gDou8wCQ2wIrVckVZB9iOIIuKv2QAls51HeCWARjy7yCdt/Umqzi7GKt3b+GsklEZgsBTysx0LEeB1HnXzstjWsYq2RcZYJ5ozfNuxBmSQTr51bsOqX+KMli4rJfQsSBENZENywMzEFdB9dKsVKNhMI2Vs0qZy83KJ3jxJGv19CLp8MuMYZMReXEOguulsWXuxqgmVDERmmD5gDwqJ7UcANjGMpEo8OucZRzAz10Mqw9hVf4hwZWUHI4JB0HQTAJDHXSSQImfKqslH6IxPE7SIXe6iou7FxlHvMT5VwjtVxrD4riGLXDEG3cVecCA11VhnHqevUietVH/AAu6EMElTHLruZGo2BAHjpPnWbCYPuWtE/MZn13H4SK2wPTkT73M8q1QaJwYwjuL40YRPqNxt/MNakOPJluZ+YoQXUsV1VzEQAJWc2oH3vOo3J++T0ur76n8Q3+qpC27XcKmqwp7ptDMEiCSOg5PpW3Fxqerx+fJmXDSuFeBC3EysR7TM1pDXQ/eEH+Yafj/AN1SF+CobrJUiDplgCTJ1/tWhd0J9mHqND+EH2rkOg9YY5rRUnXUHadND9eU/wBVeOCXCc9omCw0Pg66g16svlueTifpofwP/wCKxYwG1eDjxB9xvW2KeiaZTJHVFol8eveIGiM6wR4MNPwP5VA4YalT97Q+v/mR71Y1AbvFGzgXU/7h9f8Aqqr3QQzTMgzP/PY1rxMNM78e/wAmfDyuNeBPcHvFrbJPMAfHUrEj3EN6mvLgaa76CK08NiMtxXGz6/1Cf0zD2FZuNXcqIFOgIIAiNJ+tcpuTox5uhnAjRCwmQSAFJCxGplgPuma6P8NO0znEPYvXCxujMuY650AB/wBSQf6TXJeDX17wBiwtvDcu8E69eh6f5jVsxeD/AGO/ZuWZkANbk83eK0lToNCOX0YVRxWrVW5azvdK1eF8RS/Zt3kMrcUMPcbe21bVWIFKUoBSlKA558T7QF/BP4i9bMx1CuN9Punx9K5R2pw8Pd5fA6L4gHpaWNv8o/XtHxQUDD2LpMC1iLZJ10Vw1s7EH73iPWuQccZbhNxEbKFBmFGwkmdQDzeZPiTqCdSTD3RS3AGpNLohZHrNbx7rmBIBIbckmdY6jrFert227ZUWSTsoIOXzMHcaesV6M47PdcrRzKXLbqWDgna9RlH7LabKiWwbnOAPECPwn3qYwXGcCpb9oADd4wsgK/KrHNG+XKS7gTt41TsILtvPGIFuCNAdDA0yzJOw32r5fwxulSqEuQADkmSxMTIgzza+M+FcMotbM3Ul0LRhe0mBsYqzika612zNu7m0z8jW8oLFuQb5iZ0jWpfiHxPtX2B/w1bjDQF5cxOnyjUTVLXg19RJTQEEDQFQNApVdRJ01HTyrdu4J7aMzXVBEkqU3ysU2aJ2MQpO2gkGoqibJ9/ihjyFW1Ys2lMBRkjf+Y+R+lR1ztvxK4WDYtUiCYhYBMfdU7daj71nCrq2IuORMBI6KSNQIhjA8p16xhu4rCA2wtpmIuKTMwyEfKAzaGYj3M7UrwBq4/i+LfS5ibpn/wCT+z/88q18OksSzM2kwTO3oCfeakz2htIJXC21AB31nLknMI1IYP7PHST8HaR5hEReZDsx1cNl6jQhyCOsLOwqyi30KtpdTBg1Z7gKCSuvRQFG0ljAGw1/GtmL1mboKCCTNttQWAVpOmm0FZifOtDhvHnsoQgIkO4IOVhkgESP5d9xrrqa8Y3jN28wDsxGdBqxP7xZU6n/AGq6hLoirlHqyUw/HGKEObjssFDmzEQY6z0J/Gvpm4hAGQyCN5AGhEaEzoY8/LWF4fiWBLaiFZpEyILKdvA5fY16sYzK4bmYtEBR7CNfessqlGm1zN8KhO03/ZO4DD58ifMyfMCIgSdD18vptFafHEt3A72FCBGH2ecu6+um0j19q1eJ8SIv3hZuc+oDpIVoIgiSd9J85rxaullICg5t2noffXbfXeqrxKm1bv8A7m555D6PBE/1BR7mrNw/h1tsPf7s3UCZDdAIYuolzAIytygkLpBMEka1TuGrmV7RMdAR0jUEekn6VP8ACeLuDbNq2HN8C3BgGSwgGeWZ012g16Ob9TCpeH9P6HDj/TyuPj/a+pp8dwy2GKswYOEuK6rCsLmzRMiZ9tRGmkReI5STGv5ggg+u1SfaixcW9bt3VQBbS20VXFwBVLEZiDqSWYnQb6aRUWjG5aI+8NfRhofx/KvOO0174gaam2Z9R/vqPetjHJntAjXL18R/uINaWHuElZ3PKfX/AJH0qc7MXu6u5Wt2bhnIq32ATmMBj00BI1009KkkwcKxM21YmDZJkmfkI18/P2FeOI8IuNeizbdyROVAWMeg8NRNbPFLK2MW4+xNu6Dy2CSgB0gA7ajbz0rJY4wts2B3t5VkJcZCFd7e5A1jcKddOtd8v1MF9V38q+BxpOGb2Pv5/MgltMA6EEOhkAiCGB6jprH41M8P4WmLQZsRasBRmm7Os6BQBqT0P8vWo7jt+2MTmsi5lME96wdiTMyR0I6Vl4DxK6t9TaVJVswBQMAY3g+s+tcB2GvhXKZ0DA9224+8oOsSJ8+h2roOExIxGEyAnvbfMoWZ5NDvoJHgRttVU7VWrrYvO2rm2mY8i6kbHLAkeG8RNZeA4psKgeZZpOWZBUbZhtvqN+tQ+QOvfCnjEpcw5mAe8tz0zfOn9La+jV0Gvz72N4/csXizgKVuyEkDfUga9VbT1mu/2LwdVZTKsAQfEESDVU7NsuJ469qs90pSrGIpSlAVn4kYXvOG4kfwqH/0MG/IGvzI/FLuYK11oDZYkRG2w0PWv1nx3C95hr9v+O3cX6qRX5FxzQ7eZzbnf/hoCR4fic11gdbbZpXxJ8hpOnh0rYsM/fEEcslToQI1Ua9N53rTu2YGdQZZc253Ims7B+6LjcZdWJJM6ADQ7VarBlwjNbuIwHMhmDtK7z5dDUhxPH3rgAc2wGyGFEEZswGu40JBA0/Go9sSogEa6jQ6QwM766VoC9BuEfeC/VIj610vDGL372++xhrk1t3v2yVu4lm+a87XGN4kZjBiJPnmO/jFaouIuphge4IMbBm19Z0HvWqbxNxSupzEgATPeCCI1mfCpCx2Xxt5AEwt9hGX92wEAyupAECi0R79n3Iam+vd/Y1y5BkDUftCQfELMH20rE+NnUxyjDuuuvLAI9takeMdkMZhrRvYiwUQuskshMkRqAxPvUzwD4UX8TZt3u/sol1JX5mME6SAAJ8pp6RR5d7V+SPRN833d/gqJxOoBaROIQ6bhhyn3JrC2K5ZEzlsn3tmPpFdYwvwTtTNzFuTIPJbVekbsTXJuIYU2cRcsNvbdrZPo8T+tV9N4d7USsK6972e3umfl+9eifC4u3tvXhbjx/TaH+g8pqxYfhNoWb3eXGa4iPlABAMfKSxOnjAFdf4D8PuFmzauJhEcOisDcZ30YA/eaOvhUSy9/wAFlij4d8zhHDcSVug5v/6EiY0YyR7kAxUnh7R7hZVtAxkggZVYtAP3gJB8q/QuA4Hh7JPdYe0m0FbagwekxO4/Gq98UMAHwqXcuY4e4GgmOVx3bCem6n2qrzJqmiyx07Rw3GNzzG0yY6ncjxFOGxISRqSBrGkyBJ0HhO1brYE3ZFtCSJICjMfQ+PhNYcDww2r7IxGfKQFmCSYIgHU+kdKxs0o9X8MbN9T/ABdJB+XxjxBIr5isQO6dQhA1bedSZ0EbST9akeN3E7tQtgW7ilWLZmeYnRZMAGSTuZ0kCobAXLne5SNYIII/Eg11Ys+nG4vqYTxapKXgSvafums2rtjDLZCtkkOzseXMM5PKNZ6Tv0qF4YzuxJmFE6jQ6ge+9SeIt3blgq90vkllXPIAEbCdDvWHCcEe26FmXnEaEtBPjAPr9fCuWzc8Y7h7BxlKE3NVVNSW66b+Wus1q8N4ZduYkWQn2jkAKxybAmJbQbGpxcI1u8MycwMITtm8fwmPKpntNiEW5g8TZvS5EOijKqNbymAQoglmI67SDUXQIrtJwthcRBbZXw6KrI5BLZmBkZdABmB6yDNQ+Cs3L7d3bTNdzDIsSc2oI10+tdNt8Sw1zGI9u2We/aYkvLfaLzhYzGAVXL5mIqu9puG/s2KdkSOaRIIlZmdCDtMbVzQ4x+llw/svzLPGqUitX+B33F++6ALZKrcy5QVI0+TwB3NeuH2LaFXaRmAIDKSeusRBPy9etW7EY6yuLLMwazjLJS4EQkq8AMAHgiSV1B1g1XrfDVyPaQ5ijjJoZMkg67QRDTpHtNdKZU+YRbZburc/aOoXOQAusCdNTqBt9N6YnAoGKNC5W1hSC0mDJzkACNp6nwrb4d2RvXmK22RmAkhCXIA0k5QQNY61K9qcBdRlF22Fe8QSZBDOohm0JKyTMR1O9TsCJwwt23UuST9mAeUQsRMCduQfNoB9O6djOIZ7Jtne2QI/ykSPoZHtXF8Rg2t5nvYdPtVUZihtjIQJa2FAUncEiSdasPZbtCcNesXCW7p+V87lyLbQsmYywQrddM3lV1KOimtzNqWtO9jtFKA0qhoKUpQHwivz5jOxFlbeIL2bly8Wc2e6LE8rlCCIKj5TuDMiK/QlUrgF5xjOJWWYlUuqyDwW4ueB5SSfc0BxvDdhscbYP7LdgTAKwQo2mY6D3qY7IdhzjLLN3yoobIym3mPLDA6kRuPoa7ZXPuwLd3fx1iCCrhpPXmZT08MvjRTa5BqzPxf4YYTEMGeUg/8AtBLenhoprifH+GnD4vEWQNLd10WTJIB0mB/DBr9Ms4G5iuI/EXCoOKPlM94EuCCInJlOoO8pRTY0ogOw+Ka1xDCP0DqDHg8p/wB1fohcSC5TWQAdevprPh06ivzvaW6uUhba5CGzdSdCPHx2/wAp6iv0BZx6MivmXmUNuOonpRuwRHbTCftOCxlnLqqZ11OpTn8NDynx3FRPwx4g1zhqBDLWrjJrHyyHAPs2/wDarJieM2VUlrihZyySAJjUSSBMdKpnZDiNrCXcbZUk20yNCgnKQzIZABPhJ2GsnSoBf74YxlOUyD6jwNce+I3Z0LxTvFBi8qXIieaSh/FQT5e1WrG/FvCW7oSXYHLLqsqsifEExOsee9Q/bLj63bOBxhT7M3GybEsqlGM+AlWEH160JILFM+HukXMM1lnUwXBICmRmRSdesTNdO7AdpLa8PUXSV7hnQnK2UKDKktsuh2Jqu/EviKXMPg7qWQp5lIzAsi65Ry9IVtdt96juy+DOJ4Pj7UhSt20yg7E5RCnxmPrFRe1sVvsdZw3F1up3loZ0g82ZQNNT1J09K0eJ3jicJeUBMj2rm4ckjKTK6KPOoX4acCvYbCXlxWWGM5FnRAhBn1H5VIcEsgreui7cl7R+xdwRbGUwcn3ZqYyxtc+fIpLUpJV5nOOE4BrTWruZUXKZ1XMSo5oO3UkA7wd698cFhr6NZulmysHZ0zchG4Og2nw963WxllgBeBa4FMtcy6LCwsbiB5HprUfieJ3bcYdLykMDPQT0kgiQT/eKq1bs0TpUQLqrFspGQjKJMagQp111yg7dTUigRQO7toFdQZKhmIInmYjUzPQVi4pwe7ZdUYwxaACVO5zLrbzAnrG8kaRXphcto0XF02lV8MxgmdSGBgdTVip7vJKh1TVGGYqv3H5YMCIBj61mt3WygN3hK9RIGhiOg9vX1rW/xHNlPewxPNLPAGg0WIFe7/FrYWMwJIPj4MB0A2yjrvIoD5iMUSMoSeYascpYgHQkmWAh1JB1WJ6V54O4ZQjCXOZflJGskAliY9QPGs/CsZfKvbs27lxbk5stlTrusaECDJ8fwja4d2F4ozMyYd0LSCXIXRt9GM1DBH8HxDMy8mRkSLbiRzr4ttqC2umtY+K4tsxV3LxprBMiRq0GQCdvLWrpa+FvErv72/btgiCAxOnhAH61IYX4IDe9i2J65EH5sx/Ko0LVqrcm+hy26s2lm5Jz5isAQd9IGi9ImNayHEzzTLk6lpOkdTBPl/au0YT4PYBPm725/M8fgoFTWD7CYC1GXCWtOrLnP/6mrEHEOEcVKXsyWyQWByqsnYj7pE/NMbEgTUrxDhePxkBMHcVASwlBbkkRJ0UfmfOu52MKiCERVHgoA/KstKBxOz8NuJXVC3AiCd3ubAxpCyI5RpHSpTBfBN//AHcSo8QiE/iSPyrrFKkGPD2AiKomFAUTqYAjWslKUApSlAKpNxxa4viBBJvYey4jWcjMh/SrtVM7UAW+JYK4YAeziLZJ0HLlub9NA1Aez2tw+fIHGbzOm8fMAV303qp4+9eXiOIsgFRdsXblogiBcVdlmAZJBM9fLWsz9l7SHW8otiAFdkDMnh3igkDYREnxB1MLxi+l7jVh0bNavWntHL94lLtloOx+UQfSqaoOTUXYSnvqWxXL+G4kw+34hh7J6ziEn6WwamO0HH+4fCXVKYsXMObTXDoGa3dILER4zI0661A4SzhDk7jheLvnSDcuXI8OYIgX8a2e16OuCwWbCDCgXL693zGFlGBBYk8xZidasSRdq5hRYKZH/aO8lWUtlIJHzSY2zCInUa71OdpeGYl8Fw9sIl1u9sm3eCZmHLlUAwYWQpmImDM61X8R2VxiWmvNhriW0ElmGWNQNjruR0q0zbbhHDzexFyyEuX7c20z5jmYwQWAAgSCaslbohkN2H7KYuxjsM91Vt2xdUsrXEWdCo5Jlm5tBHWrB2asL/i3FbZJAe1iQ2kwM87ddDMVC8HvYBL9goMZeZb1ohnIRVOccxAVtBvvVm4RhivH8WQhKMLwzgErzIpAJAjUjx8qmaSexCdnP7fA+HplzYq7ckCMlsKI9WYx9KsvaS3abg2A7oOLa3LyqLmrTzb6ACSJjoIqYwXZ/jBy91hMPY8YtIv0JWR9TU3jvh9xDFYG1YxFy2byXWuG4zEjKQQBABMiYjaBvUz01t9SFfU5tiO01y7ZWyUTKlpHzRLlkW2fm6LDkR6nrpKdk+0TYXCYorZF0tdw6hdoOW7qIGp5frVt4d8B4g3cUM2XJyWz8ugjmeJAAEx0FTuH+DuHt2mtriL8s1t8xyHK1skgqMsD5mHv5Vk4pqmXTp2iC+HPaW82IfDvZuKro9xO9dncspEiSByw20VJ8B4pbz3RfRbWIa2e8bu8iwQYXvD8xG0a1PcN+HGHt3e9uPev3MrLN1hENBICqqj7o+lWOzw+0ny20HooFVWOMUkuhfXduSts/O4wGLvsps2MQdFgIjACBG+XXxJNSifDjid4hv2cW9ZzO6q0nXoSd5OgFd8pV6MzjWH+CmKfL3uIs28oAGRWYwNtYX61NYX4IWNO+xV65AA5Qq7euaul0qQU/B/Cjh1vewbh8bju34SB+FTuD7MYS1+7w1lfS2s/WJqTpQHxVA0Ggr7SlAKUpQClKUApSlAKUpQClKUApSlAKqXb7CsTgrqqSLWIAeBMJcVrZJ8tQCfOrbSgOb2QuW4qYUE7lZkOSNQuVTpp5a1D8X7NcQvX8LftYYB7RfQQoUSGWS8ZjJedP9+vgV9rmxcOsbu/kvkjSWS+hywdiuL3QO8xhXxylEj/AEo1fL3wYu3lIv45yJnXNdIMEaFiAN9gtdUpXRSIc29iCxXZRLuHNi6xZGVUaNCQsdZ0JyivOB7DYO1aW0tkNbViyq5LgM25EnrU/SpKGnY4RYT5LNtfRR/attVjavtKAUpSgFKUoBSlKAUpSgFKUoBSlKAUpSgFKUoBSlKAUpSgFKUoBSlKAUpSgFKUoBSlKAUpSgFKUoBSlKAUpSgFKUoBSlKAUpSgFKUoBSlKAUpSgFKUoBSlKAUpSgFKUoBSlK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055C-786D-48B7-B46A-D9B783B725DE}" type="datetime1">
              <a:rPr lang="hu-HU" smtClean="0"/>
              <a:t>2014.11.30.</a:t>
            </a:fld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Gáspár Imre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CC944-0C4C-4CE0-AF23-2F3A061092AB}" type="slidenum">
              <a:rPr lang="hu-HU" smtClean="0"/>
              <a:t>5</a:t>
            </a:fld>
            <a:endParaRPr lang="hu-H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332" y="2204864"/>
            <a:ext cx="588169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ábláza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656441"/>
              </p:ext>
            </p:extLst>
          </p:nvPr>
        </p:nvGraphicFramePr>
        <p:xfrm>
          <a:off x="5436096" y="1827684"/>
          <a:ext cx="3456384" cy="340151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28192"/>
                <a:gridCol w="1728192"/>
              </a:tblGrid>
              <a:tr h="390979">
                <a:tc>
                  <a:txBody>
                    <a:bodyPr/>
                    <a:lstStyle/>
                    <a:p>
                      <a:r>
                        <a:rPr lang="hu-H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Típus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3770K</a:t>
                      </a:r>
                    </a:p>
                  </a:txBody>
                  <a:tcPr anchor="ctr"/>
                </a:tc>
              </a:tr>
              <a:tr h="390979"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Magok száma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</a:tr>
              <a:tr h="390979"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Szálak száma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/>
                </a:tc>
              </a:tr>
              <a:tr h="390979"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Órajel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3500 MHz</a:t>
                      </a:r>
                    </a:p>
                  </a:txBody>
                  <a:tcPr anchor="ctr"/>
                </a:tc>
              </a:tr>
              <a:tr h="664664">
                <a:tc>
                  <a:txBody>
                    <a:bodyPr/>
                    <a:lstStyle/>
                    <a:p>
                      <a:r>
                        <a:rPr lang="hu-H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Integrált grafikus chip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Intel HD Graphics 4000</a:t>
                      </a:r>
                    </a:p>
                  </a:txBody>
                  <a:tcPr anchor="ctr"/>
                </a:tc>
              </a:tr>
              <a:tr h="390979"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Cache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MB</a:t>
                      </a:r>
                    </a:p>
                  </a:txBody>
                  <a:tcPr anchor="ctr"/>
                </a:tc>
              </a:tr>
              <a:tr h="390979"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Technológia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nm</a:t>
                      </a:r>
                    </a:p>
                  </a:txBody>
                  <a:tcPr anchor="ctr"/>
                </a:tc>
              </a:tr>
              <a:tr h="390979">
                <a:tc>
                  <a:txBody>
                    <a:bodyPr/>
                    <a:lstStyle/>
                    <a:p>
                      <a:r>
                        <a:rPr lang="hu-H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Fogyasztás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W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églalap 10"/>
          <p:cNvSpPr/>
          <p:nvPr/>
        </p:nvSpPr>
        <p:spPr>
          <a:xfrm>
            <a:off x="3203848" y="3044279"/>
            <a:ext cx="11031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97 790 </a:t>
            </a:r>
            <a:r>
              <a:rPr lang="hu-H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,-</a:t>
            </a:r>
            <a:endParaRPr lang="hu-H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3290807" y="764704"/>
            <a:ext cx="2562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cap="small" dirty="0" smtClean="0">
                <a:solidFill>
                  <a:schemeClr val="bg1"/>
                </a:solidFill>
              </a:rPr>
              <a:t>CPU</a:t>
            </a:r>
            <a:endParaRPr lang="hu-HU" sz="3600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1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/>
          <p:cNvSpPr/>
          <p:nvPr/>
        </p:nvSpPr>
        <p:spPr>
          <a:xfrm>
            <a:off x="5940152" y="1823943"/>
            <a:ext cx="2664296" cy="26851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71438"/>
            <a:ext cx="5476875" cy="2314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Ilyen számítógépet </a:t>
            </a:r>
            <a:r>
              <a:rPr lang="hu-HU" dirty="0" smtClean="0"/>
              <a:t>szeretnék</a:t>
            </a:r>
            <a:endParaRPr lang="hu-HU" dirty="0"/>
          </a:p>
        </p:txBody>
      </p:sp>
      <p:sp>
        <p:nvSpPr>
          <p:cNvPr id="6" name="Tartalom helye 1"/>
          <p:cNvSpPr txBox="1">
            <a:spLocks/>
          </p:cNvSpPr>
          <p:nvPr/>
        </p:nvSpPr>
        <p:spPr>
          <a:xfrm>
            <a:off x="3563888" y="2708921"/>
            <a:ext cx="1677090" cy="432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 2" pitchFamily="18" charset="2"/>
              <a:buNone/>
            </a:pPr>
            <a:r>
              <a:rPr lang="hu-H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32890</a:t>
            </a:r>
            <a:r>
              <a:rPr lang="hu-H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,-</a:t>
            </a:r>
            <a:r>
              <a:rPr lang="hu-H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8A5B-1003-42A5-B90B-892F47FBA735}" type="datetime1">
              <a:rPr lang="hu-HU" smtClean="0"/>
              <a:t>2014.11.30.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Gáspár Imre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CC944-0C4C-4CE0-AF23-2F3A061092AB}" type="slidenum">
              <a:rPr lang="hu-HU" smtClean="0"/>
              <a:t>6</a:t>
            </a:fld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 rot="159871">
            <a:off x="973733" y="191412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C00000"/>
                </a:solidFill>
              </a:rPr>
              <a:t>Cooler Master </a:t>
            </a:r>
            <a:r>
              <a:rPr lang="hu-HU" dirty="0" err="1" smtClean="0">
                <a:solidFill>
                  <a:srgbClr val="C00000"/>
                </a:solidFill>
              </a:rPr>
              <a:t>Nepton</a:t>
            </a:r>
            <a:r>
              <a:rPr lang="hu-HU" dirty="0" smtClean="0">
                <a:solidFill>
                  <a:srgbClr val="C00000"/>
                </a:solidFill>
              </a:rPr>
              <a:t> 140XL</a:t>
            </a:r>
            <a:endParaRPr lang="hu-HU" dirty="0">
              <a:solidFill>
                <a:srgbClr val="C00000"/>
              </a:solidFill>
            </a:endParaRPr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856908"/>
              </p:ext>
            </p:extLst>
          </p:nvPr>
        </p:nvGraphicFramePr>
        <p:xfrm>
          <a:off x="368300" y="4869160"/>
          <a:ext cx="8407400" cy="13716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203700"/>
                <a:gridCol w="4203700"/>
              </a:tblGrid>
              <a:tr h="0">
                <a:tc>
                  <a:txBody>
                    <a:bodyPr/>
                    <a:lstStyle/>
                    <a:p>
                      <a:r>
                        <a:rPr lang="hu-HU"/>
                        <a:t>Leírás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/>
                        <a:t>Univerzális nagyteljesítményű vízhűtéses rendszer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/>
                        <a:t>Fordulat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/>
                        <a:t>800~2000 RPM (PWM) ± 10%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/>
                        <a:t>Zajszint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21-39 </a:t>
                      </a:r>
                      <a:r>
                        <a:rPr lang="hu-HU" dirty="0" err="1"/>
                        <a:t>dBA</a:t>
                      </a:r>
                      <a:endParaRPr lang="hu-HU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340" y="1971476"/>
            <a:ext cx="1309920" cy="98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www.220volt.hu/media/product/900x600/Cooler+Master+Nepton+140XL_426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573" y="3185581"/>
            <a:ext cx="1997453" cy="108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zövegdoboz 14"/>
          <p:cNvSpPr txBox="1"/>
          <p:nvPr/>
        </p:nvSpPr>
        <p:spPr>
          <a:xfrm>
            <a:off x="3290807" y="764704"/>
            <a:ext cx="2562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cap="small" dirty="0" smtClean="0">
                <a:solidFill>
                  <a:schemeClr val="bg1"/>
                </a:solidFill>
              </a:rPr>
              <a:t>Hűtő</a:t>
            </a:r>
            <a:endParaRPr lang="hu-HU" sz="3600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89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251520" y="1700808"/>
            <a:ext cx="4824958" cy="32403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Ilyen </a:t>
            </a:r>
            <a:r>
              <a:rPr lang="hu-HU" dirty="0"/>
              <a:t>számítógépet </a:t>
            </a:r>
            <a:r>
              <a:rPr lang="hu-HU" dirty="0" smtClean="0"/>
              <a:t>szeretnék</a:t>
            </a:r>
            <a:endParaRPr lang="hu-HU" dirty="0"/>
          </a:p>
        </p:txBody>
      </p:sp>
      <p:pic>
        <p:nvPicPr>
          <p:cNvPr id="5122" name="Picture 2" descr="http://www.220volt.hu/media/product/900x600/Gigabyte+GeForce+GTX+780+Ti+GV-N78TOC-3GD_3609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2695729" cy="151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60451"/>
            <a:ext cx="824050" cy="236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97" y="4059775"/>
            <a:ext cx="789831" cy="82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150122"/>
              </p:ext>
            </p:extLst>
          </p:nvPr>
        </p:nvGraphicFramePr>
        <p:xfrm>
          <a:off x="5233294" y="1501770"/>
          <a:ext cx="3910706" cy="475257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05456"/>
                <a:gridCol w="2005250"/>
              </a:tblGrid>
              <a:tr h="320502">
                <a:tc>
                  <a:txBody>
                    <a:bodyPr/>
                    <a:lstStyle/>
                    <a:p>
                      <a:r>
                        <a:rPr lang="hu-H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Buszszabvány</a:t>
                      </a:r>
                    </a:p>
                  </a:txBody>
                  <a:tcPr marL="80125" marR="80125" marT="40063" marB="40063" anchor="ctr"/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PCI Express 3.0</a:t>
                      </a:r>
                    </a:p>
                  </a:txBody>
                  <a:tcPr marL="80125" marR="80125" marT="40063" marB="40063" anchor="ctr"/>
                </a:tc>
              </a:tr>
              <a:tr h="320502"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Memória mérete</a:t>
                      </a:r>
                    </a:p>
                  </a:txBody>
                  <a:tcPr marL="80125" marR="80125" marT="40063" marB="40063" anchor="ctr"/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3GB</a:t>
                      </a:r>
                    </a:p>
                  </a:txBody>
                  <a:tcPr marL="80125" marR="80125" marT="40063" marB="40063" anchor="ctr"/>
                </a:tc>
              </a:tr>
              <a:tr h="320502"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Memória órajele</a:t>
                      </a:r>
                    </a:p>
                  </a:txBody>
                  <a:tcPr marL="80125" marR="80125" marT="40063" marB="40063" anchor="ctr"/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7000 MHz</a:t>
                      </a:r>
                    </a:p>
                  </a:txBody>
                  <a:tcPr marL="80125" marR="80125" marT="40063" marB="40063" anchor="ctr"/>
                </a:tc>
              </a:tr>
              <a:tr h="320502"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Memória típusa</a:t>
                      </a:r>
                    </a:p>
                  </a:txBody>
                  <a:tcPr marL="80125" marR="80125" marT="40063" marB="40063" anchor="ctr"/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GDDR5</a:t>
                      </a:r>
                    </a:p>
                  </a:txBody>
                  <a:tcPr marL="80125" marR="80125" marT="40063" marB="40063" anchor="ctr"/>
                </a:tc>
              </a:tr>
              <a:tr h="320502"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Memóriaillesztő</a:t>
                      </a:r>
                    </a:p>
                  </a:txBody>
                  <a:tcPr marL="80125" marR="80125" marT="40063" marB="40063" anchor="ctr"/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384 bit</a:t>
                      </a:r>
                    </a:p>
                  </a:txBody>
                  <a:tcPr marL="80125" marR="80125" marT="40063" marB="40063" anchor="ctr"/>
                </a:tc>
              </a:tr>
              <a:tr h="701746"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Felbontás</a:t>
                      </a:r>
                    </a:p>
                  </a:txBody>
                  <a:tcPr marL="80125" marR="80125" marT="40063" marB="40063" anchor="ctr"/>
                </a:tc>
                <a:tc>
                  <a:txBody>
                    <a:bodyPr/>
                    <a:lstStyle/>
                    <a:p>
                      <a:r>
                        <a:rPr lang="hu-HU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D-Sub</a:t>
                      </a:r>
                      <a:r>
                        <a:rPr lang="hu-H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hu-H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felbontás: 2048x1536, </a:t>
                      </a:r>
                      <a:br>
                        <a:rPr lang="hu-H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u-H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DVI </a:t>
                      </a:r>
                      <a:r>
                        <a:rPr lang="hu-HU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hu-H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felbontás: 4096 X 2160</a:t>
                      </a:r>
                    </a:p>
                  </a:txBody>
                  <a:tcPr marL="80125" marR="80125" marT="40063" marB="40063" anchor="ctr"/>
                </a:tc>
              </a:tr>
              <a:tr h="320502"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DVI kimenet</a:t>
                      </a:r>
                    </a:p>
                  </a:txBody>
                  <a:tcPr marL="80125" marR="80125" marT="40063" marB="40063" anchor="ctr"/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2db</a:t>
                      </a:r>
                    </a:p>
                  </a:txBody>
                  <a:tcPr marL="80125" marR="80125" marT="40063" marB="40063" anchor="ctr"/>
                </a:tc>
              </a:tr>
              <a:tr h="320502"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DisplayPort</a:t>
                      </a:r>
                    </a:p>
                  </a:txBody>
                  <a:tcPr marL="80125" marR="80125" marT="40063" marB="40063" anchor="ctr"/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1db</a:t>
                      </a:r>
                    </a:p>
                  </a:txBody>
                  <a:tcPr marL="80125" marR="80125" marT="40063" marB="40063" anchor="ctr"/>
                </a:tc>
              </a:tr>
              <a:tr h="320502"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HDMI kimenet</a:t>
                      </a:r>
                    </a:p>
                  </a:txBody>
                  <a:tcPr marL="80125" marR="80125" marT="40063" marB="40063" anchor="ctr"/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1db</a:t>
                      </a:r>
                    </a:p>
                  </a:txBody>
                  <a:tcPr marL="80125" marR="80125" marT="40063" marB="40063" anchor="ctr"/>
                </a:tc>
              </a:tr>
              <a:tr h="174826"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Gyártási technológia</a:t>
                      </a:r>
                    </a:p>
                  </a:txBody>
                  <a:tcPr marL="80125" marR="80125" marT="40063" marB="40063" anchor="ctr"/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nm</a:t>
                      </a:r>
                    </a:p>
                  </a:txBody>
                  <a:tcPr marL="80125" marR="80125" marT="40063" marB="40063" anchor="ctr"/>
                </a:tc>
              </a:tr>
              <a:tr h="320502"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GPU</a:t>
                      </a:r>
                    </a:p>
                  </a:txBody>
                  <a:tcPr marL="80125" marR="80125" marT="40063" marB="40063" anchor="ctr"/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1020 MHz</a:t>
                      </a:r>
                    </a:p>
                  </a:txBody>
                  <a:tcPr marL="80125" marR="80125" marT="40063" marB="40063" anchor="ctr"/>
                </a:tc>
              </a:tr>
              <a:tr h="320502"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GPU Boost</a:t>
                      </a:r>
                    </a:p>
                  </a:txBody>
                  <a:tcPr marL="80125" marR="80125" marT="40063" marB="40063" anchor="ctr"/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1085 MHz</a:t>
                      </a:r>
                    </a:p>
                  </a:txBody>
                  <a:tcPr marL="80125" marR="80125" marT="40063" marB="40063" anchor="ctr"/>
                </a:tc>
              </a:tr>
              <a:tr h="320502"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Chip hűtés</a:t>
                      </a:r>
                    </a:p>
                  </a:txBody>
                  <a:tcPr marL="80125" marR="80125" marT="40063" marB="40063" anchor="ctr"/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Aktív</a:t>
                      </a:r>
                    </a:p>
                  </a:txBody>
                  <a:tcPr marL="80125" marR="80125" marT="40063" marB="40063" anchor="ctr"/>
                </a:tc>
              </a:tr>
            </a:tbl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1475866" y="3690443"/>
            <a:ext cx="136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175 990 Ft</a:t>
            </a:r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9601-9F12-4772-B328-43D8884173B1}" type="datetime1">
              <a:rPr lang="hu-HU" smtClean="0"/>
              <a:t>2014.11.30.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Gáspár Imre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CC944-0C4C-4CE0-AF23-2F3A061092AB}" type="slidenum">
              <a:rPr lang="hu-HU" smtClean="0"/>
              <a:t>7</a:t>
            </a:fld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2959295" y="764704"/>
            <a:ext cx="3225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cap="small" dirty="0" smtClean="0">
                <a:solidFill>
                  <a:schemeClr val="bg1"/>
                </a:solidFill>
              </a:rPr>
              <a:t>Videó kártya</a:t>
            </a:r>
            <a:endParaRPr lang="hu-HU" sz="3600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96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251520" y="1700808"/>
            <a:ext cx="4824958" cy="32403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5157192"/>
            <a:ext cx="4824536" cy="1080120"/>
          </a:xfrm>
        </p:spPr>
        <p:txBody>
          <a:bodyPr>
            <a:normAutofit fontScale="85000" lnSpcReduction="10000"/>
          </a:bodyPr>
          <a:lstStyle/>
          <a:p>
            <a:pPr marL="45720" indent="0" algn="just" defTabSz="0">
              <a:buNone/>
              <a:tabLst>
                <a:tab pos="1980000" algn="l"/>
              </a:tabLst>
            </a:pPr>
            <a:r>
              <a:rPr lang="hu-HU" dirty="0" smtClean="0"/>
              <a:t>A merevlemez, </a:t>
            </a:r>
            <a:r>
              <a:rPr lang="hu-HU" dirty="0"/>
              <a:t>mely az adatokat mágnesezhető réteggel bevont lemezeken tárolja, melyet a forgó lemez fölött mozgó író/olvasó fej ír vagy olvas.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Ilyen számítógépet </a:t>
            </a:r>
            <a:r>
              <a:rPr lang="hu-HU" dirty="0" smtClean="0"/>
              <a:t>szeretnék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029" y="2329775"/>
            <a:ext cx="1944638" cy="19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9" y="2463738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77999" y="1844824"/>
            <a:ext cx="455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Western Digital </a:t>
            </a:r>
            <a:r>
              <a:rPr lang="de-DE" dirty="0" err="1">
                <a:solidFill>
                  <a:schemeClr val="bg1"/>
                </a:solidFill>
              </a:rPr>
              <a:t>Red</a:t>
            </a:r>
            <a:r>
              <a:rPr lang="de-DE" dirty="0">
                <a:solidFill>
                  <a:schemeClr val="bg1"/>
                </a:solidFill>
              </a:rPr>
              <a:t> 3.5" 3TB (WD30EFRX</a:t>
            </a:r>
            <a:r>
              <a:rPr lang="de-DE" dirty="0" smtClean="0">
                <a:solidFill>
                  <a:schemeClr val="bg1"/>
                </a:solidFill>
              </a:rPr>
              <a:t>)</a:t>
            </a:r>
            <a:endParaRPr lang="hu-HU" dirty="0">
              <a:solidFill>
                <a:schemeClr val="bg1"/>
              </a:solidFill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874297"/>
              </p:ext>
            </p:extLst>
          </p:nvPr>
        </p:nvGraphicFramePr>
        <p:xfrm>
          <a:off x="5148064" y="1628800"/>
          <a:ext cx="3816424" cy="39014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74795"/>
                <a:gridCol w="2541629"/>
              </a:tblGrid>
              <a:tr h="0">
                <a:tc>
                  <a:txBody>
                    <a:bodyPr/>
                    <a:lstStyle/>
                    <a:p>
                      <a:r>
                        <a:rPr lang="hu-H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Kapacitás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3TB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Fordulatszám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IntelliPower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Cache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64MB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Merevlemez csatlakozás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SATAIII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Átviteli sebesség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 Mb/s ~ 6 Gb/s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Tárolási hőmérséklet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-40°C ~ 70°C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Működési hőmérséklet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0°C ~ 60°C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Szín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piros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Méret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101.6 x 26.1 x 147 mm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Tömeg (g)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640g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2069933" y="4293096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33 390 </a:t>
            </a:r>
            <a:r>
              <a:rPr lang="hu-H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,-</a:t>
            </a:r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290807" y="764704"/>
            <a:ext cx="2562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cap="small" dirty="0" smtClean="0">
                <a:solidFill>
                  <a:schemeClr val="bg1"/>
                </a:solidFill>
              </a:rPr>
              <a:t>Merevlemez</a:t>
            </a:r>
            <a:endParaRPr lang="hu-HU" sz="3600" b="1" cap="small" dirty="0">
              <a:solidFill>
                <a:schemeClr val="bg1"/>
              </a:solidFill>
            </a:endParaRP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F0E01-6F61-43FB-93DD-1797840F7464}" type="datetime1">
              <a:rPr lang="hu-HU" smtClean="0"/>
              <a:t>2014.11.30.</a:t>
            </a:fld>
            <a:endParaRPr lang="hu-HU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Gáspár Imre</a:t>
            </a:r>
            <a:endParaRPr lang="hu-HU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CC944-0C4C-4CE0-AF23-2F3A061092AB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053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6406634" y="4375769"/>
            <a:ext cx="172819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Ilyen számítógépet </a:t>
            </a:r>
            <a:r>
              <a:rPr lang="hu-HU" dirty="0" smtClean="0"/>
              <a:t>szeretnék</a:t>
            </a:r>
            <a:endParaRPr lang="hu-H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532" y="3430587"/>
            <a:ext cx="309721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5716">
            <a:off x="6753936" y="4727355"/>
            <a:ext cx="1033588" cy="28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6525">
            <a:off x="6746537" y="4936722"/>
            <a:ext cx="1038588" cy="2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32942"/>
            <a:ext cx="6192688" cy="3722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115616" y="186641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Kingston DDR3 8GB 1866 CL10 </a:t>
            </a:r>
            <a:r>
              <a:rPr lang="hu-HU" b="1" dirty="0" err="1">
                <a:solidFill>
                  <a:srgbClr val="C00000"/>
                </a:solidFill>
              </a:rPr>
              <a:t>HyperX</a:t>
            </a:r>
            <a:r>
              <a:rPr lang="hu-HU" b="1" dirty="0">
                <a:solidFill>
                  <a:srgbClr val="C00000"/>
                </a:solidFill>
              </a:rPr>
              <a:t> </a:t>
            </a:r>
            <a:r>
              <a:rPr lang="hu-HU" b="1" dirty="0" err="1">
                <a:solidFill>
                  <a:srgbClr val="C00000"/>
                </a:solidFill>
              </a:rPr>
              <a:t>Fury</a:t>
            </a:r>
            <a:r>
              <a:rPr lang="hu-HU" b="1" dirty="0">
                <a:solidFill>
                  <a:srgbClr val="C00000"/>
                </a:solidFill>
              </a:rPr>
              <a:t> Red </a:t>
            </a:r>
            <a:r>
              <a:rPr lang="hu-HU" b="1" dirty="0" smtClean="0">
                <a:solidFill>
                  <a:srgbClr val="C00000"/>
                </a:solidFill>
              </a:rPr>
              <a:t>Kit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195736" y="3109508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hu-H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660,- </a:t>
            </a:r>
            <a:endParaRPr lang="hu-H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ábláza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304404"/>
              </p:ext>
            </p:extLst>
          </p:nvPr>
        </p:nvGraphicFramePr>
        <p:xfrm>
          <a:off x="0" y="1556792"/>
          <a:ext cx="9144000" cy="475252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084168"/>
                <a:gridCol w="3059832"/>
              </a:tblGrid>
              <a:tr h="1073151">
                <a:tc>
                  <a:txBody>
                    <a:bodyPr/>
                    <a:lstStyle/>
                    <a:p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Felhasználás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Asztali memória</a:t>
                      </a:r>
                      <a:b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hu-H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13229">
                <a:tc>
                  <a:txBody>
                    <a:bodyPr/>
                    <a:lstStyle/>
                    <a:p>
                      <a:r>
                        <a:rPr lang="hu-H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Gyártó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Kingston</a:t>
                      </a:r>
                    </a:p>
                  </a:txBody>
                  <a:tcPr anchor="ctr"/>
                </a:tc>
              </a:tr>
              <a:tr h="613229">
                <a:tc>
                  <a:txBody>
                    <a:bodyPr/>
                    <a:lstStyle/>
                    <a:p>
                      <a:r>
                        <a:rPr lang="hu-H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Leírás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memória modul kit</a:t>
                      </a:r>
                    </a:p>
                  </a:txBody>
                  <a:tcPr anchor="ctr"/>
                </a:tc>
              </a:tr>
              <a:tr h="613229">
                <a:tc>
                  <a:txBody>
                    <a:bodyPr/>
                    <a:lstStyle/>
                    <a:p>
                      <a:r>
                        <a:rPr lang="hu-H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Méret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8GB (2x 4GB)</a:t>
                      </a:r>
                    </a:p>
                  </a:txBody>
                  <a:tcPr anchor="ctr"/>
                </a:tc>
              </a:tr>
              <a:tr h="613229">
                <a:tc>
                  <a:txBody>
                    <a:bodyPr/>
                    <a:lstStyle/>
                    <a:p>
                      <a:r>
                        <a:rPr lang="hu-H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Típus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DDR3</a:t>
                      </a:r>
                    </a:p>
                  </a:txBody>
                  <a:tcPr anchor="ctr"/>
                </a:tc>
              </a:tr>
              <a:tr h="613229">
                <a:tc>
                  <a:txBody>
                    <a:bodyPr/>
                    <a:lstStyle/>
                    <a:p>
                      <a:r>
                        <a:rPr lang="hu-H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Sebesség (MHz)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1866</a:t>
                      </a:r>
                    </a:p>
                  </a:txBody>
                  <a:tcPr anchor="ctr"/>
                </a:tc>
              </a:tr>
              <a:tr h="613229">
                <a:tc>
                  <a:txBody>
                    <a:bodyPr/>
                    <a:lstStyle/>
                    <a:p>
                      <a:r>
                        <a:rPr lang="hu-HU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Feszültség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1.5V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" name="Szövegdoboz 16"/>
          <p:cNvSpPr txBox="1"/>
          <p:nvPr/>
        </p:nvSpPr>
        <p:spPr>
          <a:xfrm>
            <a:off x="3377766" y="76470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cap="small" dirty="0" smtClean="0">
                <a:solidFill>
                  <a:schemeClr val="bg1"/>
                </a:solidFill>
              </a:rPr>
              <a:t>Memória</a:t>
            </a:r>
            <a:endParaRPr lang="hu-HU" sz="3600" b="1" cap="small" dirty="0">
              <a:solidFill>
                <a:schemeClr val="bg1"/>
              </a:solidFill>
            </a:endParaRPr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E0E7-1D9D-4C0F-B0F4-F877CF529893}" type="datetime1">
              <a:rPr lang="hu-HU" smtClean="0"/>
              <a:t>2014.11.30.</a:t>
            </a:fld>
            <a:endParaRPr lang="hu-HU"/>
          </a:p>
        </p:txBody>
      </p:sp>
      <p:sp>
        <p:nvSpPr>
          <p:cNvPr id="13" name="Élőláb hely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Gáspár Imre</a:t>
            </a:r>
            <a:endParaRPr lang="hu-HU"/>
          </a:p>
        </p:txBody>
      </p:sp>
      <p:sp>
        <p:nvSpPr>
          <p:cNvPr id="14" name="Dia számának hely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CC944-0C4C-4CE0-AF23-2F3A061092AB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939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6 L -0.54705 -0.146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61" y="-73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05556E-6 -3.7037E-6 L -0.54375 -0.15277 " pathEditMode="relative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á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Rács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Rács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947</TotalTime>
  <Words>1130</Words>
  <Application>Microsoft Office PowerPoint</Application>
  <PresentationFormat>Diavetítés a képernyőre (4:3 oldalarány)</PresentationFormat>
  <Paragraphs>466</Paragraphs>
  <Slides>25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6" baseType="lpstr">
      <vt:lpstr>Rács</vt:lpstr>
      <vt:lpstr>Ilyen számítógépet szeretnék</vt:lpstr>
      <vt:lpstr>Kérem a kis kérdőjeles kockákra kattintson rá!</vt:lpstr>
      <vt:lpstr>Ilyen számítógépet szeretnék</vt:lpstr>
      <vt:lpstr>Ilyen számítógépet szeretnék</vt:lpstr>
      <vt:lpstr>Ilyen számítógépet szeretnék</vt:lpstr>
      <vt:lpstr>Ilyen számítógépet szeretnék</vt:lpstr>
      <vt:lpstr>Ilyen számítógépet szeretnék</vt:lpstr>
      <vt:lpstr>Ilyen számítógépet szeretnék</vt:lpstr>
      <vt:lpstr>Ilyen számítógépet szeretnék</vt:lpstr>
      <vt:lpstr>Ilyen számítógépet szeretnék</vt:lpstr>
      <vt:lpstr>Ilyen számítógépet szeretnék</vt:lpstr>
      <vt:lpstr>Ilyen számítógépet szeretnék</vt:lpstr>
      <vt:lpstr>Ilyen számítógépet szeretnék</vt:lpstr>
      <vt:lpstr>Ilyen számítógépet szeretnék</vt:lpstr>
      <vt:lpstr>Ilyen számítógépet szeretnék</vt:lpstr>
      <vt:lpstr>Ilyen számítógépet szeretnék</vt:lpstr>
      <vt:lpstr>Ilyen számítógépet szeretnék</vt:lpstr>
      <vt:lpstr>Ilyen számítógépet szeretnék</vt:lpstr>
      <vt:lpstr>PowerPoint bemutató</vt:lpstr>
      <vt:lpstr>PowerPoint bemutató</vt:lpstr>
      <vt:lpstr>PowerPoint bemutató</vt:lpstr>
      <vt:lpstr>PowerPoint bemutató</vt:lpstr>
      <vt:lpstr>PowerPoint bemutató</vt:lpstr>
      <vt:lpstr>Linkek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Imi</dc:creator>
  <cp:lastModifiedBy>Imi</cp:lastModifiedBy>
  <cp:revision>84</cp:revision>
  <dcterms:created xsi:type="dcterms:W3CDTF">2014-10-18T17:41:11Z</dcterms:created>
  <dcterms:modified xsi:type="dcterms:W3CDTF">2014-11-30T21:24:27Z</dcterms:modified>
</cp:coreProperties>
</file>