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6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6BBE6"/>
    <a:srgbClr val="FF8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439" autoAdjust="0"/>
  </p:normalViewPr>
  <p:slideViewPr>
    <p:cSldViewPr>
      <p:cViewPr varScale="1">
        <p:scale>
          <a:sx n="125" d="100"/>
          <a:sy n="125" d="100"/>
        </p:scale>
        <p:origin x="12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3C60E-4338-4073-9F74-8E8E44032FFA}" type="datetimeFigureOut">
              <a:rPr lang="hu-HU" smtClean="0"/>
              <a:t>2014.12.11.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F4E3C-0A0E-4C5A-8B58-CC94C225AA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12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F4E3C-0A0E-4C5A-8B58-CC94C225AA6D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37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F5ED98-074B-4028-88AB-F7B56EFDFC25}" type="datetimeFigureOut">
              <a:rPr lang="hu-HU" smtClean="0"/>
              <a:t>2014.12.11.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06665E-861A-4BD8-9650-20475FBDE77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5ED98-074B-4028-88AB-F7B56EFDFC25}" type="datetimeFigureOut">
              <a:rPr lang="hu-HU" smtClean="0"/>
              <a:t>2014.12.11.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6665E-861A-4BD8-9650-20475FBDE77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5ED98-074B-4028-88AB-F7B56EFDFC25}" type="datetimeFigureOut">
              <a:rPr lang="hu-HU" smtClean="0"/>
              <a:t>2014.12.11.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6665E-861A-4BD8-9650-20475FBDE77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5ED98-074B-4028-88AB-F7B56EFDFC25}" type="datetimeFigureOut">
              <a:rPr lang="hu-HU" smtClean="0"/>
              <a:t>2014.12.11.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6665E-861A-4BD8-9650-20475FBDE772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5ED98-074B-4028-88AB-F7B56EFDFC25}" type="datetimeFigureOut">
              <a:rPr lang="hu-HU" smtClean="0"/>
              <a:t>2014.12.11.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6665E-861A-4BD8-9650-20475FBDE772}" type="slidenum">
              <a:rPr lang="hu-HU" smtClean="0"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5ED98-074B-4028-88AB-F7B56EFDFC25}" type="datetimeFigureOut">
              <a:rPr lang="hu-HU" smtClean="0"/>
              <a:t>2014.12.11.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6665E-861A-4BD8-9650-20475FBDE772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5ED98-074B-4028-88AB-F7B56EFDFC25}" type="datetimeFigureOut">
              <a:rPr lang="hu-HU" smtClean="0"/>
              <a:t>2014.12.11.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6665E-861A-4BD8-9650-20475FBDE772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5ED98-074B-4028-88AB-F7B56EFDFC25}" type="datetimeFigureOut">
              <a:rPr lang="hu-HU" smtClean="0"/>
              <a:t>2014.12.11.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6665E-861A-4BD8-9650-20475FBDE772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5ED98-074B-4028-88AB-F7B56EFDFC25}" type="datetimeFigureOut">
              <a:rPr lang="hu-HU" smtClean="0"/>
              <a:t>2014.12.11.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6665E-861A-4BD8-9650-20475FBDE77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F5ED98-074B-4028-88AB-F7B56EFDFC25}" type="datetimeFigureOut">
              <a:rPr lang="hu-HU" smtClean="0"/>
              <a:t>2014.12.11.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6665E-861A-4BD8-9650-20475FBDE772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F5ED98-074B-4028-88AB-F7B56EFDFC25}" type="datetimeFigureOut">
              <a:rPr lang="hu-HU" smtClean="0"/>
              <a:t>2014.12.11.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06665E-861A-4BD8-9650-20475FBDE772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F5ED98-074B-4028-88AB-F7B56EFDFC25}" type="datetimeFigureOut">
              <a:rPr lang="hu-HU" smtClean="0"/>
              <a:t>2014.12.11.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06665E-861A-4BD8-9650-20475FBDE772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mobilarena.hu/dl/cnt/2014-09/111790/olloclip_n.jpg" TargetMode="External"/><Relationship Id="rId13" Type="http://schemas.openxmlformats.org/officeDocument/2006/relationships/hyperlink" Target="http://4.bp.blogspot.com/-v9_Z2ikPBBY/Uf40h_z720I/AAAAAAAAAUQ/GLsEW1IxIzs/s1600/Android+tutorials.jpg" TargetMode="External"/><Relationship Id="rId18" Type="http://schemas.openxmlformats.org/officeDocument/2006/relationships/hyperlink" Target="http://mobilarena.hu/dl/cnt/2013-10/102458/samsung-galaxy5.jpg" TargetMode="External"/><Relationship Id="rId26" Type="http://schemas.openxmlformats.org/officeDocument/2006/relationships/hyperlink" Target="http://www.mobilarena.hu/" TargetMode="External"/><Relationship Id="rId3" Type="http://schemas.openxmlformats.org/officeDocument/2006/relationships/hyperlink" Target="http://img.focalprice.com/860x666/MC/MC0238/MC0238B-4.jpg" TargetMode="External"/><Relationship Id="rId21" Type="http://schemas.openxmlformats.org/officeDocument/2006/relationships/hyperlink" Target="http://www.samsung.com/hu/consumer-images/product/mobile-phones/2014/SM-G900FZKAXEH/SM-G900FZKAXEH-56783-0.jpg" TargetMode="External"/><Relationship Id="rId7" Type="http://schemas.openxmlformats.org/officeDocument/2006/relationships/hyperlink" Target="http://www.mobilport.hu/data/cikk/40/50/91/cikk_405091/15.jpg" TargetMode="External"/><Relationship Id="rId12" Type="http://schemas.openxmlformats.org/officeDocument/2006/relationships/hyperlink" Target="http://i.web4.hu/apix_collect/primary/1310/samsung-exynos_20131025_183555_l.jpg" TargetMode="External"/><Relationship Id="rId17" Type="http://schemas.openxmlformats.org/officeDocument/2006/relationships/hyperlink" Target="https://encrypted-tbn2.gstatic.com/images?q=tbn:ANd9GcRfQnXtQIaP-xU520cOADCCuGNCpFwOa3HFEERXrIh4pLVNilx93g" TargetMode="External"/><Relationship Id="rId25" Type="http://schemas.openxmlformats.org/officeDocument/2006/relationships/hyperlink" Target="https://www.matracxxl.hu/uploads/images/kerdojel4.jpg" TargetMode="External"/><Relationship Id="rId2" Type="http://schemas.openxmlformats.org/officeDocument/2006/relationships/hyperlink" Target="http://ecodigi.hu/image/cache/data/kepek/C0687089_1-600x600.JPG" TargetMode="External"/><Relationship Id="rId16" Type="http://schemas.openxmlformats.org/officeDocument/2006/relationships/hyperlink" Target="http://cdn3.pcadvisor.co.uk/cmsdata/features/3525921/Samsung_Galaxy_S5_Inside.jpg" TargetMode="External"/><Relationship Id="rId20" Type="http://schemas.openxmlformats.org/officeDocument/2006/relationships/hyperlink" Target="http://www.telenor.hu/thumbnail/1200x1800filtj/product/samsung/galaxy-s5/feher/device_fron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tic.origos.hu/s/img/i/1402/20140224samsung-galaxy-s51.jpg?w=666&amp;h=333" TargetMode="External"/><Relationship Id="rId11" Type="http://schemas.openxmlformats.org/officeDocument/2006/relationships/hyperlink" Target="http://ujszo.com/sites/default/files/photos/promoted/lte.jpg" TargetMode="External"/><Relationship Id="rId24" Type="http://schemas.openxmlformats.org/officeDocument/2006/relationships/hyperlink" Target="http://i2.cdn.turner.com/cnn/dam/assets/120417015007-samsung-group-logo-sign-story-top.jpg" TargetMode="External"/><Relationship Id="rId5" Type="http://schemas.openxmlformats.org/officeDocument/2006/relationships/hyperlink" Target="http://www.onlinemobilstore.hu/hirimages/593/bigkep/big.jpg" TargetMode="External"/><Relationship Id="rId15" Type="http://schemas.openxmlformats.org/officeDocument/2006/relationships/hyperlink" Target="http://mobilport.hir24.hu/Root/Shared/Pictures/2014/08/13/mp-s5-15.jpg" TargetMode="External"/><Relationship Id="rId23" Type="http://schemas.openxmlformats.org/officeDocument/2006/relationships/hyperlink" Target="https://encrypted-tbn3.gstatic.com/images?q=tbn:ANd9GcTxi8zWz37xi2XG_hwaCOIlYdLtimBkc0ofAHCOoDCge2ELp7v9" TargetMode="External"/><Relationship Id="rId10" Type="http://schemas.openxmlformats.org/officeDocument/2006/relationships/hyperlink" Target="http://www.t-mobile.hu/static/sw/pic/ico_3g.png" TargetMode="External"/><Relationship Id="rId19" Type="http://schemas.openxmlformats.org/officeDocument/2006/relationships/hyperlink" Target="http://static.trustedreviews.com/94/00002babc/1b1b/batttery-s5.jpg" TargetMode="External"/><Relationship Id="rId4" Type="http://schemas.openxmlformats.org/officeDocument/2006/relationships/hyperlink" Target="http://www.wigento.de/images/produkte/i42/42508523-55130_1.jpg" TargetMode="External"/><Relationship Id="rId9" Type="http://schemas.openxmlformats.org/officeDocument/2006/relationships/hyperlink" Target="http://tech2.hu/wordpress/wp-content/uploads/2014/09/olloclip_4-in-1_photo_lenses_galaxy_s5_01_tech2.jpg" TargetMode="External"/><Relationship Id="rId14" Type="http://schemas.openxmlformats.org/officeDocument/2006/relationships/hyperlink" Target="http://i.imgur.com/e2FfoXSl.png" TargetMode="External"/><Relationship Id="rId22" Type="http://schemas.openxmlformats.org/officeDocument/2006/relationships/hyperlink" Target="http://itninety.com/wp-content/uploads/2014/11/harga-samsung-galaxy-s5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520">
              <a:srgbClr val="BBE4EF">
                <a:lumMod val="96000"/>
              </a:srgbClr>
            </a:gs>
            <a:gs pos="28000">
              <a:schemeClr val="accent1">
                <a:lumMod val="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44624"/>
            <a:ext cx="7772400" cy="1470025"/>
          </a:xfrm>
        </p:spPr>
        <p:txBody>
          <a:bodyPr numCol="1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u-HU" cap="all" dirty="0" smtClean="0">
                <a:ln/>
                <a:solidFill>
                  <a:srgbClr val="06BBE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Kedvenc </a:t>
            </a:r>
            <a:r>
              <a:rPr lang="hu-HU" cap="all" dirty="0" err="1" smtClean="0">
                <a:ln/>
                <a:solidFill>
                  <a:srgbClr val="06BBE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mobilom</a:t>
            </a:r>
            <a:endParaRPr lang="hu-HU" cap="all" dirty="0">
              <a:ln/>
              <a:solidFill>
                <a:srgbClr val="06BBE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7488832" cy="2808312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készítette:</a:t>
            </a:r>
          </a:p>
          <a:p>
            <a:r>
              <a:rPr lang="hu-HU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Dombay</a:t>
            </a:r>
            <a:r>
              <a:rPr lang="hu-HU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 Gergely</a:t>
            </a:r>
          </a:p>
          <a:p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Tanárnő neve:</a:t>
            </a:r>
          </a:p>
          <a:p>
            <a:r>
              <a:rPr lang="hu-HU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Czuth</a:t>
            </a:r>
            <a:r>
              <a:rPr lang="hu-HU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 Éva </a:t>
            </a:r>
          </a:p>
          <a:p>
            <a:r>
              <a:rPr lang="hu-HU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</a:rPr>
              <a:t>Szentendrei Móricz Zsigmond Gimnázium</a:t>
            </a:r>
          </a:p>
          <a:p>
            <a:r>
              <a:rPr lang="hu-HU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</a:rPr>
              <a:t>2000 Szentendre Kálvária út 16</a:t>
            </a:r>
          </a:p>
          <a:p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520">
              <a:srgbClr val="BBE4EF">
                <a:lumMod val="96000"/>
              </a:srgbClr>
            </a:gs>
            <a:gs pos="28000">
              <a:schemeClr val="accent1">
                <a:lumMod val="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RAM: 2GB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ROM: 16 vagy 32GB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Külső memória támogatás:</a:t>
            </a:r>
          </a:p>
          <a:p>
            <a:pPr>
              <a:buNone/>
              <a:tabLst>
                <a:tab pos="4213225" algn="l"/>
                <a:tab pos="4572000" algn="l"/>
              </a:tabLst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- Micro SD (128GB-ig)</a:t>
            </a:r>
          </a:p>
          <a:p>
            <a:pPr>
              <a:buNone/>
              <a:tabLst>
                <a:tab pos="4213225" algn="l"/>
                <a:tab pos="4572000" algn="l"/>
              </a:tabLst>
            </a:pP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u-HU" cap="all" dirty="0" smtClean="0">
                <a:ln/>
                <a:solidFill>
                  <a:schemeClr val="accent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Memória</a:t>
            </a:r>
            <a:endParaRPr lang="hu-HU" cap="all" dirty="0">
              <a:ln/>
              <a:solidFill>
                <a:schemeClr val="accent1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Kép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501008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Kép 4" descr="Samsung_Galaxy_S5_Ins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068960"/>
            <a:ext cx="3683901" cy="27629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520">
              <a:srgbClr val="BBE4EF">
                <a:lumMod val="96000"/>
              </a:srgbClr>
            </a:gs>
            <a:gs pos="28000">
              <a:schemeClr val="accent1">
                <a:lumMod val="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</a:t>
            </a:r>
            <a:r>
              <a:rPr lang="hu-H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KitKat (Google Android OS v4,4)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u-HU" cap="all" dirty="0" smtClean="0">
                <a:ln/>
                <a:solidFill>
                  <a:schemeClr val="accent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Operációs rendszer</a:t>
            </a:r>
            <a:endParaRPr lang="hu-HU" cap="all" dirty="0">
              <a:ln/>
              <a:solidFill>
                <a:schemeClr val="accent1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Kép 3" descr="Android tutorials.jpg"/>
          <p:cNvPicPr>
            <a:picLocks noChangeAspect="1"/>
          </p:cNvPicPr>
          <p:nvPr/>
        </p:nvPicPr>
        <p:blipFill>
          <a:blip r:embed="rId2" cstate="print">
            <a:lum bright="-11000" contrast="78000"/>
          </a:blip>
          <a:srcRect l="34644" t="21650" r="34644" b="7476"/>
          <a:stretch>
            <a:fillRect/>
          </a:stretch>
        </p:blipFill>
        <p:spPr>
          <a:xfrm>
            <a:off x="6372200" y="1881578"/>
            <a:ext cx="2376264" cy="4112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65100" dist="38100" sx="1000" sy="1000" algn="tl" rotWithShape="0">
              <a:srgbClr val="000000">
                <a:alpha val="88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520">
              <a:srgbClr val="BBE4EF">
                <a:lumMod val="96000"/>
              </a:srgbClr>
            </a:gs>
            <a:gs pos="28000">
              <a:schemeClr val="accent1">
                <a:lumMod val="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Sebesség:</a:t>
            </a:r>
          </a:p>
          <a:p>
            <a:pPr>
              <a:buNone/>
              <a:tabLst>
                <a:tab pos="2508250" algn="ctr"/>
              </a:tabLst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-2.5GHz</a:t>
            </a:r>
          </a:p>
          <a:p>
            <a:pPr>
              <a:buFont typeface="Arial" pitchFamily="34" charset="0"/>
              <a:buChar char="•"/>
              <a:tabLst>
                <a:tab pos="2508250" algn="ctr"/>
              </a:tabLst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Típus:</a:t>
            </a:r>
          </a:p>
          <a:p>
            <a:pPr>
              <a:buNone/>
              <a:tabLst>
                <a:tab pos="2508250" algn="ctr"/>
              </a:tabLst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hu-H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-Négymagos</a:t>
            </a: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u-HU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Processzor</a:t>
            </a:r>
            <a:endParaRPr lang="hu-HU" cap="all" dirty="0">
              <a:ln/>
              <a:solidFill>
                <a:schemeClr val="accent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Kép 3" descr="pro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1931">
            <a:off x="3434763" y="3390164"/>
            <a:ext cx="5337795" cy="2352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006">
            <a:off x="193190" y="4139179"/>
            <a:ext cx="2793575" cy="1715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520">
              <a:srgbClr val="BBE4EF">
                <a:lumMod val="96000"/>
              </a:srgbClr>
            </a:gs>
            <a:gs pos="28000">
              <a:schemeClr val="accent1">
                <a:lumMod val="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>
            <a:innerShdw blurRad="1270000" dist="2540000" dir="21540000">
              <a:prstClr val="black">
                <a:alpha val="0"/>
              </a:prstClr>
            </a:innerShdw>
          </a:effectLst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SIM-es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 SIM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2G(GSM)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2149475" algn="l"/>
              </a:tabLst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3G(UMTS)		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4G LTE</a:t>
            </a:r>
          </a:p>
          <a:p>
            <a:pPr>
              <a:buFont typeface="Arial" pitchFamily="34" charset="0"/>
              <a:buChar char="•"/>
            </a:pP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u-HU" cap="all" dirty="0" smtClean="0">
                <a:ln/>
                <a:solidFill>
                  <a:schemeClr val="accent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Hálózat</a:t>
            </a:r>
            <a:endParaRPr lang="hu-HU" cap="all" dirty="0">
              <a:ln/>
              <a:solidFill>
                <a:schemeClr val="accent1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820">
            <a:off x="4385950" y="4233218"/>
            <a:ext cx="4248472" cy="18282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1" r="74652" b="7508"/>
          <a:stretch/>
        </p:blipFill>
        <p:spPr>
          <a:xfrm rot="960282">
            <a:off x="4424871" y="1751172"/>
            <a:ext cx="2884667" cy="1933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520">
              <a:srgbClr val="BBE4EF">
                <a:lumMod val="96000"/>
              </a:srgbClr>
            </a:gs>
            <a:gs pos="28000">
              <a:schemeClr val="accent1">
                <a:lumMod val="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6536">
            <a:off x="4392410" y="2649467"/>
            <a:ext cx="4226659" cy="3298180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extrusionH="57150" prstMaterial="softEdge">
              <a:bevelT w="25400" h="25400" prst="slope"/>
            </a:sp3d>
          </a:bodyPr>
          <a:lstStyle/>
          <a:p>
            <a:pPr algn="ctr"/>
            <a:r>
              <a:rPr lang="hu-HU" cap="all" dirty="0" smtClean="0">
                <a:ln/>
                <a:solidFill>
                  <a:srgbClr val="00B0F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Design</a:t>
            </a:r>
            <a:endParaRPr lang="hu-HU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57200" y="1700808"/>
            <a:ext cx="3682752" cy="421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előlap formája alig 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változott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megszokott </a:t>
            </a: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Samsung stílusjegyeket 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kapjuk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 </a:t>
            </a: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előd is magáénak 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tudhatta. </a:t>
            </a:r>
            <a:endParaRPr lang="hu-H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hu-HU" u="sng" dirty="0" err="1" smtClean="0">
                <a:solidFill>
                  <a:srgbClr val="FF81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Galaxy</a:t>
            </a:r>
            <a:r>
              <a:rPr lang="hu-HU" u="sng" dirty="0" smtClean="0">
                <a:solidFill>
                  <a:srgbClr val="FF81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S4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-hez</a:t>
            </a: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képest 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sarkosabb </a:t>
            </a: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készülék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minimálisan </a:t>
            </a: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nagyobb 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méretű</a:t>
            </a: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92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520">
              <a:srgbClr val="BBE4EF">
                <a:lumMod val="96000"/>
              </a:srgbClr>
            </a:gs>
            <a:gs pos="28000">
              <a:schemeClr val="accent1">
                <a:lumMod val="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2" t="5075" r="6006"/>
          <a:stretch/>
        </p:blipFill>
        <p:spPr>
          <a:xfrm rot="322789">
            <a:off x="194991" y="1266906"/>
            <a:ext cx="3168352" cy="28907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extrusionH="57150" prstMaterial="softEdge">
              <a:bevelT w="25400" h="25400" prst="slope"/>
            </a:sp3d>
          </a:bodyPr>
          <a:lstStyle/>
          <a:p>
            <a:pPr algn="ctr"/>
            <a:r>
              <a:rPr lang="hu-HU" b="0" dirty="0" smtClean="0">
                <a:ln w="0"/>
                <a:solidFill>
                  <a:srgbClr val="00B0F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Kiegészítők</a:t>
            </a:r>
            <a:endParaRPr lang="hu-HU" b="0" dirty="0">
              <a:ln w="0"/>
              <a:solidFill>
                <a:srgbClr val="00B0F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8910">
            <a:off x="3674032" y="1593156"/>
            <a:ext cx="4830614" cy="2690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Szövegdoboz 5"/>
          <p:cNvSpPr txBox="1"/>
          <p:nvPr/>
        </p:nvSpPr>
        <p:spPr>
          <a:xfrm>
            <a:off x="2051720" y="3212976"/>
            <a:ext cx="3749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Hátlapi kameralencse</a:t>
            </a:r>
            <a:endParaRPr lang="hu-H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11742"/>
            <a:ext cx="3269940" cy="2179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Szövegdoboz 7"/>
          <p:cNvSpPr txBox="1"/>
          <p:nvPr/>
        </p:nvSpPr>
        <p:spPr>
          <a:xfrm>
            <a:off x="2022199" y="5238120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Samsung </a:t>
            </a:r>
            <a:r>
              <a:rPr lang="hu-HU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Gear</a:t>
            </a:r>
            <a:r>
              <a:rPr lang="hu-H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okosórával</a:t>
            </a:r>
            <a:endParaRPr lang="hu-HU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csatlakoztatható</a:t>
            </a:r>
            <a:endParaRPr lang="hu-HU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023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520">
              <a:srgbClr val="BBE4EF">
                <a:lumMod val="96000"/>
              </a:srgbClr>
            </a:gs>
            <a:gs pos="28000">
              <a:schemeClr val="accent1">
                <a:lumMod val="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633">
            <a:off x="358598" y="572475"/>
            <a:ext cx="4188733" cy="32438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690">
            <a:off x="5258988" y="427702"/>
            <a:ext cx="3533378" cy="35333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Szövegdoboz 5"/>
          <p:cNvSpPr txBox="1"/>
          <p:nvPr/>
        </p:nvSpPr>
        <p:spPr>
          <a:xfrm>
            <a:off x="5436096" y="306896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Objektív</a:t>
            </a:r>
            <a:endParaRPr lang="hu-H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39552" y="2530351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Hátlapi akkumulátor</a:t>
            </a:r>
            <a:endParaRPr lang="hu-H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9" r="23050"/>
          <a:stretch/>
        </p:blipFill>
        <p:spPr>
          <a:xfrm>
            <a:off x="5787328" y="4290555"/>
            <a:ext cx="1269301" cy="23280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Szövegdoboz 8"/>
          <p:cNvSpPr txBox="1"/>
          <p:nvPr/>
        </p:nvSpPr>
        <p:spPr>
          <a:xfrm>
            <a:off x="5940152" y="5468666"/>
            <a:ext cx="3203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Kemény és szilikon tokok</a:t>
            </a:r>
            <a:endParaRPr lang="hu-H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47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bg2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28000">
              <a:schemeClr val="tx1"/>
            </a:gs>
            <a:gs pos="62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5761652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  <a:scene3d>
              <a:camera prst="orthographicFront"/>
              <a:lightRig rig="soft" dir="t"/>
            </a:scene3d>
            <a:sp3d extrusionH="57150" prstMaterial="softEdge">
              <a:bevelT w="25400" h="25400" prst="slope"/>
            </a:sp3d>
          </a:bodyPr>
          <a:lstStyle/>
          <a:p>
            <a:pPr algn="ctr"/>
            <a:r>
              <a:rPr lang="hu-HU" dirty="0" smtClean="0">
                <a:solidFill>
                  <a:srgbClr val="06BBE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Összehasonlítás versenytársaival</a:t>
            </a:r>
            <a:endParaRPr lang="hu-HU" dirty="0">
              <a:solidFill>
                <a:srgbClr val="06BBE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796136" y="1484784"/>
            <a:ext cx="828000" cy="4525962"/>
          </a:xfrm>
          <a:prstGeom prst="rect">
            <a:avLst/>
          </a:prstGeom>
          <a:noFill/>
          <a:ln w="3175"/>
          <a:effectLst>
            <a:glow rad="101600">
              <a:srgbClr val="99FF66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664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520">
              <a:srgbClr val="BBE4EF">
                <a:lumMod val="96000"/>
              </a:srgbClr>
            </a:gs>
            <a:gs pos="28000">
              <a:schemeClr val="accent1">
                <a:lumMod val="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Mivel foglalkozik a SAMSUNG cég?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 található a központja?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Miért sokrétű telefon az S5 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Milyen a telefon megjelenése?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Miért praktikus a kamerája?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  <a:scene3d>
              <a:camera prst="orthographicFront"/>
              <a:lightRig rig="soft" dir="t"/>
            </a:scene3d>
            <a:sp3d extrusionH="57150" prstMaterial="softEdge">
              <a:bevelT w="25400" h="25400" prst="slope"/>
            </a:sp3d>
          </a:bodyPr>
          <a:lstStyle/>
          <a:p>
            <a:r>
              <a:rPr lang="hu-HU" b="0" dirty="0" smtClean="0">
                <a:ln w="0"/>
                <a:solidFill>
                  <a:srgbClr val="06BBE6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Pár ismétlő kérdés </a:t>
            </a:r>
            <a:endParaRPr lang="hu-HU" b="0" dirty="0">
              <a:ln w="0"/>
              <a:solidFill>
                <a:srgbClr val="06BBE6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7" r="13279"/>
          <a:stretch/>
        </p:blipFill>
        <p:spPr>
          <a:xfrm>
            <a:off x="6588224" y="2780928"/>
            <a:ext cx="1944216" cy="3543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577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520">
              <a:srgbClr val="BBE4EF">
                <a:lumMod val="96000"/>
              </a:srgbClr>
            </a:gs>
            <a:gs pos="28000">
              <a:schemeClr val="accent1">
                <a:lumMod val="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6453336"/>
          </a:xfrm>
        </p:spPr>
        <p:txBody>
          <a:bodyPr>
            <a:normAutofit/>
          </a:bodyPr>
          <a:lstStyle/>
          <a:p>
            <a:r>
              <a:rPr lang="hu-HU" sz="1000" dirty="0">
                <a:hlinkClick r:id="rId2"/>
              </a:rPr>
              <a:t>http://</a:t>
            </a:r>
            <a:r>
              <a:rPr lang="hu-HU" sz="1000" dirty="0" smtClean="0">
                <a:hlinkClick r:id="rId2"/>
              </a:rPr>
              <a:t>ecodigi.hu/image/cache/data/kepek/C0687089_1-600x600.JPG</a:t>
            </a:r>
            <a:endParaRPr lang="hu-HU" sz="1000" dirty="0" smtClean="0"/>
          </a:p>
          <a:p>
            <a:r>
              <a:rPr lang="hu-HU" sz="1000" dirty="0">
                <a:hlinkClick r:id="rId3"/>
              </a:rPr>
              <a:t>http://img.focalprice.com//</a:t>
            </a:r>
            <a:r>
              <a:rPr lang="hu-HU" sz="1000" dirty="0" smtClean="0">
                <a:hlinkClick r:id="rId3"/>
              </a:rPr>
              <a:t>860x666/MC/MC0238/MC0238B-4.jpg</a:t>
            </a:r>
            <a:endParaRPr lang="hu-HU" sz="1000" dirty="0" smtClean="0"/>
          </a:p>
          <a:p>
            <a:r>
              <a:rPr lang="hu-HU" sz="1000" dirty="0">
                <a:hlinkClick r:id="rId4"/>
              </a:rPr>
              <a:t>http://</a:t>
            </a:r>
            <a:r>
              <a:rPr lang="hu-HU" sz="1000" dirty="0" smtClean="0">
                <a:hlinkClick r:id="rId4"/>
              </a:rPr>
              <a:t>www.wigento.de/images/produkte/i42/42508523-55130_1.jpg</a:t>
            </a:r>
            <a:endParaRPr lang="hu-HU" sz="1000" dirty="0" smtClean="0"/>
          </a:p>
          <a:p>
            <a:r>
              <a:rPr lang="hu-HU" sz="1000" dirty="0">
                <a:hlinkClick r:id="rId5"/>
              </a:rPr>
              <a:t>http://</a:t>
            </a:r>
            <a:r>
              <a:rPr lang="hu-HU" sz="1000" dirty="0" smtClean="0">
                <a:hlinkClick r:id="rId5"/>
              </a:rPr>
              <a:t>www.onlinemobilstore.hu/hirimages/593/bigkep/big.jpg</a:t>
            </a:r>
            <a:endParaRPr lang="hu-HU" sz="1000" dirty="0" smtClean="0"/>
          </a:p>
          <a:p>
            <a:r>
              <a:rPr lang="hu-HU" sz="1000" dirty="0">
                <a:hlinkClick r:id="rId6"/>
              </a:rPr>
              <a:t>http://</a:t>
            </a:r>
            <a:r>
              <a:rPr lang="hu-HU" sz="1000" dirty="0" smtClean="0">
                <a:hlinkClick r:id="rId6"/>
              </a:rPr>
              <a:t>static.origos.hu/s/img/i/1402/20140224samsung-galaxy-s51.jpg?w=666&amp;h=333</a:t>
            </a:r>
            <a:endParaRPr lang="hu-HU" sz="1000" dirty="0" smtClean="0"/>
          </a:p>
          <a:p>
            <a:r>
              <a:rPr lang="hu-HU" sz="1000" dirty="0">
                <a:hlinkClick r:id="rId7"/>
              </a:rPr>
              <a:t>http://</a:t>
            </a:r>
            <a:r>
              <a:rPr lang="hu-HU" sz="1000" dirty="0" smtClean="0">
                <a:hlinkClick r:id="rId7"/>
              </a:rPr>
              <a:t>www.mobilport.hu/data/cikk/40/50/91/cikk_405091/15.jpg</a:t>
            </a:r>
            <a:endParaRPr lang="hu-HU" sz="1000" dirty="0" smtClean="0"/>
          </a:p>
          <a:p>
            <a:r>
              <a:rPr lang="hu-HU" sz="1000" dirty="0">
                <a:hlinkClick r:id="rId8"/>
              </a:rPr>
              <a:t>http://</a:t>
            </a:r>
            <a:r>
              <a:rPr lang="hu-HU" sz="1000" dirty="0" smtClean="0">
                <a:hlinkClick r:id="rId8"/>
              </a:rPr>
              <a:t>mobilarena.hu/dl/cnt/2014-09/111790/olloclip_n.jpg</a:t>
            </a:r>
            <a:endParaRPr lang="hu-HU" sz="1000" dirty="0" smtClean="0"/>
          </a:p>
          <a:p>
            <a:r>
              <a:rPr lang="hu-HU" sz="1000" dirty="0">
                <a:hlinkClick r:id="rId9"/>
              </a:rPr>
              <a:t>http://</a:t>
            </a:r>
            <a:r>
              <a:rPr lang="hu-HU" sz="1000" dirty="0" smtClean="0">
                <a:hlinkClick r:id="rId9"/>
              </a:rPr>
              <a:t>tech2.hu/</a:t>
            </a:r>
            <a:r>
              <a:rPr lang="hu-HU" sz="1000" dirty="0" err="1" smtClean="0">
                <a:hlinkClick r:id="rId9"/>
              </a:rPr>
              <a:t>wordpress</a:t>
            </a:r>
            <a:r>
              <a:rPr lang="hu-HU" sz="1000" dirty="0" smtClean="0">
                <a:hlinkClick r:id="rId9"/>
              </a:rPr>
              <a:t>/</a:t>
            </a:r>
            <a:r>
              <a:rPr lang="hu-HU" sz="1000" dirty="0" err="1" smtClean="0">
                <a:hlinkClick r:id="rId9"/>
              </a:rPr>
              <a:t>wp-content</a:t>
            </a:r>
            <a:r>
              <a:rPr lang="hu-HU" sz="1000" dirty="0" smtClean="0">
                <a:hlinkClick r:id="rId9"/>
              </a:rPr>
              <a:t>/</a:t>
            </a:r>
            <a:r>
              <a:rPr lang="hu-HU" sz="1000" dirty="0" err="1" smtClean="0">
                <a:hlinkClick r:id="rId9"/>
              </a:rPr>
              <a:t>uploads</a:t>
            </a:r>
            <a:r>
              <a:rPr lang="hu-HU" sz="1000" dirty="0" smtClean="0">
                <a:hlinkClick r:id="rId9"/>
              </a:rPr>
              <a:t>/2014/09/</a:t>
            </a:r>
            <a:r>
              <a:rPr lang="hu-HU" sz="1000" dirty="0" err="1" smtClean="0">
                <a:hlinkClick r:id="rId9"/>
              </a:rPr>
              <a:t>olloclip</a:t>
            </a:r>
            <a:r>
              <a:rPr lang="hu-HU" sz="1000" dirty="0" smtClean="0">
                <a:hlinkClick r:id="rId9"/>
              </a:rPr>
              <a:t>_4-in-1_</a:t>
            </a:r>
            <a:r>
              <a:rPr lang="hu-HU" sz="1000" dirty="0" err="1" smtClean="0">
                <a:hlinkClick r:id="rId9"/>
              </a:rPr>
              <a:t>photo</a:t>
            </a:r>
            <a:r>
              <a:rPr lang="hu-HU" sz="1000" dirty="0" smtClean="0">
                <a:hlinkClick r:id="rId9"/>
              </a:rPr>
              <a:t>_</a:t>
            </a:r>
            <a:r>
              <a:rPr lang="hu-HU" sz="1000" dirty="0" err="1" smtClean="0">
                <a:hlinkClick r:id="rId9"/>
              </a:rPr>
              <a:t>lenses</a:t>
            </a:r>
            <a:r>
              <a:rPr lang="hu-HU" sz="1000" dirty="0" smtClean="0">
                <a:hlinkClick r:id="rId9"/>
              </a:rPr>
              <a:t>_</a:t>
            </a:r>
            <a:r>
              <a:rPr lang="hu-HU" sz="1000" dirty="0" err="1" smtClean="0">
                <a:hlinkClick r:id="rId9"/>
              </a:rPr>
              <a:t>galaxy</a:t>
            </a:r>
            <a:r>
              <a:rPr lang="hu-HU" sz="1000" dirty="0" smtClean="0">
                <a:hlinkClick r:id="rId9"/>
              </a:rPr>
              <a:t>_s5_01_tech2.jpg</a:t>
            </a:r>
            <a:endParaRPr lang="hu-HU" sz="1000" dirty="0" smtClean="0"/>
          </a:p>
          <a:p>
            <a:r>
              <a:rPr lang="hu-HU" sz="1000" dirty="0">
                <a:hlinkClick r:id="rId10"/>
              </a:rPr>
              <a:t>http://</a:t>
            </a:r>
            <a:r>
              <a:rPr lang="hu-HU" sz="1000" dirty="0" smtClean="0">
                <a:hlinkClick r:id="rId10"/>
              </a:rPr>
              <a:t>www.t-mobile.hu/static/sw/pic/ico_3g.png</a:t>
            </a:r>
            <a:endParaRPr lang="hu-HU" sz="1000" dirty="0" smtClean="0"/>
          </a:p>
          <a:p>
            <a:r>
              <a:rPr lang="hu-HU" sz="1000" dirty="0">
                <a:hlinkClick r:id="rId11"/>
              </a:rPr>
              <a:t>http://</a:t>
            </a:r>
            <a:r>
              <a:rPr lang="hu-HU" sz="1000" dirty="0" smtClean="0">
                <a:hlinkClick r:id="rId11"/>
              </a:rPr>
              <a:t>ujszo.com/sites/default/files/photos/promoted/lte.jpg</a:t>
            </a:r>
            <a:endParaRPr lang="hu-HU" sz="1000" dirty="0" smtClean="0"/>
          </a:p>
          <a:p>
            <a:r>
              <a:rPr lang="hu-HU" sz="1000" dirty="0">
                <a:hlinkClick r:id="rId12"/>
              </a:rPr>
              <a:t>http://</a:t>
            </a:r>
            <a:r>
              <a:rPr lang="hu-HU" sz="1000" dirty="0" smtClean="0">
                <a:hlinkClick r:id="rId12"/>
              </a:rPr>
              <a:t>i.web4.hu/</a:t>
            </a:r>
            <a:r>
              <a:rPr lang="hu-HU" sz="1000" dirty="0" err="1" smtClean="0">
                <a:hlinkClick r:id="rId12"/>
              </a:rPr>
              <a:t>apix</a:t>
            </a:r>
            <a:r>
              <a:rPr lang="hu-HU" sz="1000" dirty="0" smtClean="0">
                <a:hlinkClick r:id="rId12"/>
              </a:rPr>
              <a:t>_</a:t>
            </a:r>
            <a:r>
              <a:rPr lang="hu-HU" sz="1000" dirty="0" err="1" smtClean="0">
                <a:hlinkClick r:id="rId12"/>
              </a:rPr>
              <a:t>collect</a:t>
            </a:r>
            <a:r>
              <a:rPr lang="hu-HU" sz="1000" dirty="0" smtClean="0">
                <a:hlinkClick r:id="rId12"/>
              </a:rPr>
              <a:t>/</a:t>
            </a:r>
            <a:r>
              <a:rPr lang="hu-HU" sz="1000" dirty="0" err="1" smtClean="0">
                <a:hlinkClick r:id="rId12"/>
              </a:rPr>
              <a:t>primary</a:t>
            </a:r>
            <a:r>
              <a:rPr lang="hu-HU" sz="1000" dirty="0" smtClean="0">
                <a:hlinkClick r:id="rId12"/>
              </a:rPr>
              <a:t>/1310/</a:t>
            </a:r>
            <a:r>
              <a:rPr lang="hu-HU" sz="1000" dirty="0" err="1" smtClean="0">
                <a:hlinkClick r:id="rId12"/>
              </a:rPr>
              <a:t>samsung-exynos</a:t>
            </a:r>
            <a:r>
              <a:rPr lang="hu-HU" sz="1000" dirty="0" smtClean="0">
                <a:hlinkClick r:id="rId12"/>
              </a:rPr>
              <a:t>_20131025_183555_</a:t>
            </a:r>
            <a:r>
              <a:rPr lang="hu-HU" sz="1000" dirty="0" err="1" smtClean="0">
                <a:hlinkClick r:id="rId12"/>
              </a:rPr>
              <a:t>l.jpg</a:t>
            </a:r>
            <a:endParaRPr lang="hu-HU" sz="1000" dirty="0" smtClean="0"/>
          </a:p>
          <a:p>
            <a:r>
              <a:rPr lang="hu-HU" sz="1000" dirty="0">
                <a:hlinkClick r:id="rId13"/>
              </a:rPr>
              <a:t>http://4.bp.blogspot.com/-</a:t>
            </a:r>
            <a:r>
              <a:rPr lang="hu-HU" sz="1000" dirty="0" smtClean="0">
                <a:hlinkClick r:id="rId13"/>
              </a:rPr>
              <a:t>v9_Z2ikPBBY/Uf40h_z720I/AAAAAAAAAUQ/GLsEW1IxIzs/s1600/</a:t>
            </a:r>
            <a:r>
              <a:rPr lang="hu-HU" sz="1000" dirty="0" err="1" smtClean="0">
                <a:hlinkClick r:id="rId13"/>
              </a:rPr>
              <a:t>Android</a:t>
            </a:r>
            <a:r>
              <a:rPr lang="hu-HU" sz="1000" dirty="0" smtClean="0">
                <a:hlinkClick r:id="rId13"/>
              </a:rPr>
              <a:t>+</a:t>
            </a:r>
            <a:r>
              <a:rPr lang="hu-HU" sz="1000" dirty="0" err="1" smtClean="0">
                <a:hlinkClick r:id="rId13"/>
              </a:rPr>
              <a:t>tutorials.jpg</a:t>
            </a:r>
            <a:endParaRPr lang="hu-HU" sz="1000" dirty="0" smtClean="0"/>
          </a:p>
          <a:p>
            <a:r>
              <a:rPr lang="hu-HU" sz="1000" dirty="0">
                <a:hlinkClick r:id="rId14"/>
              </a:rPr>
              <a:t>http://</a:t>
            </a:r>
            <a:r>
              <a:rPr lang="hu-HU" sz="1000" dirty="0" smtClean="0">
                <a:hlinkClick r:id="rId14"/>
              </a:rPr>
              <a:t>i.imgur.com/e2FfoXSl.png</a:t>
            </a:r>
            <a:endParaRPr lang="hu-HU" sz="1000" dirty="0" smtClean="0"/>
          </a:p>
          <a:p>
            <a:r>
              <a:rPr lang="hu-HU" sz="1000" dirty="0">
                <a:hlinkClick r:id="rId15"/>
              </a:rPr>
              <a:t>http://</a:t>
            </a:r>
            <a:r>
              <a:rPr lang="hu-HU" sz="1000" dirty="0" smtClean="0">
                <a:hlinkClick r:id="rId15"/>
              </a:rPr>
              <a:t>mobilport.hir24.hu/</a:t>
            </a:r>
            <a:r>
              <a:rPr lang="hu-HU" sz="1000" dirty="0" err="1" smtClean="0">
                <a:hlinkClick r:id="rId15"/>
              </a:rPr>
              <a:t>Root</a:t>
            </a:r>
            <a:r>
              <a:rPr lang="hu-HU" sz="1000" dirty="0" smtClean="0">
                <a:hlinkClick r:id="rId15"/>
              </a:rPr>
              <a:t>/</a:t>
            </a:r>
            <a:r>
              <a:rPr lang="hu-HU" sz="1000" dirty="0" err="1" smtClean="0">
                <a:hlinkClick r:id="rId15"/>
              </a:rPr>
              <a:t>Shared</a:t>
            </a:r>
            <a:r>
              <a:rPr lang="hu-HU" sz="1000" dirty="0" smtClean="0">
                <a:hlinkClick r:id="rId15"/>
              </a:rPr>
              <a:t>/</a:t>
            </a:r>
            <a:r>
              <a:rPr lang="hu-HU" sz="1000" dirty="0" err="1" smtClean="0">
                <a:hlinkClick r:id="rId15"/>
              </a:rPr>
              <a:t>Pictures</a:t>
            </a:r>
            <a:r>
              <a:rPr lang="hu-HU" sz="1000" dirty="0" smtClean="0">
                <a:hlinkClick r:id="rId15"/>
              </a:rPr>
              <a:t>/2014/08/13/mp-s5-15.jpg</a:t>
            </a:r>
            <a:endParaRPr lang="hu-HU" sz="1000" dirty="0" smtClean="0"/>
          </a:p>
          <a:p>
            <a:r>
              <a:rPr lang="hu-HU" sz="1000" dirty="0">
                <a:hlinkClick r:id="rId16"/>
              </a:rPr>
              <a:t>http://</a:t>
            </a:r>
            <a:r>
              <a:rPr lang="hu-HU" sz="1000" dirty="0" smtClean="0">
                <a:hlinkClick r:id="rId16"/>
              </a:rPr>
              <a:t>cdn3.pcadvisor.co.uk/</a:t>
            </a:r>
            <a:r>
              <a:rPr lang="hu-HU" sz="1000" dirty="0" err="1" smtClean="0">
                <a:hlinkClick r:id="rId16"/>
              </a:rPr>
              <a:t>cmsdata</a:t>
            </a:r>
            <a:r>
              <a:rPr lang="hu-HU" sz="1000" dirty="0" smtClean="0">
                <a:hlinkClick r:id="rId16"/>
              </a:rPr>
              <a:t>/</a:t>
            </a:r>
            <a:r>
              <a:rPr lang="hu-HU" sz="1000" dirty="0" err="1" smtClean="0">
                <a:hlinkClick r:id="rId16"/>
              </a:rPr>
              <a:t>features</a:t>
            </a:r>
            <a:r>
              <a:rPr lang="hu-HU" sz="1000" dirty="0" smtClean="0">
                <a:hlinkClick r:id="rId16"/>
              </a:rPr>
              <a:t>/3525921/Samsung_</a:t>
            </a:r>
            <a:r>
              <a:rPr lang="hu-HU" sz="1000" dirty="0" err="1" smtClean="0">
                <a:hlinkClick r:id="rId16"/>
              </a:rPr>
              <a:t>Galaxy</a:t>
            </a:r>
            <a:r>
              <a:rPr lang="hu-HU" sz="1000" dirty="0" smtClean="0">
                <a:hlinkClick r:id="rId16"/>
              </a:rPr>
              <a:t>_S5_</a:t>
            </a:r>
            <a:r>
              <a:rPr lang="hu-HU" sz="1000" dirty="0" err="1" smtClean="0">
                <a:hlinkClick r:id="rId16"/>
              </a:rPr>
              <a:t>Inside.jpg</a:t>
            </a:r>
            <a:endParaRPr lang="hu-HU" sz="1000" dirty="0" smtClean="0"/>
          </a:p>
          <a:p>
            <a:r>
              <a:rPr lang="hu-HU" sz="1000" dirty="0">
                <a:hlinkClick r:id="rId17"/>
              </a:rPr>
              <a:t>https://</a:t>
            </a:r>
            <a:r>
              <a:rPr lang="hu-HU" sz="1000" dirty="0" smtClean="0">
                <a:hlinkClick r:id="rId17"/>
              </a:rPr>
              <a:t>encrypted-tbn2.gstatic.com/images?q=tbn:ANd9GcRfQnXtQIaP-xU520cOADCCuGNCpFwOa3HFEERXrIh4pLVNilx93g</a:t>
            </a:r>
            <a:endParaRPr lang="hu-HU" sz="1000" dirty="0" smtClean="0"/>
          </a:p>
          <a:p>
            <a:r>
              <a:rPr lang="hu-HU" sz="1000" dirty="0">
                <a:hlinkClick r:id="rId18"/>
              </a:rPr>
              <a:t>http://</a:t>
            </a:r>
            <a:r>
              <a:rPr lang="hu-HU" sz="1000" dirty="0" smtClean="0">
                <a:hlinkClick r:id="rId18"/>
              </a:rPr>
              <a:t>mobilarena.hu/dl/cnt/2013-10/102458/samsung-galaxy5.jpg</a:t>
            </a:r>
            <a:endParaRPr lang="hu-HU" sz="1000" dirty="0" smtClean="0"/>
          </a:p>
          <a:p>
            <a:r>
              <a:rPr lang="hu-HU" sz="1000" dirty="0">
                <a:hlinkClick r:id="rId19"/>
              </a:rPr>
              <a:t>http://</a:t>
            </a:r>
            <a:r>
              <a:rPr lang="hu-HU" sz="1000" dirty="0" smtClean="0">
                <a:hlinkClick r:id="rId19"/>
              </a:rPr>
              <a:t>static.trustedreviews.com/94/00002babc/1b1b/batttery-s5.jpg</a:t>
            </a:r>
            <a:endParaRPr lang="hu-HU" sz="1000" dirty="0" smtClean="0"/>
          </a:p>
          <a:p>
            <a:r>
              <a:rPr lang="hu-HU" sz="1000" dirty="0">
                <a:hlinkClick r:id="rId20"/>
              </a:rPr>
              <a:t>http://</a:t>
            </a:r>
            <a:r>
              <a:rPr lang="hu-HU" sz="1000" dirty="0" smtClean="0">
                <a:hlinkClick r:id="rId20"/>
              </a:rPr>
              <a:t>www.telenor.hu/thumbnail/1200x1800filtj/product/samsung/galaxy-s5/feher/device_front.jpg</a:t>
            </a:r>
            <a:endParaRPr lang="hu-HU" sz="1000" dirty="0" smtClean="0"/>
          </a:p>
          <a:p>
            <a:r>
              <a:rPr lang="hu-HU" sz="1000" dirty="0">
                <a:hlinkClick r:id="rId21"/>
              </a:rPr>
              <a:t>http://</a:t>
            </a:r>
            <a:r>
              <a:rPr lang="hu-HU" sz="1000" dirty="0" smtClean="0">
                <a:hlinkClick r:id="rId21"/>
              </a:rPr>
              <a:t>www.samsung.com/hu/consumer-images/product/mobile-phones/2014/SM-G900FZKAXEH/SM-G900FZKAXEH-56783-0.jpg</a:t>
            </a:r>
            <a:endParaRPr lang="hu-HU" sz="1000" dirty="0" smtClean="0"/>
          </a:p>
          <a:p>
            <a:r>
              <a:rPr lang="hu-HU" sz="1000" dirty="0">
                <a:hlinkClick r:id="rId22"/>
              </a:rPr>
              <a:t>http://</a:t>
            </a:r>
            <a:r>
              <a:rPr lang="hu-HU" sz="1000" dirty="0" smtClean="0">
                <a:hlinkClick r:id="rId22"/>
              </a:rPr>
              <a:t>itninety.com/wp-content/uploads/2014/11/harga-samsung-galaxy-s52.jpg</a:t>
            </a:r>
            <a:endParaRPr lang="hu-HU" sz="1000" dirty="0" smtClean="0"/>
          </a:p>
          <a:p>
            <a:r>
              <a:rPr lang="hu-HU" sz="1000" dirty="0">
                <a:hlinkClick r:id="rId23"/>
              </a:rPr>
              <a:t>https://</a:t>
            </a:r>
            <a:r>
              <a:rPr lang="hu-HU" sz="1000" dirty="0" smtClean="0">
                <a:hlinkClick r:id="rId23"/>
              </a:rPr>
              <a:t>encrypted-tbn3.gstatic.com/images?q=tbn:ANd9GcTxi8zWz37xi2XG_hwaCOIlYdLtimBkc0ofAHCOoDCge2ELp7v9</a:t>
            </a:r>
            <a:endParaRPr lang="hu-HU" sz="1000" dirty="0" smtClean="0"/>
          </a:p>
          <a:p>
            <a:r>
              <a:rPr lang="hu-HU" sz="1000" dirty="0">
                <a:hlinkClick r:id="rId24"/>
              </a:rPr>
              <a:t>http://</a:t>
            </a:r>
            <a:r>
              <a:rPr lang="hu-HU" sz="1000" dirty="0" smtClean="0">
                <a:hlinkClick r:id="rId24"/>
              </a:rPr>
              <a:t>i2.cdn.turner.com/</a:t>
            </a:r>
            <a:r>
              <a:rPr lang="hu-HU" sz="1000" dirty="0" err="1" smtClean="0">
                <a:hlinkClick r:id="rId24"/>
              </a:rPr>
              <a:t>cnn</a:t>
            </a:r>
            <a:r>
              <a:rPr lang="hu-HU" sz="1000" dirty="0" smtClean="0">
                <a:hlinkClick r:id="rId24"/>
              </a:rPr>
              <a:t>/</a:t>
            </a:r>
            <a:r>
              <a:rPr lang="hu-HU" sz="1000" dirty="0" err="1" smtClean="0">
                <a:hlinkClick r:id="rId24"/>
              </a:rPr>
              <a:t>dam</a:t>
            </a:r>
            <a:r>
              <a:rPr lang="hu-HU" sz="1000" dirty="0" smtClean="0">
                <a:hlinkClick r:id="rId24"/>
              </a:rPr>
              <a:t>/</a:t>
            </a:r>
            <a:r>
              <a:rPr lang="hu-HU" sz="1000" dirty="0" err="1" smtClean="0">
                <a:hlinkClick r:id="rId24"/>
              </a:rPr>
              <a:t>assets</a:t>
            </a:r>
            <a:r>
              <a:rPr lang="hu-HU" sz="1000" dirty="0" smtClean="0">
                <a:hlinkClick r:id="rId24"/>
              </a:rPr>
              <a:t>/120417015007-samsung-group-logo-sign-story-top.jpg</a:t>
            </a:r>
            <a:endParaRPr lang="hu-HU" sz="1000" dirty="0" smtClean="0"/>
          </a:p>
          <a:p>
            <a:r>
              <a:rPr lang="hu-HU" sz="1000" dirty="0">
                <a:hlinkClick r:id="rId25"/>
              </a:rPr>
              <a:t>https://www.matracxxl.hu/uploads/images/kerdojel4.jpg</a:t>
            </a:r>
            <a:endParaRPr lang="hu-HU" sz="1000" dirty="0" smtClean="0"/>
          </a:p>
          <a:p>
            <a:r>
              <a:rPr lang="hu-HU" sz="1000" dirty="0" err="1" smtClean="0">
                <a:solidFill>
                  <a:srgbClr val="FF8119"/>
                </a:solidFill>
              </a:rPr>
              <a:t>hu.</a:t>
            </a:r>
            <a:r>
              <a:rPr lang="hu-HU" sz="1000" b="1" dirty="0" err="1" smtClean="0">
                <a:solidFill>
                  <a:srgbClr val="FF8119"/>
                </a:solidFill>
              </a:rPr>
              <a:t>wikipedia</a:t>
            </a:r>
            <a:r>
              <a:rPr lang="hu-HU" sz="1000" dirty="0" err="1" smtClean="0">
                <a:solidFill>
                  <a:srgbClr val="FF8119"/>
                </a:solidFill>
              </a:rPr>
              <a:t>.org</a:t>
            </a:r>
            <a:endParaRPr lang="hu-HU" sz="1000" dirty="0" smtClean="0">
              <a:solidFill>
                <a:srgbClr val="FF8119"/>
              </a:solidFill>
            </a:endParaRPr>
          </a:p>
          <a:p>
            <a:r>
              <a:rPr lang="hu-HU" sz="1000" dirty="0" err="1" smtClean="0">
                <a:solidFill>
                  <a:srgbClr val="FF8119"/>
                </a:solidFill>
                <a:hlinkClick r:id="rId26"/>
              </a:rPr>
              <a:t>www.mobilarena.</a:t>
            </a:r>
            <a:r>
              <a:rPr lang="hu-HU" sz="1000" dirty="0" err="1" smtClean="0">
                <a:hlinkClick r:id="rId26"/>
              </a:rPr>
              <a:t>hu</a:t>
            </a:r>
            <a:endParaRPr lang="hu-HU" sz="1000" dirty="0" smtClean="0"/>
          </a:p>
          <a:p>
            <a:r>
              <a:rPr lang="hu-HU" sz="1000" dirty="0" err="1" smtClean="0">
                <a:solidFill>
                  <a:srgbClr val="FF8119"/>
                </a:solidFill>
              </a:rPr>
              <a:t>www.samsung.com</a:t>
            </a:r>
            <a:endParaRPr lang="hu-HU" sz="1000" dirty="0">
              <a:solidFill>
                <a:srgbClr val="FF8119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771800" y="11663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hu-HU" sz="2800" dirty="0" smtClean="0">
                <a:ln w="0"/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Használt anyagok</a:t>
            </a:r>
            <a:endParaRPr lang="hu-HU" sz="2800" dirty="0">
              <a:ln w="0"/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08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000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520">
              <a:srgbClr val="BBE4EF">
                <a:lumMod val="96000"/>
              </a:srgbClr>
            </a:gs>
            <a:gs pos="28000">
              <a:schemeClr val="accent1">
                <a:lumMod val="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1938-ba alapították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dél-koreai elektronikai cég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 leányvállalata is van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Székhelye </a:t>
            </a:r>
            <a:r>
              <a:rPr lang="hu-H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Szöul-ba</a:t>
            </a:r>
            <a:endParaRPr lang="hu-H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található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u-HU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Egy </a:t>
            </a:r>
            <a:r>
              <a:rPr lang="hu-HU" cap="all" dirty="0">
                <a:ln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kis </a:t>
            </a:r>
            <a:r>
              <a:rPr lang="hu-HU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betekintés a </a:t>
            </a:r>
            <a:r>
              <a:rPr lang="hu-HU" cap="all" dirty="0" err="1" smtClean="0">
                <a:ln/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samsung</a:t>
            </a:r>
            <a:r>
              <a:rPr lang="hu-HU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cégbe</a:t>
            </a:r>
            <a:r>
              <a:rPr lang="hu-HU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hu-HU" cap="all" dirty="0">
              <a:ln/>
              <a:solidFill>
                <a:schemeClr val="accent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Kép 5" descr="sami.jpg"/>
          <p:cNvPicPr>
            <a:picLocks noChangeAspect="1"/>
          </p:cNvPicPr>
          <p:nvPr/>
        </p:nvPicPr>
        <p:blipFill>
          <a:blip r:embed="rId2" cstate="print">
            <a:lum bright="5000" contrast="60000"/>
          </a:blip>
          <a:stretch>
            <a:fillRect/>
          </a:stretch>
        </p:blipFill>
        <p:spPr>
          <a:xfrm rot="20750907">
            <a:off x="4034592" y="3537354"/>
            <a:ext cx="4752528" cy="26732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520">
              <a:srgbClr val="BBE4EF">
                <a:lumMod val="96000"/>
              </a:srgbClr>
            </a:gs>
            <a:gs pos="28000">
              <a:schemeClr val="accent1">
                <a:lumMod val="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403648" y="980728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hu-HU" sz="4400" b="1" i="1" u="sng" dirty="0" smtClean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Köszönöm a figyelmet! </a:t>
            </a:r>
          </a:p>
          <a:p>
            <a:endParaRPr lang="hu-HU" sz="44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203848" y="2780928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sym typeface="Wingdings" panose="05000000000000000000" pitchFamily="2" charset="2"/>
              </a:rPr>
              <a:t></a:t>
            </a:r>
            <a:endParaRPr lang="hu-HU" sz="96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702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520">
              <a:srgbClr val="BBE4EF">
                <a:lumMod val="96000"/>
              </a:srgbClr>
            </a:gs>
            <a:gs pos="28000">
              <a:schemeClr val="accent1">
                <a:lumMod val="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520258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Szénfekete, Rézarany, Acélkék, Ragyogó fehér</a:t>
            </a:r>
          </a:p>
          <a:p>
            <a:pPr>
              <a:buNone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színekbe kapható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Súlya 145g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Méretei:</a:t>
            </a:r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u-HU" cap="all" dirty="0" smtClean="0">
                <a:ln/>
                <a:solidFill>
                  <a:srgbClr val="06BBE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Samsung </a:t>
            </a:r>
            <a:r>
              <a:rPr lang="hu-HU" cap="all" dirty="0" err="1" smtClean="0">
                <a:ln/>
                <a:solidFill>
                  <a:srgbClr val="06BBE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Galaxy</a:t>
            </a:r>
            <a:r>
              <a:rPr lang="hu-HU" cap="all" dirty="0" smtClean="0">
                <a:ln/>
                <a:solidFill>
                  <a:srgbClr val="06BBE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S5</a:t>
            </a:r>
            <a:endParaRPr lang="hu-HU" cap="all" dirty="0">
              <a:ln/>
              <a:solidFill>
                <a:srgbClr val="06BBE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9" r="17428"/>
          <a:stretch/>
        </p:blipFill>
        <p:spPr>
          <a:xfrm>
            <a:off x="3563888" y="2564904"/>
            <a:ext cx="4032448" cy="3365500"/>
          </a:xfrm>
          <a:prstGeom prst="round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520">
              <a:srgbClr val="BBE4EF">
                <a:lumMod val="96000"/>
              </a:srgbClr>
            </a:gs>
            <a:gs pos="28000">
              <a:schemeClr val="accent1">
                <a:lumMod val="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Szuper AMOLED</a:t>
            </a:r>
          </a:p>
          <a:p>
            <a:pPr fontAlgn="t">
              <a:lnSpc>
                <a:spcPct val="150000"/>
              </a:lnSpc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Méret: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5,1" (129,4 mm)</a:t>
            </a:r>
          </a:p>
          <a:p>
            <a:pPr fontAlgn="t">
              <a:lnSpc>
                <a:spcPct val="150000"/>
              </a:lnSpc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Felbontás: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1920 x 1080 (FHD)</a:t>
            </a:r>
          </a:p>
          <a:p>
            <a:pPr fontAlgn="t">
              <a:lnSpc>
                <a:spcPct val="150000"/>
              </a:lnSpc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Színmélység: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és vízálló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Gorilla </a:t>
            </a:r>
            <a:r>
              <a:rPr lang="hu-H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</a:t>
            </a: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hu-H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u-HU" cap="all" dirty="0" smtClean="0">
                <a:ln/>
                <a:solidFill>
                  <a:schemeClr val="accent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Kijelző</a:t>
            </a:r>
            <a:endParaRPr lang="hu-HU" cap="all" dirty="0">
              <a:ln/>
              <a:solidFill>
                <a:schemeClr val="accent1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Kép 3" descr="sami3.jpg"/>
          <p:cNvPicPr>
            <a:picLocks noChangeAspect="1"/>
          </p:cNvPicPr>
          <p:nvPr/>
        </p:nvPicPr>
        <p:blipFill rotWithShape="1">
          <a:blip r:embed="rId2" cstate="print"/>
          <a:srcRect l="11852" t="1975" r="14066" b="1224"/>
          <a:stretch/>
        </p:blipFill>
        <p:spPr>
          <a:xfrm>
            <a:off x="6372200" y="2996952"/>
            <a:ext cx="1800200" cy="3528392"/>
          </a:xfrm>
          <a:prstGeom prst="roundRect">
            <a:avLst/>
          </a:prstGeom>
          <a:effectLst>
            <a:outerShdw blurRad="50800" dist="139700" dir="1620000" sx="104000" sy="104000" algn="ctr" rotWithShape="0">
              <a:schemeClr val="tx1">
                <a:alpha val="81000"/>
              </a:schemeClr>
            </a:outerShdw>
          </a:effectLst>
        </p:spPr>
      </p:pic>
      <p:cxnSp>
        <p:nvCxnSpPr>
          <p:cNvPr id="6" name="Egyenes összekötő nyíllal 5"/>
          <p:cNvCxnSpPr/>
          <p:nvPr/>
        </p:nvCxnSpPr>
        <p:spPr>
          <a:xfrm flipV="1">
            <a:off x="6516216" y="3356992"/>
            <a:ext cx="1584176" cy="2808312"/>
          </a:xfrm>
          <a:prstGeom prst="straightConnector1">
            <a:avLst/>
          </a:prstGeom>
          <a:ln w="41275" cap="rnd" cmpd="dbl">
            <a:solidFill>
              <a:schemeClr val="tx1"/>
            </a:solidFill>
            <a:prstDash val="lgDash"/>
            <a:bevel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8245112" y="32849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5,1”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520">
              <a:srgbClr val="BBE4EF">
                <a:lumMod val="96000"/>
              </a:srgbClr>
            </a:gs>
            <a:gs pos="28000">
              <a:schemeClr val="accent1">
                <a:lumMod val="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Fő kamera: 16MP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Vaku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</a:t>
            </a:r>
            <a:endParaRPr lang="hu-H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Elülső kamera: 2MP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Videofelvétel felbontás:</a:t>
            </a:r>
          </a:p>
          <a:p>
            <a:pPr>
              <a:lnSpc>
                <a:spcPct val="150000"/>
              </a:lnSpc>
              <a:buNone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(3840 x 2160)</a:t>
            </a:r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u-HU" cap="all" dirty="0" smtClean="0">
                <a:ln/>
                <a:solidFill>
                  <a:srgbClr val="06BBE6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Kamera</a:t>
            </a:r>
            <a:endParaRPr lang="hu-HU" cap="all" dirty="0">
              <a:ln/>
              <a:solidFill>
                <a:srgbClr val="06BBE6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Kép 3" descr="sami k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56067">
            <a:off x="4522215" y="1449326"/>
            <a:ext cx="4161475" cy="2474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Kép 4" descr="samsung-galaxy5.jpg"/>
          <p:cNvPicPr>
            <a:picLocks noChangeAspect="1"/>
          </p:cNvPicPr>
          <p:nvPr/>
        </p:nvPicPr>
        <p:blipFill rotWithShape="1">
          <a:blip r:embed="rId3" cstate="print">
            <a:lum contrast="-4000"/>
          </a:blip>
          <a:srcRect l="26409" t="10259" r="26848"/>
          <a:stretch/>
        </p:blipFill>
        <p:spPr>
          <a:xfrm>
            <a:off x="5940152" y="4221088"/>
            <a:ext cx="2664296" cy="2636912"/>
          </a:xfrm>
          <a:prstGeom prst="round2SameRect">
            <a:avLst/>
          </a:prstGeom>
          <a:blipFill>
            <a:blip r:embed="rId4">
              <a:lum contrast="-4000"/>
            </a:blip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520">
              <a:srgbClr val="BBE4EF">
                <a:lumMod val="96000"/>
              </a:srgbClr>
            </a:gs>
            <a:gs pos="28000">
              <a:schemeClr val="accent1">
                <a:lumMod val="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Mozdulatérzékelő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ujjlenyomat-érzékelő</a:t>
            </a:r>
          </a:p>
          <a:p>
            <a:pPr>
              <a:lnSpc>
                <a:spcPct val="150000"/>
              </a:lnSpc>
              <a:buNone/>
            </a:pPr>
            <a:endParaRPr lang="hu-H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endParaRPr lang="hu-H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pulzusérzékelő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Giroszkóp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Fényérzékelő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Barométer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közelségérzékelő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Gyorsulásmérő</a:t>
            </a: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u-HU" cap="all" dirty="0" smtClean="0">
                <a:ln/>
                <a:solidFill>
                  <a:schemeClr val="accent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Szenzorok</a:t>
            </a:r>
            <a:endParaRPr lang="hu-HU" cap="all" dirty="0">
              <a:ln/>
              <a:solidFill>
                <a:schemeClr val="accent1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Kép 4" descr="letölté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429000"/>
            <a:ext cx="2039452" cy="143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520">
              <a:srgbClr val="BBE4EF">
                <a:lumMod val="96000"/>
              </a:srgbClr>
            </a:gs>
            <a:gs pos="28000">
              <a:schemeClr val="accent1">
                <a:lumMod val="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Akkumulátor kapacitás: 2800 </a:t>
            </a:r>
            <a:r>
              <a:rPr lang="hu-H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</a:t>
            </a:r>
            <a:endParaRPr lang="hu-H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Cserélhető</a:t>
            </a:r>
          </a:p>
          <a:p>
            <a:pPr>
              <a:buFont typeface="Arial" pitchFamily="34" charset="0"/>
              <a:buChar char="•"/>
            </a:pPr>
            <a:r>
              <a:rPr lang="hu-H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Internethazsnálati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idő : 11 óra (3G)</a:t>
            </a:r>
          </a:p>
          <a:p>
            <a:pPr>
              <a:buNone/>
              <a:tabLst>
                <a:tab pos="4306888" algn="l"/>
              </a:tabLst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10 óra (LTE)</a:t>
            </a:r>
          </a:p>
          <a:p>
            <a:pPr>
              <a:buNone/>
              <a:tabLst>
                <a:tab pos="4306888" algn="l"/>
              </a:tabLst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12 óra (</a:t>
            </a:r>
            <a:r>
              <a:rPr lang="hu-H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Wi-Fi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Arial" pitchFamily="34" charset="0"/>
              <a:buChar char="•"/>
              <a:tabLst>
                <a:tab pos="4306888" algn="l"/>
              </a:tabLst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Videó lejátszási idő: 13 óra</a:t>
            </a: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u-HU" cap="all" dirty="0" smtClean="0">
                <a:ln/>
                <a:solidFill>
                  <a:schemeClr val="accent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Akkumulátor</a:t>
            </a:r>
            <a:endParaRPr lang="hu-HU" cap="all" dirty="0">
              <a:ln/>
              <a:solidFill>
                <a:schemeClr val="accent1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Kép 3" descr="batttery-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95086">
            <a:off x="4626379" y="4080785"/>
            <a:ext cx="3880110" cy="2379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520">
              <a:srgbClr val="BBE4EF">
                <a:lumMod val="96000"/>
              </a:srgbClr>
            </a:gs>
            <a:gs pos="28000">
              <a:schemeClr val="accent1">
                <a:lumMod val="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FLV</a:t>
            </a:r>
          </a:p>
          <a:p>
            <a:pPr fontAlgn="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M4V</a:t>
            </a:r>
          </a:p>
          <a:p>
            <a:pPr fontAlgn="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MKV</a:t>
            </a:r>
          </a:p>
          <a:p>
            <a:pPr fontAlgn="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MP4</a:t>
            </a:r>
          </a:p>
          <a:p>
            <a:pPr fontAlgn="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WEBM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half" idx="2"/>
          </p:nvPr>
        </p:nvSpPr>
        <p:spPr>
          <a:xfrm>
            <a:off x="7124700" y="1556792"/>
            <a:ext cx="4038600" cy="4525963"/>
          </a:xfrm>
        </p:spPr>
        <p:txBody>
          <a:bodyPr>
            <a:normAutofit/>
          </a:bodyPr>
          <a:lstStyle/>
          <a:p>
            <a:pPr fontAlgn="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WMV</a:t>
            </a:r>
          </a:p>
          <a:p>
            <a:pPr fontAlgn="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3G2</a:t>
            </a:r>
          </a:p>
          <a:p>
            <a:pPr fontAlgn="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3GP</a:t>
            </a:r>
          </a:p>
          <a:p>
            <a:pPr fontAlgn="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ASF</a:t>
            </a:r>
          </a:p>
          <a:p>
            <a:pPr fontAlgn="t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u-HU" cap="all" dirty="0" smtClean="0">
                <a:ln/>
                <a:solidFill>
                  <a:schemeClr val="accent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Támogatott </a:t>
            </a:r>
            <a:r>
              <a:rPr lang="hu-HU" cap="all" dirty="0" err="1" smtClean="0">
                <a:ln/>
                <a:solidFill>
                  <a:schemeClr val="accent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videóformátumok</a:t>
            </a:r>
            <a:endParaRPr lang="hu-HU" cap="all" dirty="0">
              <a:ln/>
              <a:solidFill>
                <a:schemeClr val="accent1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Kép 10" descr="e2FfoXS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204864"/>
            <a:ext cx="4704071" cy="2646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520">
              <a:srgbClr val="BBE4EF">
                <a:lumMod val="96000"/>
              </a:srgbClr>
            </a:gs>
            <a:gs pos="28000">
              <a:schemeClr val="accent1">
                <a:lumMod val="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83568" y="1714932"/>
            <a:ext cx="1666528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3GA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AWB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FLAC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MID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MXMF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OGA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OTA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RTX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RTTTL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extrusionH="57150" prstMaterial="softEdge">
              <a:bevelT w="25400" h="25400" prst="slope"/>
            </a:sp3d>
          </a:bodyPr>
          <a:lstStyle/>
          <a:p>
            <a:pPr algn="ctr"/>
            <a:r>
              <a:rPr lang="hu-HU" dirty="0">
                <a:ln w="0"/>
                <a:solidFill>
                  <a:srgbClr val="06BBE6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Támogatott </a:t>
            </a:r>
            <a:r>
              <a:rPr lang="hu-HU" dirty="0" smtClean="0">
                <a:ln w="0"/>
                <a:solidFill>
                  <a:srgbClr val="06BBE6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hu-HU" dirty="0" smtClean="0">
                <a:ln w="0"/>
                <a:solidFill>
                  <a:srgbClr val="06BBE6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hu-HU" dirty="0" err="1" smtClean="0">
                <a:ln w="0"/>
                <a:solidFill>
                  <a:srgbClr val="06BBE6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audioformátumok</a:t>
            </a:r>
            <a:endParaRPr lang="hu-HU" dirty="0">
              <a:ln w="0"/>
              <a:solidFill>
                <a:srgbClr val="06BBE6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020272" y="1714932"/>
            <a:ext cx="295232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700" dirty="0" smtClean="0"/>
              <a:t>XMF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700" dirty="0" smtClean="0"/>
              <a:t>AAC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700" dirty="0" smtClean="0"/>
              <a:t>AMR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700" dirty="0" smtClean="0"/>
              <a:t>IMY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700" dirty="0" smtClean="0"/>
              <a:t>M4A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700" dirty="0" smtClean="0"/>
              <a:t>MIDI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700" dirty="0" smtClean="0"/>
              <a:t>MP3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700" dirty="0" smtClean="0"/>
              <a:t>OGG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700" dirty="0" smtClean="0"/>
              <a:t>WAV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700" dirty="0" smtClean="0"/>
              <a:t>WMA</a:t>
            </a:r>
            <a:endParaRPr lang="hu-HU" sz="2700" dirty="0"/>
          </a:p>
          <a:p>
            <a:pPr algn="ctr"/>
            <a:endParaRPr lang="hu-HU" sz="27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37" y="2029808"/>
            <a:ext cx="3856142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8434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421</TotalTime>
  <Words>346</Words>
  <Application>Microsoft Office PowerPoint</Application>
  <PresentationFormat>Diavetítés a képernyőre (4:3 oldalarány)</PresentationFormat>
  <Paragraphs>152</Paragraphs>
  <Slides>20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9" baseType="lpstr">
      <vt:lpstr>Aharoni</vt:lpstr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Sétatér</vt:lpstr>
      <vt:lpstr>Kedvenc mobilom</vt:lpstr>
      <vt:lpstr>Egy kis betekintés a samsung cégbe </vt:lpstr>
      <vt:lpstr>Samsung Galaxy S5</vt:lpstr>
      <vt:lpstr>Kijelző</vt:lpstr>
      <vt:lpstr>Kamera</vt:lpstr>
      <vt:lpstr>Szenzorok</vt:lpstr>
      <vt:lpstr>Akkumulátor</vt:lpstr>
      <vt:lpstr>Támogatott videóformátumok</vt:lpstr>
      <vt:lpstr>Támogatott  audioformátumok</vt:lpstr>
      <vt:lpstr>Memória</vt:lpstr>
      <vt:lpstr>Operációs rendszer</vt:lpstr>
      <vt:lpstr>Processzor</vt:lpstr>
      <vt:lpstr>Hálózat</vt:lpstr>
      <vt:lpstr>Design</vt:lpstr>
      <vt:lpstr>Kiegészítők</vt:lpstr>
      <vt:lpstr>PowerPoint bemutató</vt:lpstr>
      <vt:lpstr>Összehasonlítás versenytársaival</vt:lpstr>
      <vt:lpstr>Pár ismétlő kérdés 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Kedvenc mobilom</dc:title>
  <dc:creator>Dell</dc:creator>
  <cp:lastModifiedBy>Dell</cp:lastModifiedBy>
  <cp:revision>53</cp:revision>
  <dcterms:created xsi:type="dcterms:W3CDTF">2014-12-07T13:21:18Z</dcterms:created>
  <dcterms:modified xsi:type="dcterms:W3CDTF">2014-12-11T16:34:46Z</dcterms:modified>
</cp:coreProperties>
</file>