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256" r:id="rId3"/>
    <p:sldId id="257" r:id="rId4"/>
    <p:sldId id="258" r:id="rId5"/>
    <p:sldId id="259" r:id="rId6"/>
    <p:sldId id="264" r:id="rId7"/>
    <p:sldId id="267" r:id="rId8"/>
    <p:sldId id="268" r:id="rId9"/>
    <p:sldId id="270" r:id="rId10"/>
    <p:sldId id="269" r:id="rId11"/>
    <p:sldId id="260" r:id="rId12"/>
    <p:sldId id="261" r:id="rId13"/>
    <p:sldId id="266" r:id="rId14"/>
    <p:sldId id="271" r:id="rId15"/>
    <p:sldId id="272" r:id="rId16"/>
    <p:sldId id="274" r:id="rId17"/>
    <p:sldId id="275" r:id="rId18"/>
    <p:sldId id="273" r:id="rId19"/>
    <p:sldId id="263" r:id="rId20"/>
    <p:sldId id="262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D94A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6198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D6F04-779B-4854-841F-BA9331A58F80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F6C68-068C-44F4-AB66-084CD2B57D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815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ADF8-DA48-4BBC-AA12-FA184A0AF4FE}" type="datetimeFigureOut">
              <a:rPr lang="hu-HU" smtClean="0"/>
              <a:pPr/>
              <a:t>2015.01.09.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CB44-7ED0-490D-8BBD-B423A8970E9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ADF8-DA48-4BBC-AA12-FA184A0AF4FE}" type="datetimeFigureOut">
              <a:rPr lang="hu-HU" smtClean="0"/>
              <a:pPr/>
              <a:t>2015.01.09.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CB44-7ED0-490D-8BBD-B423A8970E9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ADF8-DA48-4BBC-AA12-FA184A0AF4FE}" type="datetimeFigureOut">
              <a:rPr lang="hu-HU" smtClean="0"/>
              <a:pPr/>
              <a:t>2015.01.09.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CB44-7ED0-490D-8BBD-B423A8970E9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ADF8-DA48-4BBC-AA12-FA184A0AF4FE}" type="datetimeFigureOut">
              <a:rPr lang="hu-HU" smtClean="0"/>
              <a:pPr/>
              <a:t>2015.01.09.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CB44-7ED0-490D-8BBD-B423A8970E9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ADF8-DA48-4BBC-AA12-FA184A0AF4FE}" type="datetimeFigureOut">
              <a:rPr lang="hu-HU" smtClean="0"/>
              <a:pPr/>
              <a:t>2015.01.09.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CB44-7ED0-490D-8BBD-B423A8970E9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ADF8-DA48-4BBC-AA12-FA184A0AF4FE}" type="datetimeFigureOut">
              <a:rPr lang="hu-HU" smtClean="0"/>
              <a:pPr/>
              <a:t>2015.01.09.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CB44-7ED0-490D-8BBD-B423A8970E9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ADF8-DA48-4BBC-AA12-FA184A0AF4FE}" type="datetimeFigureOut">
              <a:rPr lang="hu-HU" smtClean="0"/>
              <a:pPr/>
              <a:t>2015.01.09.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CB44-7ED0-490D-8BBD-B423A8970E9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ADF8-DA48-4BBC-AA12-FA184A0AF4FE}" type="datetimeFigureOut">
              <a:rPr lang="hu-HU" smtClean="0"/>
              <a:pPr/>
              <a:t>2015.01.09.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CB44-7ED0-490D-8BBD-B423A8970E9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ADF8-DA48-4BBC-AA12-FA184A0AF4FE}" type="datetimeFigureOut">
              <a:rPr lang="hu-HU" smtClean="0"/>
              <a:pPr/>
              <a:t>2015.01.09.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CB44-7ED0-490D-8BBD-B423A8970E9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ADF8-DA48-4BBC-AA12-FA184A0AF4FE}" type="datetimeFigureOut">
              <a:rPr lang="hu-HU" smtClean="0"/>
              <a:pPr/>
              <a:t>2015.01.09.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CB44-7ED0-490D-8BBD-B423A8970E9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ADF8-DA48-4BBC-AA12-FA184A0AF4FE}" type="datetimeFigureOut">
              <a:rPr lang="hu-HU" smtClean="0"/>
              <a:pPr/>
              <a:t>2015.01.09.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CB44-7ED0-490D-8BBD-B423A8970E9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EADF8-DA48-4BBC-AA12-FA184A0AF4FE}" type="datetimeFigureOut">
              <a:rPr lang="hu-HU" smtClean="0"/>
              <a:pPr/>
              <a:t>2015.01.09.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4CB44-7ED0-490D-8BBD-B423A8970E9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6864" cy="2232248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Készítette: </a:t>
            </a:r>
            <a:r>
              <a:rPr lang="hu-HU" dirty="0" smtClean="0">
                <a:solidFill>
                  <a:schemeClr val="bg1"/>
                </a:solidFill>
              </a:rPr>
              <a:t>Alföldi Marcell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Neumann János Középiskola és kollégium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sz="3600" b="1" dirty="0" smtClean="0">
                <a:solidFill>
                  <a:srgbClr val="FF0000"/>
                </a:solidFill>
              </a:rPr>
              <a:t>Lakcímem: </a:t>
            </a:r>
            <a:r>
              <a:rPr lang="hu-HU" sz="3600" dirty="0" smtClean="0">
                <a:solidFill>
                  <a:schemeClr val="bg1"/>
                </a:solidFill>
              </a:rPr>
              <a:t>3324 Felsőtárkány virág utca 6.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Felkészítő tanár:</a:t>
            </a:r>
          </a:p>
          <a:p>
            <a:r>
              <a:rPr lang="hu-HU" dirty="0" err="1" smtClean="0">
                <a:solidFill>
                  <a:schemeClr val="bg1"/>
                </a:solidFill>
              </a:rPr>
              <a:t>Czuforné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Kleszó</a:t>
            </a:r>
            <a:r>
              <a:rPr lang="hu-HU" dirty="0" smtClean="0">
                <a:solidFill>
                  <a:schemeClr val="bg1"/>
                </a:solidFill>
              </a:rPr>
              <a:t> Éva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Kép 3" descr="neumann_portal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5589240"/>
            <a:ext cx="3053139" cy="936104"/>
          </a:xfrm>
          <a:prstGeom prst="roundRect">
            <a:avLst>
              <a:gd name="adj" fmla="val 1777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 useBgFill="1"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7092280" y="5805264"/>
            <a:ext cx="1800200" cy="720080"/>
          </a:xfrm>
          <a:prstGeom prst="actionButtonForwardNex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00"/>
                            </p:stCondLst>
                            <p:childTnLst>
                              <p:par>
                                <p:cTn id="34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1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smtClean="0">
                <a:solidFill>
                  <a:schemeClr val="bg1"/>
                </a:solidFill>
              </a:rPr>
              <a:t>Itt találhatjuk azt a </a:t>
            </a:r>
            <a:r>
              <a:rPr lang="hu-HU" dirty="0" err="1" smtClean="0">
                <a:solidFill>
                  <a:schemeClr val="bg1"/>
                </a:solidFill>
              </a:rPr>
              <a:t>legveszélyesebnek</a:t>
            </a:r>
            <a:r>
              <a:rPr lang="hu-HU" dirty="0" smtClean="0">
                <a:solidFill>
                  <a:schemeClr val="bg1"/>
                </a:solidFill>
              </a:rPr>
              <a:t> tartott vírust, melynek még a gondolatban sem szabad megfordulni a fejünkben.</a:t>
            </a:r>
          </a:p>
          <a:p>
            <a:pPr algn="ctr">
              <a:buNone/>
            </a:pPr>
            <a:endParaRPr lang="hu-H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hu-H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hu-H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hu-H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hu-HU" dirty="0" smtClean="0">
                <a:solidFill>
                  <a:schemeClr val="bg1"/>
                </a:solidFill>
              </a:rPr>
              <a:t>Ez a legösszetettebb és legveszélyesebb mobilvírus, amely a bootszektorba befészkeli- és mindig újratelepíti magát, valamint megbénítja a védelmi rendszert. </a:t>
            </a:r>
          </a:p>
          <a:p>
            <a:pPr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1. sz. felirat 3"/>
          <p:cNvSpPr/>
          <p:nvPr/>
        </p:nvSpPr>
        <p:spPr>
          <a:xfrm>
            <a:off x="467544" y="4005064"/>
            <a:ext cx="7920880" cy="1944216"/>
          </a:xfrm>
          <a:prstGeom prst="borderCallout1">
            <a:avLst>
              <a:gd name="adj1" fmla="val -1102"/>
              <a:gd name="adj2" fmla="val 16539"/>
              <a:gd name="adj3" fmla="val -62888"/>
              <a:gd name="adj4" fmla="val 49617"/>
            </a:avLst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3419872" y="2132856"/>
            <a:ext cx="2016224" cy="6480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 descr="graphics-flashing-light-2455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3284984"/>
            <a:ext cx="720080" cy="715892"/>
          </a:xfrm>
          <a:prstGeom prst="rect">
            <a:avLst/>
          </a:prstGeom>
        </p:spPr>
      </p:pic>
      <p:pic>
        <p:nvPicPr>
          <p:cNvPr id="10" name="Kép 9" descr="graphics-flashing-light-2455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284984"/>
            <a:ext cx="720080" cy="727894"/>
          </a:xfrm>
          <a:prstGeom prst="rect">
            <a:avLst/>
          </a:prstGeom>
        </p:spPr>
      </p:pic>
      <p:pic>
        <p:nvPicPr>
          <p:cNvPr id="11" name="Kép 10" descr="alert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780928"/>
            <a:ext cx="1468964" cy="1224136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3491880" y="2204864"/>
            <a:ext cx="185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 smtClean="0">
                <a:solidFill>
                  <a:schemeClr val="bg1"/>
                </a:solidFill>
              </a:rPr>
              <a:t>Oldboot.B</a:t>
            </a:r>
            <a:endParaRPr lang="hu-HU" sz="2800" dirty="0">
              <a:solidFill>
                <a:schemeClr val="bg1"/>
              </a:solidFill>
            </a:endParaRPr>
          </a:p>
        </p:txBody>
      </p:sp>
      <p:sp useBgFill="1">
        <p:nvSpPr>
          <p:cNvPr id="16" name="Akciógomb: Tovább vagy Következő 15">
            <a:hlinkClick r:id="" action="ppaction://hlinkshowjump?jump=nextslide" highlightClick="1"/>
          </p:cNvPr>
          <p:cNvSpPr/>
          <p:nvPr/>
        </p:nvSpPr>
        <p:spPr>
          <a:xfrm>
            <a:off x="6660232" y="6021288"/>
            <a:ext cx="2088232" cy="720080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12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bg1">
                    <a:lumMod val="95000"/>
                  </a:schemeClr>
                </a:solidFill>
              </a:rPr>
              <a:t>Eredménye</a:t>
            </a:r>
            <a:endParaRPr lang="hu-H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Tartalom helye 6" descr="gold med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556" t="43333" r="15610"/>
          <a:stretch>
            <a:fillRect/>
          </a:stretch>
        </p:blipFill>
        <p:spPr>
          <a:xfrm>
            <a:off x="4139952" y="2132856"/>
            <a:ext cx="1080120" cy="10801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ngle"/>
            <a:contourClr>
              <a:srgbClr val="333333"/>
            </a:contourClr>
          </a:sp3d>
        </p:spPr>
      </p:pic>
      <p:sp useBgFill="1">
        <p:nvSpPr>
          <p:cNvPr id="5" name="Akciógomb: Kezdő dia 4">
            <a:hlinkClick r:id="rId3" action="ppaction://hlinksldjump" highlightClick="1"/>
          </p:cNvPr>
          <p:cNvSpPr/>
          <p:nvPr/>
        </p:nvSpPr>
        <p:spPr>
          <a:xfrm>
            <a:off x="395536" y="6209928"/>
            <a:ext cx="792088" cy="64807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alag felülnézetben 5"/>
          <p:cNvSpPr/>
          <p:nvPr/>
        </p:nvSpPr>
        <p:spPr>
          <a:xfrm>
            <a:off x="1763688" y="1052736"/>
            <a:ext cx="5616624" cy="1296144"/>
          </a:xfrm>
          <a:prstGeom prst="ribbon2">
            <a:avLst/>
          </a:prstGeom>
          <a:blipFill>
            <a:blip r:embed="rId4" cstate="print"/>
            <a:tile tx="0" ty="0" sx="100000" sy="100000" flip="none" algn="tl"/>
          </a:blipFill>
          <a:ln w="508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tx1"/>
                </a:solidFill>
              </a:rPr>
              <a:t>Okostelefon</a:t>
            </a:r>
            <a:r>
              <a:rPr lang="hu-HU" dirty="0" smtClean="0">
                <a:solidFill>
                  <a:schemeClr val="tx1"/>
                </a:solidFill>
              </a:rPr>
              <a:t> világbajnokság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427984" y="2492896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gency FB" pitchFamily="34" charset="0"/>
              </a:rPr>
              <a:t>I. hely</a:t>
            </a:r>
            <a:endParaRPr lang="hu-HU" dirty="0">
              <a:latin typeface="Agency FB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3212976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Szoros küzdelmek között ez a készülék nyerte meg a PC World számítógépes szaklap által szervezett </a:t>
            </a:r>
            <a:r>
              <a:rPr lang="hu-HU" dirty="0" err="1" smtClean="0">
                <a:solidFill>
                  <a:schemeClr val="bg1"/>
                </a:solidFill>
              </a:rPr>
              <a:t>okostelefon</a:t>
            </a:r>
            <a:r>
              <a:rPr lang="hu-HU" dirty="0" smtClean="0">
                <a:solidFill>
                  <a:schemeClr val="bg1"/>
                </a:solidFill>
              </a:rPr>
              <a:t> VB-t 2014-ben. Az újság munkatársai megállapították hogy a Sony XPERIA SP a legjobb ár-értékű készülék.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0" name="Kép 9" descr="veget-ert-az-okostelefon-vb_screenshot_20140714183610_2_nf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4725144"/>
            <a:ext cx="3073524" cy="1675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1. sz. felirat 10"/>
          <p:cNvSpPr/>
          <p:nvPr/>
        </p:nvSpPr>
        <p:spPr>
          <a:xfrm>
            <a:off x="7596336" y="5229200"/>
            <a:ext cx="1224136" cy="1080120"/>
          </a:xfrm>
          <a:prstGeom prst="borderCallout1">
            <a:avLst>
              <a:gd name="adj1" fmla="val 31528"/>
              <a:gd name="adj2" fmla="val -581"/>
              <a:gd name="adj3" fmla="val 36629"/>
              <a:gd name="adj4" fmla="val -1539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1. sz. felirat 11"/>
          <p:cNvSpPr/>
          <p:nvPr/>
        </p:nvSpPr>
        <p:spPr>
          <a:xfrm>
            <a:off x="1259632" y="5157192"/>
            <a:ext cx="1656184" cy="936104"/>
          </a:xfrm>
          <a:prstGeom prst="borderCallout1">
            <a:avLst>
              <a:gd name="adj1" fmla="val 15985"/>
              <a:gd name="adj2" fmla="val 100056"/>
              <a:gd name="adj3" fmla="val 43386"/>
              <a:gd name="adj4" fmla="val 19942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1. sz. felirat 12"/>
          <p:cNvSpPr/>
          <p:nvPr/>
        </p:nvSpPr>
        <p:spPr>
          <a:xfrm>
            <a:off x="7236296" y="3717032"/>
            <a:ext cx="1907704" cy="864096"/>
          </a:xfrm>
          <a:prstGeom prst="borderCallout1">
            <a:avLst>
              <a:gd name="adj1" fmla="val 15755"/>
              <a:gd name="adj2" fmla="val -581"/>
              <a:gd name="adj3" fmla="val 163361"/>
              <a:gd name="adj4" fmla="val -10880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1403648" y="5301208"/>
            <a:ext cx="1631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II. hely: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Sony XPERIA Z3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7380312" y="386104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hu-HU" dirty="0" smtClean="0">
                <a:solidFill>
                  <a:schemeClr val="bg1"/>
                </a:solidFill>
              </a:rPr>
              <a:t>hely:</a:t>
            </a:r>
          </a:p>
          <a:p>
            <a:pPr marL="400050" indent="-400050"/>
            <a:r>
              <a:rPr lang="hu-HU" dirty="0" smtClean="0">
                <a:solidFill>
                  <a:schemeClr val="bg1"/>
                </a:solidFill>
              </a:rPr>
              <a:t>Sony XPERIA SP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7596336" y="5301208"/>
            <a:ext cx="12025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III. hely: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SAMSUNG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GALAXY S5</a:t>
            </a:r>
            <a:endParaRPr lang="hu-HU" dirty="0">
              <a:solidFill>
                <a:schemeClr val="bg1"/>
              </a:solidFill>
            </a:endParaRPr>
          </a:p>
        </p:txBody>
      </p:sp>
      <p:sp useBgFill="1">
        <p:nvSpPr>
          <p:cNvPr id="18" name="Akciógomb: Tovább vagy Következő 17">
            <a:hlinkClick r:id="" action="ppaction://hlinkshowjump?jump=nextslide" highlightClick="1"/>
          </p:cNvPr>
          <p:cNvSpPr/>
          <p:nvPr/>
        </p:nvSpPr>
        <p:spPr>
          <a:xfrm>
            <a:off x="1475656" y="6237312"/>
            <a:ext cx="1440160" cy="504056"/>
          </a:xfrm>
          <a:prstGeom prst="actionButtonForwardNex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36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9" presetClass="entr" presetSubtype="0" ac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/>
      <p:bldP spid="9" grpId="0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>
                    <a:lumMod val="95000"/>
                  </a:schemeClr>
                </a:solidFill>
              </a:rPr>
              <a:t>Vélemény</a:t>
            </a:r>
            <a:endParaRPr lang="hu-H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lvl="1">
              <a:buNone/>
            </a:pPr>
            <a:r>
              <a:rPr lang="hu-HU" sz="2000" dirty="0" smtClean="0">
                <a:solidFill>
                  <a:schemeClr val="bg1">
                    <a:lumMod val="95000"/>
                  </a:schemeClr>
                </a:solidFill>
              </a:rPr>
              <a:t>A készülékről azt gondolom, hogy ez a telefon rendkívül megéri az árát és technikailag is sokat tud. </a:t>
            </a:r>
          </a:p>
          <a:p>
            <a:pPr lvl="1">
              <a:buNone/>
            </a:pPr>
            <a:r>
              <a:rPr lang="hu-HU" sz="2000" dirty="0" smtClean="0">
                <a:solidFill>
                  <a:schemeClr val="bg1">
                    <a:lumMod val="95000"/>
                  </a:schemeClr>
                </a:solidFill>
              </a:rPr>
              <a:t> Ezt a telefont akkor kaptam, amikor a SONY piacra dobta ezt a készüléket. Akkoriban (nem olyan régen, úgy 2 vagy 3 évvel ezelőtt) a legjobb SONY-k közé tartozott, bár szerintem még most is azok közé sorolható. </a:t>
            </a:r>
          </a:p>
          <a:p>
            <a:pPr lvl="1">
              <a:buNone/>
            </a:pPr>
            <a:r>
              <a:rPr lang="hu-HU" sz="2000" dirty="0" smtClean="0">
                <a:solidFill>
                  <a:schemeClr val="bg1">
                    <a:lumMod val="95000"/>
                  </a:schemeClr>
                </a:solidFill>
              </a:rPr>
              <a:t>Azért választottam az </a:t>
            </a:r>
            <a:r>
              <a:rPr lang="hu-HU" sz="2000" dirty="0" err="1" smtClean="0">
                <a:solidFill>
                  <a:schemeClr val="bg1">
                    <a:lumMod val="95000"/>
                  </a:schemeClr>
                </a:solidFill>
              </a:rPr>
              <a:t>SP-t</a:t>
            </a:r>
            <a:r>
              <a:rPr lang="hu-HU" sz="2000" dirty="0" smtClean="0">
                <a:solidFill>
                  <a:schemeClr val="bg1">
                    <a:lumMod val="95000"/>
                  </a:schemeClr>
                </a:solidFill>
              </a:rPr>
              <a:t>, mert nagyon szép a megjelenése, valamint szoftvere és mérete megfelelt elvárásaimnak. Legjobban engem mégis a kijelző alatti átlátszó fénycsík fogott meg.</a:t>
            </a:r>
          </a:p>
          <a:p>
            <a:pPr lvl="1">
              <a:buNone/>
            </a:pPr>
            <a:r>
              <a:rPr lang="hu-HU" sz="2000" b="1" dirty="0" smtClean="0">
                <a:solidFill>
                  <a:schemeClr val="bg1">
                    <a:lumMod val="95000"/>
                  </a:schemeClr>
                </a:solidFill>
              </a:rPr>
              <a:t>Összegezve</a:t>
            </a:r>
            <a:r>
              <a:rPr lang="hu-HU" sz="2000" dirty="0" smtClean="0">
                <a:solidFill>
                  <a:schemeClr val="bg1">
                    <a:lumMod val="95000"/>
                  </a:schemeClr>
                </a:solidFill>
              </a:rPr>
              <a:t>; ez a telefon nagyon megérte és megéri az árát és tényleg kiérdemelte az </a:t>
            </a:r>
            <a:r>
              <a:rPr lang="hu-HU" sz="2000" dirty="0" err="1" smtClean="0">
                <a:solidFill>
                  <a:schemeClr val="bg1">
                    <a:lumMod val="95000"/>
                  </a:schemeClr>
                </a:solidFill>
              </a:rPr>
              <a:t>okostelefon</a:t>
            </a:r>
            <a:r>
              <a:rPr lang="hu-HU" sz="2000" dirty="0" smtClean="0">
                <a:solidFill>
                  <a:schemeClr val="bg1">
                    <a:lumMod val="95000"/>
                  </a:schemeClr>
                </a:solidFill>
              </a:rPr>
              <a:t> világbajnokságért járó címet.</a:t>
            </a:r>
            <a:endParaRPr lang="hu-H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 useBgFill="1">
        <p:nvSpPr>
          <p:cNvPr id="4" name="Akciógomb: Kezdő dia 3">
            <a:hlinkClick r:id="rId2" action="ppaction://hlinksldjump" highlightClick="1"/>
          </p:cNvPr>
          <p:cNvSpPr/>
          <p:nvPr/>
        </p:nvSpPr>
        <p:spPr>
          <a:xfrm>
            <a:off x="683568" y="5949280"/>
            <a:ext cx="720080" cy="576064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6228184" y="5877272"/>
            <a:ext cx="1800200" cy="576064"/>
          </a:xfrm>
          <a:prstGeom prst="actionButtonForwardNex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7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7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Kérdések/1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>
                <a:solidFill>
                  <a:schemeClr val="bg1"/>
                </a:solidFill>
              </a:rPr>
              <a:t>??????????????????????????????????????????</a:t>
            </a:r>
          </a:p>
          <a:p>
            <a:pPr>
              <a:buNone/>
            </a:pPr>
            <a:endParaRPr lang="hu-H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hu-HU" dirty="0" smtClean="0">
                <a:solidFill>
                  <a:schemeClr val="bg1"/>
                </a:solidFill>
              </a:rPr>
              <a:t>   Hányadik helyezést ért el a SONY XPERIA SP az </a:t>
            </a:r>
            <a:r>
              <a:rPr lang="hu-HU" dirty="0" err="1" smtClean="0">
                <a:solidFill>
                  <a:schemeClr val="bg1"/>
                </a:solidFill>
              </a:rPr>
              <a:t>okostelefon-</a:t>
            </a:r>
            <a:r>
              <a:rPr lang="hu-HU" dirty="0" smtClean="0">
                <a:solidFill>
                  <a:schemeClr val="bg1"/>
                </a:solidFill>
              </a:rPr>
              <a:t> világbajnokságon?</a:t>
            </a:r>
          </a:p>
        </p:txBody>
      </p:sp>
      <p:sp useBgFill="1">
        <p:nvSpPr>
          <p:cNvPr id="8" name="Téglalap 7">
            <a:hlinkClick r:id="rId2" action="ppaction://hlinksldjump"/>
          </p:cNvPr>
          <p:cNvSpPr/>
          <p:nvPr/>
        </p:nvSpPr>
        <p:spPr>
          <a:xfrm>
            <a:off x="5796136" y="4509120"/>
            <a:ext cx="2088232" cy="10801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 useBgFill="1">
        <p:nvSpPr>
          <p:cNvPr id="9" name="Téglalap 8">
            <a:hlinkClick r:id="rId3" action="ppaction://hlinksldjump"/>
          </p:cNvPr>
          <p:cNvSpPr/>
          <p:nvPr/>
        </p:nvSpPr>
        <p:spPr>
          <a:xfrm>
            <a:off x="1403648" y="4509120"/>
            <a:ext cx="2088232" cy="10801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1907704" y="4797152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a, III.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372200" y="4725144"/>
            <a:ext cx="88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b, I.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6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1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pip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60648"/>
            <a:ext cx="5979368" cy="6043433"/>
          </a:xfrm>
        </p:spPr>
      </p:pic>
      <p:sp>
        <p:nvSpPr>
          <p:cNvPr id="5" name="Téglalap 4">
            <a:hlinkClick r:id="rId3" action="ppaction://hlinksldjump"/>
          </p:cNvPr>
          <p:cNvSpPr/>
          <p:nvPr/>
        </p:nvSpPr>
        <p:spPr>
          <a:xfrm>
            <a:off x="6372200" y="5301208"/>
            <a:ext cx="1872208" cy="10081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A következő kérdés</a:t>
            </a: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x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6624736" cy="6744785"/>
          </a:xfrm>
        </p:spPr>
      </p:pic>
      <p:sp>
        <p:nvSpPr>
          <p:cNvPr id="5" name="Téglalap 4">
            <a:hlinkClick r:id="rId4" action="ppaction://hlinksldjump"/>
          </p:cNvPr>
          <p:cNvSpPr/>
          <p:nvPr/>
        </p:nvSpPr>
        <p:spPr>
          <a:xfrm>
            <a:off x="6660232" y="5733256"/>
            <a:ext cx="1872000" cy="10081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A következő kérdés</a:t>
            </a: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pip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6480720" cy="6550157"/>
          </a:xfrm>
        </p:spPr>
      </p:pic>
      <p:sp useBgFill="1">
        <p:nvSpPr>
          <p:cNvPr id="5" name="Akciógomb: Tovább vagy Következő 4">
            <a:hlinkClick r:id="rId3" action="ppaction://hlinksldjump" highlightClick="1"/>
          </p:cNvPr>
          <p:cNvSpPr/>
          <p:nvPr/>
        </p:nvSpPr>
        <p:spPr>
          <a:xfrm>
            <a:off x="6660232" y="5589240"/>
            <a:ext cx="1800200" cy="648072"/>
          </a:xfrm>
          <a:prstGeom prst="actionButtonForwardNex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6533638" cy="6652037"/>
          </a:xfrm>
        </p:spPr>
      </p:pic>
      <p:sp useBgFill="1">
        <p:nvSpPr>
          <p:cNvPr id="5" name="Akciógomb: Tovább vagy Következő 4">
            <a:hlinkClick r:id="rId3" action="ppaction://hlinksldjump" highlightClick="1"/>
          </p:cNvPr>
          <p:cNvSpPr/>
          <p:nvPr/>
        </p:nvSpPr>
        <p:spPr>
          <a:xfrm>
            <a:off x="6948264" y="5877272"/>
            <a:ext cx="1728192" cy="720080"/>
          </a:xfrm>
          <a:prstGeom prst="actionButtonForwardNex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Kérdések/2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>
                <a:solidFill>
                  <a:schemeClr val="bg1"/>
                </a:solidFill>
              </a:rPr>
              <a:t>??????????????????????????????????????????</a:t>
            </a:r>
          </a:p>
          <a:p>
            <a:pPr>
              <a:buNone/>
            </a:pPr>
            <a:r>
              <a:rPr lang="hu-HU" dirty="0" smtClean="0">
                <a:solidFill>
                  <a:schemeClr val="bg1"/>
                </a:solidFill>
              </a:rPr>
              <a:t>                        </a:t>
            </a:r>
          </a:p>
          <a:p>
            <a:pPr>
              <a:buNone/>
            </a:pPr>
            <a:r>
              <a:rPr lang="hu-HU" dirty="0" smtClean="0">
                <a:solidFill>
                  <a:schemeClr val="bg1"/>
                </a:solidFill>
              </a:rPr>
              <a:t>            Melyik a legveszélyesebb mobilvírus?</a:t>
            </a:r>
            <a:endParaRPr lang="hu-HU" dirty="0">
              <a:solidFill>
                <a:schemeClr val="bg1"/>
              </a:solidFill>
            </a:endParaRPr>
          </a:p>
        </p:txBody>
      </p:sp>
      <p:sp useBgFill="1">
        <p:nvSpPr>
          <p:cNvPr id="4" name="Téglalap 3">
            <a:hlinkClick r:id="rId2" action="ppaction://hlinksldjump"/>
          </p:cNvPr>
          <p:cNvSpPr/>
          <p:nvPr/>
        </p:nvSpPr>
        <p:spPr>
          <a:xfrm>
            <a:off x="1403648" y="4509120"/>
            <a:ext cx="1800200" cy="86409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 useBgFill="1">
        <p:nvSpPr>
          <p:cNvPr id="5" name="Téglalap 4">
            <a:hlinkClick r:id="rId3" action="ppaction://hlinksldjump"/>
          </p:cNvPr>
          <p:cNvSpPr/>
          <p:nvPr/>
        </p:nvSpPr>
        <p:spPr>
          <a:xfrm>
            <a:off x="5436096" y="4509120"/>
            <a:ext cx="1800200" cy="86409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475656" y="4725144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a, </a:t>
            </a:r>
            <a:r>
              <a:rPr lang="hu-HU" sz="2400" dirty="0" err="1" smtClean="0">
                <a:solidFill>
                  <a:schemeClr val="bg1"/>
                </a:solidFill>
              </a:rPr>
              <a:t>Oldboot.B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724128" y="4725144"/>
            <a:ext cx="1069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>
                <a:solidFill>
                  <a:schemeClr val="bg1"/>
                </a:solidFill>
              </a:rPr>
              <a:t>Ikee.B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>
              <a:solidFill>
                <a:schemeClr val="bg2"/>
              </a:solidFill>
            </a:endParaRPr>
          </a:p>
        </p:txBody>
      </p:sp>
      <p:pic>
        <p:nvPicPr>
          <p:cNvPr id="4" name="Tartalom helye 3" descr="googlesearch jp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2420888"/>
            <a:ext cx="3101313" cy="1836559"/>
          </a:xfrm>
        </p:spPr>
      </p:pic>
      <p:pic>
        <p:nvPicPr>
          <p:cNvPr id="5" name="Kép 4" descr="pcworld_640_large_verge_medium_landsca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221088"/>
            <a:ext cx="3096344" cy="1688475"/>
          </a:xfrm>
          <a:prstGeom prst="rect">
            <a:avLst/>
          </a:prstGeom>
        </p:spPr>
      </p:pic>
      <p:pic>
        <p:nvPicPr>
          <p:cNvPr id="6" name="Kép 5" descr="logo-mobilare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941504" y="2851584"/>
            <a:ext cx="3528392" cy="26670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652120" y="5301208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.HU</a:t>
            </a:r>
            <a:endParaRPr lang="hu-HU" sz="2400" dirty="0"/>
          </a:p>
        </p:txBody>
      </p:sp>
      <p:sp>
        <p:nvSpPr>
          <p:cNvPr id="9" name="1. sz. felirat 8"/>
          <p:cNvSpPr/>
          <p:nvPr/>
        </p:nvSpPr>
        <p:spPr>
          <a:xfrm>
            <a:off x="3275856" y="2420888"/>
            <a:ext cx="5760640" cy="3528392"/>
          </a:xfrm>
          <a:prstGeom prst="borderCallout1">
            <a:avLst>
              <a:gd name="adj1" fmla="val -20124"/>
              <a:gd name="adj2" fmla="val -1144"/>
              <a:gd name="adj3" fmla="val 37"/>
              <a:gd name="adj4" fmla="val 90750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251520" y="1124744"/>
            <a:ext cx="2952328" cy="100811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51520" y="1196752"/>
            <a:ext cx="2904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 smtClean="0">
                <a:solidFill>
                  <a:srgbClr val="FF0000"/>
                </a:solidFill>
              </a:rPr>
              <a:t>FORRÁSOK</a:t>
            </a:r>
            <a:endParaRPr lang="hu-HU" sz="4800" dirty="0">
              <a:solidFill>
                <a:srgbClr val="FF0000"/>
              </a:solidFill>
            </a:endParaRPr>
          </a:p>
        </p:txBody>
      </p:sp>
      <p:sp useBgFill="1">
        <p:nvSpPr>
          <p:cNvPr id="12" name="Akciógomb: Tovább vagy Következő 11">
            <a:hlinkClick r:id="" action="ppaction://hlinkshowjump?jump=nextslide" highlightClick="1"/>
          </p:cNvPr>
          <p:cNvSpPr/>
          <p:nvPr/>
        </p:nvSpPr>
        <p:spPr>
          <a:xfrm>
            <a:off x="395536" y="5877272"/>
            <a:ext cx="1944216" cy="648072"/>
          </a:xfrm>
          <a:prstGeom prst="actionButtonForwardNext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"/>
                            </p:stCondLst>
                            <p:childTnLst>
                              <p:par>
                                <p:cTn id="31" presetID="5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00"/>
                            </p:stCondLst>
                            <p:childTnLst>
                              <p:par>
                                <p:cTn id="5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700"/>
                            </p:stCondLst>
                            <p:childTnLst>
                              <p:par>
                                <p:cTn id="67" presetID="2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700"/>
                            </p:stCondLst>
                            <p:childTnLst>
                              <p:par>
                                <p:cTn id="8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424936" cy="1628800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hu-HU" sz="11500" dirty="0" smtClean="0">
                <a:solidFill>
                  <a:schemeClr val="bg1">
                    <a:lumMod val="95000"/>
                  </a:schemeClr>
                </a:solidFill>
              </a:rPr>
              <a:t>A telefonom</a:t>
            </a:r>
            <a:endParaRPr lang="hu-HU" sz="115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u-HU" sz="7200" dirty="0" smtClean="0">
                <a:solidFill>
                  <a:schemeClr val="bg1"/>
                </a:solidFill>
              </a:rPr>
              <a:t>Sony XPERIA SP</a:t>
            </a:r>
            <a:endParaRPr lang="hu-HU" sz="7200" dirty="0">
              <a:solidFill>
                <a:schemeClr val="bg1"/>
              </a:solidFill>
            </a:endParaRPr>
          </a:p>
        </p:txBody>
      </p:sp>
      <p:sp useBgFill="1">
        <p:nvSpPr>
          <p:cNvPr id="4" name="Akciógomb: Tovább vagy Következő 3">
            <a:hlinkClick r:id="" action="ppaction://hlinkshowjump?jump=nextslide" highlightClick="1"/>
          </p:cNvPr>
          <p:cNvSpPr/>
          <p:nvPr/>
        </p:nvSpPr>
        <p:spPr>
          <a:xfrm>
            <a:off x="6516216" y="5445224"/>
            <a:ext cx="1656184" cy="792088"/>
          </a:xfrm>
          <a:prstGeom prst="actionButtonForwardNex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  <p:bldP spid="3" grpId="0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Köszönöm a figyelmet!</a:t>
            </a:r>
            <a:endParaRPr lang="hu-HU" dirty="0">
              <a:solidFill>
                <a:schemeClr val="bg1"/>
              </a:solidFill>
            </a:endParaRPr>
          </a:p>
        </p:txBody>
      </p:sp>
      <p:sp useBgFill="1">
        <p:nvSpPr>
          <p:cNvPr id="4" name="Akciógomb: Visszatérés 3">
            <a:hlinkClick r:id="" action="ppaction://hlinkshowjump?jump=firstslide" highlightClick="1"/>
          </p:cNvPr>
          <p:cNvSpPr/>
          <p:nvPr/>
        </p:nvSpPr>
        <p:spPr>
          <a:xfrm rot="10800000">
            <a:off x="683568" y="5301208"/>
            <a:ext cx="648072" cy="504056"/>
          </a:xfrm>
          <a:prstGeom prst="actionButtonRetur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>
                    <a:lumMod val="95000"/>
                  </a:schemeClr>
                </a:solidFill>
              </a:rPr>
              <a:t>Főmenü</a:t>
            </a:r>
            <a:endParaRPr lang="hu-H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solidFill>
                  <a:schemeClr val="bg1">
                    <a:lumMod val="95000"/>
                  </a:schemeClr>
                </a:solidFill>
              </a:rPr>
              <a:t>A zöld gombokra kattintva kiválaszthatja, hogy melyik diát akarja megnézni. A házikóra kattintva visszaléphet a főmenübe, a nyilakra kattintva tovább léphet a következő diára.</a:t>
            </a:r>
            <a:endParaRPr lang="hu-H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Akciógomb: Egyéni 4">
            <a:hlinkClick r:id="" action="ppaction://hlinkshowjump?jump=nextslide" highlightClick="1"/>
          </p:cNvPr>
          <p:cNvSpPr/>
          <p:nvPr/>
        </p:nvSpPr>
        <p:spPr>
          <a:xfrm>
            <a:off x="251520" y="3356992"/>
            <a:ext cx="1656000" cy="1008112"/>
          </a:xfrm>
          <a:prstGeom prst="actionButtonBlank">
            <a:avLst/>
          </a:prstGeom>
          <a:solidFill>
            <a:srgbClr val="37D94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Kinézet</a:t>
            </a:r>
            <a:endParaRPr lang="hu-HU" dirty="0"/>
          </a:p>
        </p:txBody>
      </p:sp>
      <p:sp>
        <p:nvSpPr>
          <p:cNvPr id="8" name="Téglalap 7">
            <a:hlinkClick r:id="rId2" action="ppaction://hlinksldjump"/>
          </p:cNvPr>
          <p:cNvSpPr/>
          <p:nvPr/>
        </p:nvSpPr>
        <p:spPr>
          <a:xfrm>
            <a:off x="1187624" y="4653136"/>
            <a:ext cx="1656184" cy="1008112"/>
          </a:xfrm>
          <a:prstGeom prst="rect">
            <a:avLst/>
          </a:prstGeom>
          <a:solidFill>
            <a:srgbClr val="37D94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Tulajdonságai</a:t>
            </a:r>
            <a:endParaRPr lang="hu-HU" dirty="0"/>
          </a:p>
        </p:txBody>
      </p:sp>
      <p:sp>
        <p:nvSpPr>
          <p:cNvPr id="9" name="Téglalap 8">
            <a:hlinkClick r:id="rId3" action="ppaction://hlinksldjump"/>
          </p:cNvPr>
          <p:cNvSpPr/>
          <p:nvPr/>
        </p:nvSpPr>
        <p:spPr>
          <a:xfrm>
            <a:off x="6372200" y="3356992"/>
            <a:ext cx="1656000" cy="1008112"/>
          </a:xfrm>
          <a:prstGeom prst="rect">
            <a:avLst/>
          </a:prstGeom>
          <a:solidFill>
            <a:srgbClr val="37D94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Eredménye</a:t>
            </a:r>
            <a:endParaRPr lang="hu-HU" dirty="0"/>
          </a:p>
        </p:txBody>
      </p:sp>
      <p:sp>
        <p:nvSpPr>
          <p:cNvPr id="12" name="Téglalap 11">
            <a:hlinkClick r:id="rId4" action="ppaction://hlinksldjump"/>
          </p:cNvPr>
          <p:cNvSpPr/>
          <p:nvPr/>
        </p:nvSpPr>
        <p:spPr>
          <a:xfrm>
            <a:off x="4355976" y="3356992"/>
            <a:ext cx="1656000" cy="1008112"/>
          </a:xfrm>
          <a:prstGeom prst="rect">
            <a:avLst/>
          </a:prstGeom>
          <a:solidFill>
            <a:srgbClr val="37D94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Személyes vélemény</a:t>
            </a:r>
            <a:endParaRPr lang="hu-HU" dirty="0"/>
          </a:p>
        </p:txBody>
      </p:sp>
      <p:sp>
        <p:nvSpPr>
          <p:cNvPr id="10" name="Téglalap 9">
            <a:hlinkClick r:id="rId5" action="ppaction://hlinksldjump"/>
          </p:cNvPr>
          <p:cNvSpPr/>
          <p:nvPr/>
        </p:nvSpPr>
        <p:spPr>
          <a:xfrm>
            <a:off x="2195736" y="3356992"/>
            <a:ext cx="1656184" cy="1008112"/>
          </a:xfrm>
          <a:prstGeom prst="rect">
            <a:avLst/>
          </a:prstGeom>
          <a:solidFill>
            <a:srgbClr val="37D94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Összehasonlítás</a:t>
            </a:r>
            <a:endParaRPr lang="hu-HU" dirty="0"/>
          </a:p>
        </p:txBody>
      </p:sp>
      <p:sp>
        <p:nvSpPr>
          <p:cNvPr id="11" name="Téglalap 10">
            <a:hlinkClick r:id="rId6" action="ppaction://hlinksldjump"/>
          </p:cNvPr>
          <p:cNvSpPr/>
          <p:nvPr/>
        </p:nvSpPr>
        <p:spPr>
          <a:xfrm>
            <a:off x="3419872" y="4653136"/>
            <a:ext cx="1656184" cy="1008112"/>
          </a:xfrm>
          <a:prstGeom prst="rect">
            <a:avLst/>
          </a:prstGeom>
          <a:solidFill>
            <a:srgbClr val="37D94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Android</a:t>
            </a:r>
            <a:r>
              <a:rPr lang="hu-HU" dirty="0" smtClean="0"/>
              <a:t> előnyei</a:t>
            </a:r>
            <a:endParaRPr lang="hu-HU" dirty="0"/>
          </a:p>
        </p:txBody>
      </p:sp>
      <p:sp>
        <p:nvSpPr>
          <p:cNvPr id="13" name="Téglalap 12">
            <a:hlinkClick r:id="rId7" action="ppaction://hlinksldjump"/>
          </p:cNvPr>
          <p:cNvSpPr/>
          <p:nvPr/>
        </p:nvSpPr>
        <p:spPr>
          <a:xfrm>
            <a:off x="5652120" y="4653136"/>
            <a:ext cx="1656184" cy="1008112"/>
          </a:xfrm>
          <a:prstGeom prst="rect">
            <a:avLst/>
          </a:prstGeom>
          <a:solidFill>
            <a:srgbClr val="37D94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Android</a:t>
            </a:r>
            <a:r>
              <a:rPr lang="hu-HU" dirty="0" smtClean="0"/>
              <a:t> hátrányai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23528" y="3429000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(Ez az első)</a:t>
            </a:r>
            <a:endParaRPr lang="hu-HU" sz="1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8" grpId="0" animBg="1"/>
      <p:bldP spid="9" grpId="0" animBg="1"/>
      <p:bldP spid="12" grpId="0" animBg="1"/>
      <p:bldP spid="10" grpId="0" animBg="1"/>
      <p:bldP spid="11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>
                    <a:lumMod val="95000"/>
                  </a:schemeClr>
                </a:solidFill>
              </a:rPr>
              <a:t>Kinézet</a:t>
            </a:r>
            <a:endParaRPr lang="hu-H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Tartalom helye 3" descr="sp so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96" t="11179" b="13360"/>
          <a:stretch>
            <a:fillRect/>
          </a:stretch>
        </p:blipFill>
        <p:spPr>
          <a:xfrm>
            <a:off x="-252536" y="2780928"/>
            <a:ext cx="3363276" cy="1944216"/>
          </a:xfrm>
          <a:prstGeom prst="ellipse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  <a:softEdge rad="112500"/>
          </a:effectLst>
        </p:spPr>
      </p:pic>
      <p:pic>
        <p:nvPicPr>
          <p:cNvPr id="5" name="Kép 4" descr="Sony-Xperia-SP-1.jpg"/>
          <p:cNvPicPr>
            <a:picLocks noChangeAspect="1"/>
          </p:cNvPicPr>
          <p:nvPr/>
        </p:nvPicPr>
        <p:blipFill>
          <a:blip r:embed="rId3" cstate="print"/>
          <a:srcRect l="4400" t="5264" r="7609"/>
          <a:stretch>
            <a:fillRect/>
          </a:stretch>
        </p:blipFill>
        <p:spPr>
          <a:xfrm>
            <a:off x="5940152" y="3068960"/>
            <a:ext cx="2880320" cy="2592288"/>
          </a:xfrm>
          <a:prstGeom prst="rect">
            <a:avLst/>
          </a:prstGeom>
          <a:ln>
            <a:solidFill>
              <a:srgbClr val="FF0000"/>
            </a:solidFill>
          </a:ln>
        </p:spPr>
      </p:pic>
      <p:sp useBgFill="1">
        <p:nvSpPr>
          <p:cNvPr id="7" name="1. sz. felirat 6"/>
          <p:cNvSpPr/>
          <p:nvPr/>
        </p:nvSpPr>
        <p:spPr>
          <a:xfrm>
            <a:off x="2987824" y="5589240"/>
            <a:ext cx="1872208" cy="1152128"/>
          </a:xfrm>
          <a:prstGeom prst="borderCallout1">
            <a:avLst>
              <a:gd name="adj1" fmla="val 26123"/>
              <a:gd name="adj2" fmla="val 100006"/>
              <a:gd name="adj3" fmla="val -2435"/>
              <a:gd name="adj4" fmla="val 19989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 useBgFill="1">
        <p:nvSpPr>
          <p:cNvPr id="8" name="1. sz. felirat 7"/>
          <p:cNvSpPr/>
          <p:nvPr/>
        </p:nvSpPr>
        <p:spPr>
          <a:xfrm>
            <a:off x="1187624" y="116632"/>
            <a:ext cx="1944216" cy="3024336"/>
          </a:xfrm>
          <a:prstGeom prst="borderCallout1">
            <a:avLst>
              <a:gd name="adj1" fmla="val 19523"/>
              <a:gd name="adj2" fmla="val 421"/>
              <a:gd name="adj3" fmla="val 120403"/>
              <a:gd name="adj4" fmla="val -1529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Az előlapon található egy előlapi kamera és egy fényérzékelő is. A telefon tetején egy 3,5mm-es jack csatlakozó és </a:t>
            </a:r>
            <a:r>
              <a:rPr lang="hu-HU" dirty="0" err="1" smtClean="0"/>
              <a:t>előlről</a:t>
            </a:r>
            <a:r>
              <a:rPr lang="hu-HU" dirty="0" smtClean="0"/>
              <a:t> balra egy </a:t>
            </a:r>
            <a:r>
              <a:rPr lang="hu-HU" dirty="0" err="1" smtClean="0"/>
              <a:t>micro</a:t>
            </a:r>
            <a:r>
              <a:rPr lang="hu-HU" dirty="0" smtClean="0"/>
              <a:t> USB található.</a:t>
            </a:r>
            <a:endParaRPr lang="hu-HU" dirty="0"/>
          </a:p>
        </p:txBody>
      </p:sp>
      <p:sp useBgFill="1">
        <p:nvSpPr>
          <p:cNvPr id="9" name="Akciógomb: Kezdő dia 8">
            <a:hlinkClick r:id="rId4" action="ppaction://hlinksldjump" highlightClick="1"/>
          </p:cNvPr>
          <p:cNvSpPr/>
          <p:nvPr/>
        </p:nvSpPr>
        <p:spPr>
          <a:xfrm>
            <a:off x="971600" y="5661248"/>
            <a:ext cx="648072" cy="720080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 descr="Xperia-SP-light.png"/>
          <p:cNvPicPr>
            <a:picLocks noChangeAspect="1"/>
          </p:cNvPicPr>
          <p:nvPr/>
        </p:nvPicPr>
        <p:blipFill>
          <a:blip r:embed="rId5" cstate="print"/>
          <a:srcRect l="26019" t="66442" r="14714" b="12233"/>
          <a:stretch>
            <a:fillRect/>
          </a:stretch>
        </p:blipFill>
        <p:spPr>
          <a:xfrm>
            <a:off x="3059832" y="5589240"/>
            <a:ext cx="1728192" cy="1131554"/>
          </a:xfrm>
          <a:prstGeom prst="rect">
            <a:avLst/>
          </a:prstGeom>
        </p:spPr>
      </p:pic>
      <p:sp>
        <p:nvSpPr>
          <p:cNvPr id="11" name="Ellipszis 10"/>
          <p:cNvSpPr/>
          <p:nvPr/>
        </p:nvSpPr>
        <p:spPr>
          <a:xfrm>
            <a:off x="6732240" y="5301208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 useBgFill="1">
        <p:nvSpPr>
          <p:cNvPr id="12" name="Sávnyíl 11"/>
          <p:cNvSpPr/>
          <p:nvPr/>
        </p:nvSpPr>
        <p:spPr>
          <a:xfrm rot="5400000">
            <a:off x="3782727" y="5010361"/>
            <a:ext cx="354410" cy="792088"/>
          </a:xfrm>
          <a:prstGeom prst="chevro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987824" y="3429000"/>
            <a:ext cx="25922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         A fénysáv 9 féle színt képes megjeleníteni; képnézegetéskor a kép domináló színét mutatja,  zenehallgatáskor pedig ritmusra pulzál.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915816" y="3284984"/>
            <a:ext cx="2664296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 useBgFill="1">
        <p:nvSpPr>
          <p:cNvPr id="15" name="Akciógomb: Tovább vagy Következő 14">
            <a:hlinkClick r:id="" action="ppaction://hlinkshowjump?jump=nextslide" highlightClick="1"/>
          </p:cNvPr>
          <p:cNvSpPr/>
          <p:nvPr/>
        </p:nvSpPr>
        <p:spPr>
          <a:xfrm>
            <a:off x="6228184" y="5877272"/>
            <a:ext cx="1800200" cy="648072"/>
          </a:xfrm>
          <a:prstGeom prst="actionButtonForwardNex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200"/>
                            </p:stCondLst>
                            <p:childTnLst>
                              <p:par>
                                <p:cTn id="3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00"/>
                            </p:stCondLst>
                            <p:childTnLst>
                              <p:par>
                                <p:cTn id="3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200"/>
                            </p:stCondLst>
                            <p:childTnLst>
                              <p:par>
                                <p:cTn id="5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1" grpId="0" animBg="1"/>
      <p:bldP spid="12" grpId="0" animBg="1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>
                    <a:lumMod val="95000"/>
                  </a:schemeClr>
                </a:solidFill>
              </a:rPr>
              <a:t>Tulajdonságai</a:t>
            </a:r>
            <a:endParaRPr lang="hu-H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noFill/>
          <a:ln>
            <a:solidFill>
              <a:srgbClr val="FF0000"/>
            </a:solidFill>
          </a:ln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hu-HU" sz="1800" b="1" i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hu-HU" sz="1800" b="1" i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hu-HU" sz="1800" b="1" i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hu-HU" sz="1800" b="1" i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hu-HU" sz="4500" b="1" i="1" dirty="0" smtClean="0">
                <a:solidFill>
                  <a:srgbClr val="FFFF00"/>
                </a:solidFill>
              </a:rPr>
              <a:t>Memória bővíthetősége:</a:t>
            </a:r>
          </a:p>
          <a:p>
            <a:pPr algn="ctr">
              <a:buNone/>
            </a:pPr>
            <a:r>
              <a:rPr lang="hu-HU" sz="4500" dirty="0" err="1" smtClean="0">
                <a:solidFill>
                  <a:schemeClr val="bg1"/>
                </a:solidFill>
              </a:rPr>
              <a:t>microSD</a:t>
            </a:r>
            <a:r>
              <a:rPr lang="hu-HU" sz="4500" dirty="0" smtClean="0">
                <a:solidFill>
                  <a:schemeClr val="bg1"/>
                </a:solidFill>
              </a:rPr>
              <a:t>, 32 GB-ig</a:t>
            </a:r>
          </a:p>
          <a:p>
            <a:pPr algn="ctr">
              <a:buNone/>
            </a:pPr>
            <a:r>
              <a:rPr lang="hu-HU" sz="4500" b="1" i="1" dirty="0" smtClean="0">
                <a:solidFill>
                  <a:srgbClr val="FFFF00"/>
                </a:solidFill>
              </a:rPr>
              <a:t>Belső tárhely:</a:t>
            </a:r>
          </a:p>
          <a:p>
            <a:pPr algn="ctr">
              <a:buNone/>
            </a:pPr>
            <a:r>
              <a:rPr lang="hu-HU" sz="4500" dirty="0" smtClean="0">
                <a:solidFill>
                  <a:schemeClr val="bg1"/>
                </a:solidFill>
              </a:rPr>
              <a:t>8 GB (5,8 GB felhasználó által használható), 1 GB RAM</a:t>
            </a:r>
          </a:p>
          <a:p>
            <a:pPr algn="ctr">
              <a:buNone/>
            </a:pPr>
            <a:r>
              <a:rPr lang="hu-HU" sz="4500" b="1" i="1" dirty="0" err="1" smtClean="0">
                <a:solidFill>
                  <a:srgbClr val="FFFF00"/>
                </a:solidFill>
              </a:rPr>
              <a:t>Android</a:t>
            </a:r>
            <a:r>
              <a:rPr lang="hu-HU" sz="4500" b="1" i="1" dirty="0" smtClean="0">
                <a:solidFill>
                  <a:srgbClr val="FFFF00"/>
                </a:solidFill>
              </a:rPr>
              <a:t> rendszer</a:t>
            </a:r>
            <a:r>
              <a:rPr lang="hu-HU" sz="4500" b="1" i="1" dirty="0" smtClean="0">
                <a:solidFill>
                  <a:schemeClr val="bg1"/>
                </a:solidFill>
              </a:rPr>
              <a:t>:</a:t>
            </a:r>
          </a:p>
          <a:p>
            <a:pPr algn="ctr">
              <a:buNone/>
            </a:pPr>
            <a:r>
              <a:rPr lang="hu-HU" sz="4500" dirty="0" smtClean="0">
                <a:solidFill>
                  <a:schemeClr val="bg1"/>
                </a:solidFill>
              </a:rPr>
              <a:t>ANDROID 4.1 </a:t>
            </a:r>
            <a:r>
              <a:rPr lang="hu-HU" sz="4500" dirty="0" err="1" smtClean="0">
                <a:solidFill>
                  <a:schemeClr val="bg1"/>
                </a:solidFill>
              </a:rPr>
              <a:t>Jelly</a:t>
            </a:r>
            <a:r>
              <a:rPr lang="hu-HU" sz="4500" dirty="0" smtClean="0">
                <a:solidFill>
                  <a:schemeClr val="bg1"/>
                </a:solidFill>
              </a:rPr>
              <a:t> </a:t>
            </a:r>
            <a:r>
              <a:rPr lang="hu-HU" sz="4500" dirty="0" err="1" smtClean="0">
                <a:solidFill>
                  <a:schemeClr val="bg1"/>
                </a:solidFill>
              </a:rPr>
              <a:t>Bean</a:t>
            </a:r>
            <a:r>
              <a:rPr lang="hu-HU" sz="4500" dirty="0" smtClean="0">
                <a:solidFill>
                  <a:schemeClr val="bg1"/>
                </a:solidFill>
              </a:rPr>
              <a:t> (ANDROID 4.3-ig frissíthető) </a:t>
            </a:r>
          </a:p>
          <a:p>
            <a:pPr algn="ctr">
              <a:buNone/>
            </a:pPr>
            <a:r>
              <a:rPr lang="hu-HU" sz="4500" b="1" i="1" dirty="0" smtClean="0">
                <a:solidFill>
                  <a:srgbClr val="FFFF00"/>
                </a:solidFill>
              </a:rPr>
              <a:t>Chipset:</a:t>
            </a:r>
          </a:p>
          <a:p>
            <a:pPr algn="ctr">
              <a:buNone/>
            </a:pPr>
            <a:r>
              <a:rPr lang="hu-HU" sz="4500" dirty="0" err="1" smtClean="0">
                <a:solidFill>
                  <a:schemeClr val="bg1"/>
                </a:solidFill>
              </a:rPr>
              <a:t>Qualcomm</a:t>
            </a:r>
            <a:r>
              <a:rPr lang="hu-HU" sz="4500" dirty="0" smtClean="0">
                <a:solidFill>
                  <a:schemeClr val="bg1"/>
                </a:solidFill>
              </a:rPr>
              <a:t> </a:t>
            </a:r>
            <a:r>
              <a:rPr lang="hu-HU" sz="4500" dirty="0" err="1" smtClean="0">
                <a:solidFill>
                  <a:schemeClr val="bg1"/>
                </a:solidFill>
              </a:rPr>
              <a:t>Snapdragon</a:t>
            </a:r>
            <a:r>
              <a:rPr lang="hu-HU" sz="4500" dirty="0" smtClean="0">
                <a:solidFill>
                  <a:schemeClr val="bg1"/>
                </a:solidFill>
              </a:rPr>
              <a:t> MSM8960T</a:t>
            </a:r>
          </a:p>
          <a:p>
            <a:pPr algn="ctr">
              <a:buNone/>
            </a:pPr>
            <a:r>
              <a:rPr lang="hu-HU" sz="4500" b="1" i="1" dirty="0" smtClean="0">
                <a:solidFill>
                  <a:srgbClr val="FFFF00"/>
                </a:solidFill>
              </a:rPr>
              <a:t>CPU:</a:t>
            </a:r>
          </a:p>
          <a:p>
            <a:pPr algn="ctr">
              <a:buNone/>
            </a:pPr>
            <a:r>
              <a:rPr lang="hu-HU" sz="4500" dirty="0" err="1" smtClean="0">
                <a:solidFill>
                  <a:schemeClr val="bg1"/>
                </a:solidFill>
              </a:rPr>
              <a:t>Dual-core</a:t>
            </a:r>
            <a:r>
              <a:rPr lang="hu-HU" sz="4500" dirty="0" smtClean="0">
                <a:solidFill>
                  <a:schemeClr val="bg1"/>
                </a:solidFill>
              </a:rPr>
              <a:t> 1,7 </a:t>
            </a:r>
            <a:r>
              <a:rPr lang="hu-HU" sz="4500" dirty="0" err="1" smtClean="0">
                <a:solidFill>
                  <a:schemeClr val="bg1"/>
                </a:solidFill>
              </a:rPr>
              <a:t>GHz-es</a:t>
            </a:r>
            <a:r>
              <a:rPr lang="hu-HU" sz="4500" dirty="0" smtClean="0">
                <a:solidFill>
                  <a:schemeClr val="bg1"/>
                </a:solidFill>
              </a:rPr>
              <a:t> </a:t>
            </a:r>
            <a:r>
              <a:rPr lang="hu-HU" sz="4500" dirty="0" err="1" smtClean="0">
                <a:solidFill>
                  <a:schemeClr val="bg1"/>
                </a:solidFill>
              </a:rPr>
              <a:t>Krait</a:t>
            </a:r>
            <a:endParaRPr lang="hu-HU" sz="45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hu-HU" sz="4500" b="1" i="1" dirty="0" smtClean="0">
                <a:solidFill>
                  <a:srgbClr val="FFFF00"/>
                </a:solidFill>
              </a:rPr>
              <a:t>GPU:</a:t>
            </a:r>
          </a:p>
          <a:p>
            <a:pPr algn="ctr">
              <a:buNone/>
            </a:pPr>
            <a:r>
              <a:rPr lang="hu-HU" sz="4500" b="1" dirty="0" err="1" smtClean="0">
                <a:solidFill>
                  <a:schemeClr val="bg1"/>
                </a:solidFill>
              </a:rPr>
              <a:t>Andreo</a:t>
            </a:r>
            <a:r>
              <a:rPr lang="hu-HU" sz="4500" b="1" dirty="0" smtClean="0">
                <a:solidFill>
                  <a:schemeClr val="bg1"/>
                </a:solidFill>
              </a:rPr>
              <a:t> 320</a:t>
            </a:r>
          </a:p>
          <a:p>
            <a:pPr algn="ctr">
              <a:buNone/>
            </a:pPr>
            <a:r>
              <a:rPr lang="hu-HU" sz="4500" b="1" i="1" dirty="0" smtClean="0">
                <a:solidFill>
                  <a:srgbClr val="FFFF00"/>
                </a:solidFill>
              </a:rPr>
              <a:t>Súly:</a:t>
            </a:r>
          </a:p>
          <a:p>
            <a:pPr algn="ctr">
              <a:buNone/>
            </a:pPr>
            <a:r>
              <a:rPr lang="hu-HU" sz="4500" dirty="0" smtClean="0">
                <a:solidFill>
                  <a:schemeClr val="bg1"/>
                </a:solidFill>
              </a:rPr>
              <a:t>155g</a:t>
            </a:r>
            <a:endParaRPr lang="hu-HU" sz="1600" dirty="0" smtClean="0">
              <a:solidFill>
                <a:schemeClr val="bg1"/>
              </a:solidFill>
            </a:endParaRPr>
          </a:p>
        </p:txBody>
      </p:sp>
      <p:sp useBgFill="1">
        <p:nvSpPr>
          <p:cNvPr id="5" name="Akciógomb: Kezdő dia 4">
            <a:hlinkClick r:id="rId2" action="ppaction://hlinksldjump" highlightClick="1"/>
          </p:cNvPr>
          <p:cNvSpPr/>
          <p:nvPr/>
        </p:nvSpPr>
        <p:spPr>
          <a:xfrm>
            <a:off x="971600" y="5661248"/>
            <a:ext cx="936104" cy="720080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 useBgFill="1">
        <p:nvSpPr>
          <p:cNvPr id="6" name="Akciógomb: Tovább vagy Következő 5">
            <a:hlinkClick r:id="" action="ppaction://hlinkshowjump?jump=nextslide" highlightClick="1"/>
          </p:cNvPr>
          <p:cNvSpPr/>
          <p:nvPr/>
        </p:nvSpPr>
        <p:spPr>
          <a:xfrm>
            <a:off x="6804248" y="5805264"/>
            <a:ext cx="1512168" cy="576064"/>
          </a:xfrm>
          <a:prstGeom prst="actionButtonForwardNex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00"/>
                            </p:stCondLst>
                            <p:childTnLst>
                              <p:par>
                                <p:cTn id="4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700"/>
                            </p:stCondLst>
                            <p:childTnLst>
                              <p:par>
                                <p:cTn id="5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700"/>
                            </p:stCondLst>
                            <p:childTnLst>
                              <p:par>
                                <p:cTn id="6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700"/>
                            </p:stCondLst>
                            <p:childTnLst>
                              <p:par>
                                <p:cTn id="6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700"/>
                            </p:stCondLst>
                            <p:childTnLst>
                              <p:par>
                                <p:cTn id="7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700"/>
                            </p:stCondLst>
                            <p:childTnLst>
                              <p:par>
                                <p:cTn id="8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700"/>
                            </p:stCondLst>
                            <p:childTnLst>
                              <p:par>
                                <p:cTn id="8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700"/>
                            </p:stCondLst>
                            <p:childTnLst>
                              <p:par>
                                <p:cTn id="9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700"/>
                            </p:stCondLst>
                            <p:childTnLst>
                              <p:par>
                                <p:cTn id="10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700"/>
                            </p:stCondLst>
                            <p:childTnLst>
                              <p:par>
                                <p:cTn id="1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700"/>
                            </p:stCondLst>
                            <p:childTnLst>
                              <p:par>
                                <p:cTn id="1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Összehasonlítás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Tartalom helye 3" descr="windows_fla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2160240" cy="1910651"/>
          </a:xfrm>
        </p:spPr>
      </p:pic>
      <p:pic>
        <p:nvPicPr>
          <p:cNvPr id="5" name="Kép 4" descr="android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980728"/>
            <a:ext cx="2762250" cy="1657350"/>
          </a:xfrm>
          <a:prstGeom prst="roundRect">
            <a:avLst>
              <a:gd name="adj" fmla="val 254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Egyenes összekötő 6"/>
          <p:cNvCxnSpPr/>
          <p:nvPr/>
        </p:nvCxnSpPr>
        <p:spPr>
          <a:xfrm flipH="1">
            <a:off x="4283968" y="1052736"/>
            <a:ext cx="144016" cy="5805264"/>
          </a:xfrm>
          <a:prstGeom prst="line">
            <a:avLst/>
          </a:prstGeom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kciógomb: Kezdő dia 8">
            <a:hlinkClick r:id="rId4" action="ppaction://hlinksldjump" highlightClick="1"/>
          </p:cNvPr>
          <p:cNvSpPr/>
          <p:nvPr/>
        </p:nvSpPr>
        <p:spPr>
          <a:xfrm>
            <a:off x="395536" y="6137920"/>
            <a:ext cx="720080" cy="720080"/>
          </a:xfrm>
          <a:prstGeom prst="actionButtonHom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 useBgFill="1">
        <p:nvSpPr>
          <p:cNvPr id="10" name="Akciógomb: Tovább vagy Következő 9">
            <a:hlinkClick r:id="" action="ppaction://hlinkshowjump?jump=nextslide" highlightClick="1"/>
          </p:cNvPr>
          <p:cNvSpPr/>
          <p:nvPr/>
        </p:nvSpPr>
        <p:spPr>
          <a:xfrm>
            <a:off x="6876256" y="5805264"/>
            <a:ext cx="1296144" cy="504056"/>
          </a:xfrm>
          <a:prstGeom prst="actionButtonForwardNex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179512" y="2780928"/>
            <a:ext cx="4032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A </a:t>
            </a:r>
            <a:r>
              <a:rPr lang="hu-HU" dirty="0" err="1" smtClean="0">
                <a:solidFill>
                  <a:schemeClr val="bg1"/>
                </a:solidFill>
              </a:rPr>
              <a:t>windows</a:t>
            </a:r>
            <a:r>
              <a:rPr lang="hu-HU" dirty="0" smtClean="0">
                <a:solidFill>
                  <a:schemeClr val="bg1"/>
                </a:solidFill>
              </a:rPr>
              <a:t> operációs </a:t>
            </a:r>
            <a:r>
              <a:rPr lang="hu-HU" dirty="0" err="1" smtClean="0">
                <a:solidFill>
                  <a:schemeClr val="bg1"/>
                </a:solidFill>
              </a:rPr>
              <a:t>rendszerere</a:t>
            </a:r>
            <a:r>
              <a:rPr lang="hu-HU" dirty="0" smtClean="0">
                <a:solidFill>
                  <a:schemeClr val="bg1"/>
                </a:solidFill>
              </a:rPr>
              <a:t> (nem a </a:t>
            </a:r>
            <a:r>
              <a:rPr lang="hu-HU" dirty="0" err="1" smtClean="0">
                <a:solidFill>
                  <a:schemeClr val="bg1"/>
                </a:solidFill>
              </a:rPr>
              <a:t>windows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phone</a:t>
            </a:r>
            <a:r>
              <a:rPr lang="hu-HU" dirty="0" smtClean="0">
                <a:solidFill>
                  <a:schemeClr val="bg1"/>
                </a:solidFill>
              </a:rPr>
              <a:t>) is nagyon sokban hasonlít az </a:t>
            </a:r>
            <a:r>
              <a:rPr lang="hu-HU" dirty="0" err="1" smtClean="0">
                <a:solidFill>
                  <a:schemeClr val="bg1"/>
                </a:solidFill>
              </a:rPr>
              <a:t>androidhoz</a:t>
            </a:r>
            <a:r>
              <a:rPr lang="hu-HU" dirty="0" smtClean="0">
                <a:solidFill>
                  <a:schemeClr val="bg1"/>
                </a:solidFill>
              </a:rPr>
              <a:t>. Nagyon egyszerű a menürendszere és könnyen áttekinthető. Ez az operációs rendszer bármilyen kiterjedésű fájlt, (kivéve az </a:t>
            </a:r>
            <a:r>
              <a:rPr lang="hu-HU" dirty="0" err="1" smtClean="0">
                <a:solidFill>
                  <a:schemeClr val="bg1"/>
                </a:solidFill>
              </a:rPr>
              <a:t>APK-t</a:t>
            </a:r>
            <a:r>
              <a:rPr lang="hu-HU" dirty="0" smtClean="0">
                <a:solidFill>
                  <a:schemeClr val="bg1"/>
                </a:solidFill>
              </a:rPr>
              <a:t> azaz az </a:t>
            </a:r>
            <a:r>
              <a:rPr lang="hu-HU" dirty="0" err="1" smtClean="0">
                <a:solidFill>
                  <a:schemeClr val="bg1"/>
                </a:solidFill>
              </a:rPr>
              <a:t>android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formátunban</a:t>
            </a:r>
            <a:r>
              <a:rPr lang="hu-HU" dirty="0" smtClean="0">
                <a:solidFill>
                  <a:schemeClr val="bg1"/>
                </a:solidFill>
              </a:rPr>
              <a:t> lévő programokat) tud kezelni.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Az </a:t>
            </a:r>
            <a:r>
              <a:rPr lang="hu-HU" dirty="0" err="1" smtClean="0">
                <a:solidFill>
                  <a:schemeClr val="bg1"/>
                </a:solidFill>
              </a:rPr>
              <a:t>androiddal</a:t>
            </a:r>
            <a:r>
              <a:rPr lang="hu-HU" dirty="0" smtClean="0">
                <a:solidFill>
                  <a:schemeClr val="bg1"/>
                </a:solidFill>
              </a:rPr>
              <a:t> ellentétben, ez a rendszer lehetővé teszi, hogy komolyabb programokat is futtassunk gépünkön.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788024" y="2780928"/>
            <a:ext cx="4355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Szerintem ez az operációs rendszer jelenti jövőt. Rendkívül jól alkalmazkodik és szinte már minden számítástechnikai eszköz elérhető </a:t>
            </a:r>
            <a:r>
              <a:rPr lang="hu-HU" dirty="0" err="1" smtClean="0">
                <a:solidFill>
                  <a:schemeClr val="bg1"/>
                </a:solidFill>
              </a:rPr>
              <a:t>androidos</a:t>
            </a:r>
            <a:r>
              <a:rPr lang="hu-HU" dirty="0" smtClean="0">
                <a:solidFill>
                  <a:schemeClr val="bg1"/>
                </a:solidFill>
              </a:rPr>
              <a:t> rendszerrel. A zöld robot kompatibilis a </a:t>
            </a:r>
            <a:r>
              <a:rPr lang="hu-HU" dirty="0" err="1" smtClean="0">
                <a:solidFill>
                  <a:schemeClr val="bg1"/>
                </a:solidFill>
              </a:rPr>
              <a:t>windows-zal</a:t>
            </a:r>
            <a:r>
              <a:rPr lang="hu-HU" dirty="0" smtClean="0">
                <a:solidFill>
                  <a:schemeClr val="bg1"/>
                </a:solidFill>
              </a:rPr>
              <a:t> és ennek köszönhetően könnyen kezelhetjük fájljainkat a számítógépen. Szinte minden </a:t>
            </a:r>
            <a:r>
              <a:rPr lang="hu-HU" dirty="0" err="1" smtClean="0">
                <a:solidFill>
                  <a:schemeClr val="bg1"/>
                </a:solidFill>
              </a:rPr>
              <a:t>windows</a:t>
            </a:r>
            <a:r>
              <a:rPr lang="hu-HU" dirty="0" smtClean="0">
                <a:solidFill>
                  <a:schemeClr val="bg1"/>
                </a:solidFill>
              </a:rPr>
              <a:t> program letölthető </a:t>
            </a:r>
            <a:r>
              <a:rPr lang="hu-HU" dirty="0" err="1" smtClean="0">
                <a:solidFill>
                  <a:schemeClr val="bg1"/>
                </a:solidFill>
              </a:rPr>
              <a:t>android</a:t>
            </a:r>
            <a:r>
              <a:rPr lang="hu-HU" dirty="0" smtClean="0">
                <a:solidFill>
                  <a:schemeClr val="bg1"/>
                </a:solidFill>
              </a:rPr>
              <a:t> formátumban, úgyhogy ezekkel a készülékekkel nyitott lehet előttünk a világ.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Az </a:t>
            </a:r>
            <a:r>
              <a:rPr lang="hu-HU" dirty="0" err="1" smtClean="0">
                <a:solidFill>
                  <a:schemeClr val="bg1"/>
                </a:solidFill>
              </a:rPr>
              <a:t>android</a:t>
            </a:r>
            <a:r>
              <a:rPr lang="hu-HU" dirty="0" smtClean="0">
                <a:solidFill>
                  <a:schemeClr val="bg1"/>
                </a:solidFill>
              </a:rPr>
              <a:t> előnyei…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>
                <a:solidFill>
                  <a:schemeClr val="bg1"/>
                </a:solidFill>
              </a:rPr>
              <a:t>Ennek az operációs rendszernek rendkívül sok előnye van. Egyik legfontosabb, hogy nagyon nyílt rendszer és szinte bármilyen programot meg lehet találni az interneten az </a:t>
            </a:r>
            <a:r>
              <a:rPr lang="hu-HU" dirty="0" err="1" smtClean="0">
                <a:solidFill>
                  <a:schemeClr val="bg1"/>
                </a:solidFill>
              </a:rPr>
              <a:t>androidhoz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hu-HU" dirty="0" smtClean="0">
                <a:solidFill>
                  <a:schemeClr val="bg1"/>
                </a:solidFill>
              </a:rPr>
              <a:t>Az </a:t>
            </a:r>
            <a:r>
              <a:rPr lang="hu-HU" dirty="0" err="1" smtClean="0">
                <a:solidFill>
                  <a:schemeClr val="bg1"/>
                </a:solidFill>
              </a:rPr>
              <a:t>androidra</a:t>
            </a:r>
            <a:r>
              <a:rPr lang="hu-HU" dirty="0" smtClean="0">
                <a:solidFill>
                  <a:schemeClr val="bg1"/>
                </a:solidFill>
              </a:rPr>
              <a:t> letölthető alkalmazások kiterjesztése az APK. De (szinte) bármilyen </a:t>
            </a:r>
            <a:r>
              <a:rPr lang="hu-HU" dirty="0" err="1" smtClean="0">
                <a:solidFill>
                  <a:schemeClr val="bg1"/>
                </a:solidFill>
              </a:rPr>
              <a:t>kiterjeszésű</a:t>
            </a:r>
            <a:r>
              <a:rPr lang="hu-HU" dirty="0" smtClean="0">
                <a:solidFill>
                  <a:schemeClr val="bg1"/>
                </a:solidFill>
              </a:rPr>
              <a:t> fájlt képes megjeleníteni.                       </a:t>
            </a:r>
          </a:p>
          <a:p>
            <a:pPr>
              <a:buNone/>
            </a:pPr>
            <a:r>
              <a:rPr lang="hu-HU" dirty="0" err="1" smtClean="0">
                <a:solidFill>
                  <a:schemeClr val="bg1"/>
                </a:solidFill>
              </a:rPr>
              <a:t>pl</a:t>
            </a:r>
            <a:r>
              <a:rPr lang="hu-HU" dirty="0" smtClean="0">
                <a:solidFill>
                  <a:schemeClr val="bg1"/>
                </a:solidFill>
              </a:rPr>
              <a:t>:. MP3, MP4, AVI, TXT, PPTX, GIF, JPG</a:t>
            </a:r>
            <a:endParaRPr lang="hu-HU" dirty="0">
              <a:solidFill>
                <a:schemeClr val="bg1"/>
              </a:solidFill>
            </a:endParaRPr>
          </a:p>
        </p:txBody>
      </p:sp>
      <p:sp useBgFill="1">
        <p:nvSpPr>
          <p:cNvPr id="4" name="Akciógomb: Tovább vagy Következő 3">
            <a:hlinkClick r:id="" action="ppaction://hlinkshowjump?jump=nextslide" highlightClick="1"/>
          </p:cNvPr>
          <p:cNvSpPr/>
          <p:nvPr/>
        </p:nvSpPr>
        <p:spPr>
          <a:xfrm>
            <a:off x="5940152" y="5805264"/>
            <a:ext cx="1728192" cy="720080"/>
          </a:xfrm>
          <a:prstGeom prst="actionButtonForwardNex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…és hátrányai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5257800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solidFill>
                  <a:schemeClr val="bg1"/>
                </a:solidFill>
              </a:rPr>
              <a:t>Bár tényleg nagyon nyílt operációs rendszer, de ezért is sokkal nyitottabb a vírusok előtt.</a:t>
            </a:r>
          </a:p>
          <a:p>
            <a:pPr>
              <a:buNone/>
            </a:pPr>
            <a:r>
              <a:rPr lang="hu-HU" dirty="0" smtClean="0">
                <a:solidFill>
                  <a:schemeClr val="bg1"/>
                </a:solidFill>
              </a:rPr>
              <a:t>Még szerencsére rengeteg </a:t>
            </a:r>
            <a:r>
              <a:rPr lang="hu-HU" dirty="0" err="1" smtClean="0">
                <a:solidFill>
                  <a:schemeClr val="bg1"/>
                </a:solidFill>
              </a:rPr>
              <a:t>vírusírtó</a:t>
            </a:r>
            <a:r>
              <a:rPr lang="hu-HU" dirty="0" smtClean="0">
                <a:solidFill>
                  <a:schemeClr val="bg1"/>
                </a:solidFill>
              </a:rPr>
              <a:t> áll a felhasználók rendelkezésére, és egy kis óvatossággal meg tudjuk védeni készülékünket a kártevőktől.</a:t>
            </a:r>
            <a:endParaRPr lang="hu-HU" dirty="0">
              <a:solidFill>
                <a:schemeClr val="bg1"/>
              </a:solidFill>
            </a:endParaRPr>
          </a:p>
        </p:txBody>
      </p:sp>
      <p:sp useBgFill="1">
        <p:nvSpPr>
          <p:cNvPr id="4" name="Akciógomb: Tovább vagy Következő 3">
            <a:hlinkClick r:id="" action="ppaction://hlinkshowjump?jump=nextslide" highlightClick="1"/>
          </p:cNvPr>
          <p:cNvSpPr/>
          <p:nvPr/>
        </p:nvSpPr>
        <p:spPr>
          <a:xfrm>
            <a:off x="5220072" y="6165304"/>
            <a:ext cx="1368152" cy="576064"/>
          </a:xfrm>
          <a:prstGeom prst="actionButtonForwardNex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5364088" y="5805264"/>
            <a:ext cx="113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Folyt. Köv.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6" name="Kép 5" descr="android sec.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2564904"/>
            <a:ext cx="2411760" cy="2664296"/>
          </a:xfrm>
          <a:prstGeom prst="rect">
            <a:avLst/>
          </a:prstGeom>
        </p:spPr>
      </p:pic>
      <p:pic>
        <p:nvPicPr>
          <p:cNvPr id="7" name="Kép 6" descr="mcaf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5900035"/>
            <a:ext cx="2411760" cy="957965"/>
          </a:xfrm>
          <a:prstGeom prst="rect">
            <a:avLst/>
          </a:prstGeom>
        </p:spPr>
      </p:pic>
      <p:pic>
        <p:nvPicPr>
          <p:cNvPr id="8" name="Kép 7" descr="nq sec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5229200"/>
            <a:ext cx="241176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aler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380918"/>
            <a:ext cx="8290892" cy="4477082"/>
          </a:xfrm>
        </p:spPr>
      </p:pic>
      <p:pic>
        <p:nvPicPr>
          <p:cNvPr id="5" name="Kép 4" descr="dang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76672"/>
            <a:ext cx="5232400" cy="18002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648</Words>
  <Application>Microsoft Office PowerPoint</Application>
  <PresentationFormat>Diavetítés a képernyőre (4:3 oldalarány)</PresentationFormat>
  <Paragraphs>89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Office-téma</vt:lpstr>
      <vt:lpstr>Készítette: Alföldi Marcell Neumann János Középiskola és kollégium Lakcímem: 3324 Felsőtárkány virág utca 6.</vt:lpstr>
      <vt:lpstr>A telefonom</vt:lpstr>
      <vt:lpstr>Főmenü</vt:lpstr>
      <vt:lpstr>Kinézet</vt:lpstr>
      <vt:lpstr>Tulajdonságai</vt:lpstr>
      <vt:lpstr>Összehasonlítás</vt:lpstr>
      <vt:lpstr>Az android előnyei…</vt:lpstr>
      <vt:lpstr>…és hátrányai</vt:lpstr>
      <vt:lpstr>PowerPoint bemutató</vt:lpstr>
      <vt:lpstr>PowerPoint bemutató</vt:lpstr>
      <vt:lpstr>Eredménye</vt:lpstr>
      <vt:lpstr>Vélemény</vt:lpstr>
      <vt:lpstr>Kérdések/1</vt:lpstr>
      <vt:lpstr>PowerPoint bemutató</vt:lpstr>
      <vt:lpstr>PowerPoint bemutató</vt:lpstr>
      <vt:lpstr>PowerPoint bemutató</vt:lpstr>
      <vt:lpstr>PowerPoint bemutató</vt:lpstr>
      <vt:lpstr>Kérdések/2</vt:lpstr>
      <vt:lpstr>PowerPoint bemutató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telefonom</dc:title>
  <dc:creator>Felhasználó</dc:creator>
  <cp:lastModifiedBy>alfoldim</cp:lastModifiedBy>
  <cp:revision>61</cp:revision>
  <dcterms:created xsi:type="dcterms:W3CDTF">2014-12-28T11:04:43Z</dcterms:created>
  <dcterms:modified xsi:type="dcterms:W3CDTF">2015-01-09T10:15:17Z</dcterms:modified>
</cp:coreProperties>
</file>