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A9C00"/>
    <a:srgbClr val="FFFF99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5823" autoAdjust="0"/>
  </p:normalViewPr>
  <p:slideViewPr>
    <p:cSldViewPr showGuides="1">
      <p:cViewPr>
        <p:scale>
          <a:sx n="107" d="100"/>
          <a:sy n="107" d="100"/>
        </p:scale>
        <p:origin x="-90" y="-7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-2052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D9A-1551-4C8A-BD4E-1B5BE035D9B7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F8E9B-3C0A-4662-826F-044C1B7DBC6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572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B638-E15E-4E27-96A3-0A2D5F012366}" type="datetimeFigureOut">
              <a:rPr lang="hu-HU" smtClean="0"/>
              <a:pPr/>
              <a:t>2014.03.06.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D0DB-1032-4778-87FB-1E17BFCAAE7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cworld.hu/szerzok/david-imr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cworld.hu/szerzok/david-imre" TargetMode="External"/><Relationship Id="rId2" Type="http://schemas.openxmlformats.org/officeDocument/2006/relationships/hyperlink" Target="http://www.economist.com/news/science-and-technology/21584962-small-remote-controlled-craft-powered-sun-are-taking-ai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e.com/read/this-satellite-could-be-beaming-solar-power-down-from-space-by-2025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cworld.hu/szerzok/david-imre" TargetMode="External"/><Relationship Id="rId5" Type="http://schemas.openxmlformats.org/officeDocument/2006/relationships/hyperlink" Target="http://www.nasa.gov/pdf/716070main_Mankins_2011_PhI_SPS_Alpha.pdf" TargetMode="External"/><Relationship Id="rId4" Type="http://schemas.openxmlformats.org/officeDocument/2006/relationships/hyperlink" Target="http://www.artemisinnovation.com/home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u/imgres?start=195&amp;sa=X&amp;espvd=210&amp;es_sm=93&amp;biw=1280&amp;bih=880&amp;tbm=isch&amp;tbnid=2FSb6Te-gzj2OM:&amp;imgrefurl=http://www.hir24.hu/csucsfogyaszto/2011/11/30/neonfennyel-is-beeri-a-napelemes-billentyuzet/&amp;docid=J6MHY4oYd3" TargetMode="External"/><Relationship Id="rId13" Type="http://schemas.openxmlformats.org/officeDocument/2006/relationships/hyperlink" Target="http://pcworld.hu/tudomany/bemutattak-a-jovo-napenergiaval-hajtott-8222csaladi-autojat8221.html" TargetMode="External"/><Relationship Id="rId3" Type="http://schemas.openxmlformats.org/officeDocument/2006/relationships/hyperlink" Target="http://www.google.hu/imgres?sa=X&amp;espvd=210&amp;es_sm=93&amp;biw=1280&amp;bih=880&amp;tbm=isch&amp;tbnid=_rfSQrMvpsg4EM:&amp;imgrefurl=http://profisolar.hu/napelemes-rendszerek-mukodese/&amp;docid=SR8_6dKoFNWxiM&amp;imgurl=http://profisolar.hu/wp-content/up" TargetMode="External"/><Relationship Id="rId7" Type="http://schemas.openxmlformats.org/officeDocument/2006/relationships/hyperlink" Target="http://www.google.hu/imgres?start=244&amp;sa=X&amp;espvd=210&amp;es_sm=93&amp;biw=1280&amp;bih=880&amp;tbm=isch&amp;tbnid=4GFbpbVs4cvuYM:&amp;imgrefurl=http://mosaiconline.hu/online/durvan-sokai" TargetMode="External"/><Relationship Id="rId12" Type="http://schemas.openxmlformats.org/officeDocument/2006/relationships/hyperlink" Target="http://napelemek.biz/napelem-mukodes.ph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u/imgres?start=318&amp;sa=X&amp;espvd=210&amp;es_sm=93&amp;biw=1280&amp;bih=880&amp;tbm=isch&amp;tbnid=SdMddgOqjOfa6M:&amp;imgrefurl=http://www.argep.hu/trend/NAPE/Napelemes-Szoekoekut.html&amp;do" TargetMode="External"/><Relationship Id="rId11" Type="http://schemas.openxmlformats.org/officeDocument/2006/relationships/hyperlink" Target="http://hu.wikipedia.org/wiki/Napelem" TargetMode="External"/><Relationship Id="rId5" Type="http://schemas.openxmlformats.org/officeDocument/2006/relationships/hyperlink" Target="http://www.google.hu/imgres?sa=X&amp;espvd=210&amp;es_sm=93&amp;biw=1280&amp;bih=880&amp;tbm=isch&amp;tbnid=URIVKVc8RCFWJM:&amp;imgrefurl=http://hu.wikipedia.org/wiki/Napelem&amp;docid=fOuxQUWbffT0xM&amp;imgurl=htt" TargetMode="External"/><Relationship Id="rId15" Type="http://schemas.openxmlformats.org/officeDocument/2006/relationships/hyperlink" Target="http://pcworld.hu/tudomany/naperomuvet-telepithetnek-az-urbe.html" TargetMode="External"/><Relationship Id="rId10" Type="http://schemas.openxmlformats.org/officeDocument/2006/relationships/hyperlink" Target="http://www.google.hu/imgres?sa=X&amp;espvd=210&amp;es_sm=93&amp;biw=1280&amp;bih=880&amp;tbm=isch&amp;tbnid=3qOKHbQWpG9FxM:&amp;imgrefurl=http://napelem.net/napelem_lakossag/&amp;docid=dEXOEWE0HSnHSM&amp;imgurl=http://napelem.ne" TargetMode="External"/><Relationship Id="rId4" Type="http://schemas.openxmlformats.org/officeDocument/2006/relationships/hyperlink" Target="http://www.google.hu/imgres?sa=X&amp;espvd=210&amp;es_sm=93&amp;biw=1280&amp;bih=880&amp;tbm=isch&amp;tbnid=Gp7clVg73ENDcM:&amp;imgrefurl=http://alag3.mfa.kfki.hu/mfa/nyariiskola/04_napelem/index.htm&amp;d" TargetMode="External"/><Relationship Id="rId9" Type="http://schemas.openxmlformats.org/officeDocument/2006/relationships/hyperlink" Target="http://www.google.hu/imgres?sa=X&amp;espvd=210&amp;es_sm=93&amp;biw=1280&amp;bih=880&amp;tbm=isch&amp;tbnid=Bc1c15QsQ1uPbM:&amp;imgrefurl=http://www.geo-line.hu/&amp;doci" TargetMode="External"/><Relationship Id="rId14" Type="http://schemas.openxmlformats.org/officeDocument/2006/relationships/hyperlink" Target="http://pcworld.hu/tudomany/napelemes-dronok-lephetik-el-az-ege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png"/><Relationship Id="rId18" Type="http://schemas.openxmlformats.org/officeDocument/2006/relationships/image" Target="../media/image21.wmf"/><Relationship Id="rId3" Type="http://schemas.openxmlformats.org/officeDocument/2006/relationships/image" Target="../media/image6.png"/><Relationship Id="rId21" Type="http://schemas.openxmlformats.org/officeDocument/2006/relationships/image" Target="../media/image24.wmf"/><Relationship Id="rId7" Type="http://schemas.openxmlformats.org/officeDocument/2006/relationships/image" Target="../media/image10.png"/><Relationship Id="rId12" Type="http://schemas.openxmlformats.org/officeDocument/2006/relationships/image" Target="../media/image15.wmf"/><Relationship Id="rId17" Type="http://schemas.openxmlformats.org/officeDocument/2006/relationships/image" Target="../media/image20.png"/><Relationship Id="rId2" Type="http://schemas.openxmlformats.org/officeDocument/2006/relationships/image" Target="../media/image3.jpeg"/><Relationship Id="rId16" Type="http://schemas.openxmlformats.org/officeDocument/2006/relationships/image" Target="../media/image19.wmf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w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41.wmf"/><Relationship Id="rId3" Type="http://schemas.openxmlformats.org/officeDocument/2006/relationships/image" Target="../media/image25.png"/><Relationship Id="rId7" Type="http://schemas.openxmlformats.org/officeDocument/2006/relationships/image" Target="../media/image37.wmf"/><Relationship Id="rId12" Type="http://schemas.openxmlformats.org/officeDocument/2006/relationships/image" Target="../media/image4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11" Type="http://schemas.openxmlformats.org/officeDocument/2006/relationships/image" Target="../media/image39.wmf"/><Relationship Id="rId5" Type="http://schemas.openxmlformats.org/officeDocument/2006/relationships/image" Target="../media/image35.wmf"/><Relationship Id="rId10" Type="http://schemas.openxmlformats.org/officeDocument/2006/relationships/image" Target="../media/image38.wmf"/><Relationship Id="rId4" Type="http://schemas.openxmlformats.org/officeDocument/2006/relationships/image" Target="../media/image34.wmf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Elektromos_mez%C5%91" TargetMode="External"/><Relationship Id="rId3" Type="http://schemas.openxmlformats.org/officeDocument/2006/relationships/hyperlink" Target="http://hu.wikipedia.org/wiki/Elektrom%C3%A1gneses_sug%C3%A1rz%C3%A1s" TargetMode="External"/><Relationship Id="rId7" Type="http://schemas.openxmlformats.org/officeDocument/2006/relationships/hyperlink" Target="http://hu.wikipedia.org/wiki/Elektr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hu.wikipedia.org/wiki/Elektrok%C3%A9miai_potenci%C3%A1l" TargetMode="External"/><Relationship Id="rId11" Type="http://schemas.openxmlformats.org/officeDocument/2006/relationships/image" Target="../media/image44.png"/><Relationship Id="rId5" Type="http://schemas.openxmlformats.org/officeDocument/2006/relationships/hyperlink" Target="http://hu.wikipedia.org/w/index.php?title=Villamos_energia&amp;action=edit&amp;redlink=1" TargetMode="External"/><Relationship Id="rId10" Type="http://schemas.openxmlformats.org/officeDocument/2006/relationships/image" Target="../media/image43.jpeg"/><Relationship Id="rId4" Type="http://schemas.openxmlformats.org/officeDocument/2006/relationships/hyperlink" Target="http://hu.wikipedia.org/wiki/Foton" TargetMode="External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pelemek.biz/napelem-mukode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520" y="2348850"/>
            <a:ext cx="5112710" cy="2448340"/>
          </a:xfrm>
        </p:spPr>
        <p:txBody>
          <a:bodyPr>
            <a:noAutofit/>
            <a:scene3d>
              <a:camera prst="orthographicFront"/>
              <a:lightRig rig="flood" dir="t"/>
            </a:scene3d>
            <a:sp3d extrusionH="57150" prstMaterial="translucentPowder">
              <a:bevelT w="69850" h="69850" prst="divot"/>
              <a:bevelB w="69850" h="69850" prst="divot"/>
            </a:sp3d>
          </a:bodyPr>
          <a:lstStyle/>
          <a:p>
            <a:r>
              <a:rPr lang="hu-H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A</a:t>
            </a:r>
            <a:r>
              <a:rPr lang="hu-H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hu-H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megújuló</a:t>
            </a:r>
            <a:r>
              <a:rPr lang="hu-H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hu-H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energia</a:t>
            </a:r>
            <a:endParaRPr lang="hu-H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115064" cy="1143000"/>
          </a:xfrm>
        </p:spPr>
        <p:txBody>
          <a:bodyPr>
            <a:normAutofit/>
            <a:scene3d>
              <a:camera prst="orthographicFront"/>
              <a:lightRig rig="flood" dir="t"/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pPr algn="l"/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Érdekességek a napelemekr</a:t>
            </a:r>
            <a:r>
              <a:rPr lang="hu-H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ő</a:t>
            </a:r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l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786346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600" i="1" dirty="0" smtClean="0">
                <a:latin typeface="Kristen ITC" pitchFamily="66" charset="0"/>
              </a:rPr>
              <a:t>„</a:t>
            </a:r>
            <a:r>
              <a:rPr lang="hu-HU" sz="1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Bemutatták a jöv</a:t>
            </a:r>
            <a:r>
              <a:rPr lang="hu-HU" sz="1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ő</a:t>
            </a:r>
            <a:r>
              <a:rPr lang="hu-HU" sz="1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 napenergiával hajtott „családi autóját”</a:t>
            </a:r>
            <a:endParaRPr lang="hu-HU" sz="1600" i="1" dirty="0" smtClean="0">
              <a:latin typeface="Kristen ITC" pitchFamily="66" charset="0"/>
            </a:endParaRPr>
          </a:p>
          <a:p>
            <a:pPr fontAlgn="base">
              <a:buNone/>
            </a:pPr>
            <a:r>
              <a:rPr lang="hu-HU" sz="1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Stella, az Eindhoveni Technológiai Egyetem diákjainak napelemes autója akár egy négytagú család fuvarozására is alkalmas lehet. </a:t>
            </a:r>
            <a:r>
              <a:rPr lang="hu-HU" sz="1600" i="1" dirty="0" smtClean="0">
                <a:latin typeface="Kristen ITC" pitchFamily="66" charset="0"/>
              </a:rPr>
              <a:t>Érdekes koncepcióautót mutattak be az Eindhoveni Technológiai Egyetem diákjai. Stella nev</a:t>
            </a:r>
            <a:r>
              <a:rPr lang="hu-HU" sz="1800" i="1" dirty="0" smtClean="0">
                <a:latin typeface="Kristen ITC" pitchFamily="66" charset="0"/>
              </a:rPr>
              <a:t>ű</a:t>
            </a:r>
            <a:r>
              <a:rPr lang="hu-HU" sz="1600" i="1" dirty="0" smtClean="0">
                <a:latin typeface="Kristen ITC" pitchFamily="66" charset="0"/>
              </a:rPr>
              <a:t> szedánjuk a világ első napenergiával hajtott járműve, amely négy ember és hatalmas csomagtartójának köszönhetően, nagy mennyiségű csomag szállítására is alkalmas.</a:t>
            </a:r>
          </a:p>
          <a:p>
            <a:pPr fontAlgn="base">
              <a:buNone/>
            </a:pPr>
            <a:r>
              <a:rPr lang="hu-HU" sz="1600" i="1" dirty="0" smtClean="0">
                <a:latin typeface="Kristen ITC" pitchFamily="66" charset="0"/>
              </a:rPr>
              <a:t>Az egyetemisták Ausztráliában, az október 6-án kezdődő 1800 mérföldes World Solar Challenge-en fogják letesztelni az autót: Stella a „praktikus” napenergia-meghajtású járművek versenyében indul majd.”</a:t>
            </a:r>
          </a:p>
          <a:p>
            <a:pPr>
              <a:buNone/>
            </a:pPr>
            <a:endParaRPr lang="hu-HU" sz="1600" b="1" dirty="0" smtClean="0">
              <a:hlinkClick r:id="rId3"/>
            </a:endParaRPr>
          </a:p>
          <a:p>
            <a:pPr>
              <a:buNone/>
            </a:pPr>
            <a:endParaRPr lang="hu-HU" sz="1600" b="1" dirty="0" smtClean="0">
              <a:hlinkClick r:id="rId3"/>
            </a:endParaRPr>
          </a:p>
          <a:p>
            <a:pPr>
              <a:buNone/>
            </a:pPr>
            <a:r>
              <a:rPr lang="hu-HU" sz="1600" b="1" dirty="0" smtClean="0">
                <a:latin typeface="Kristen ITC" pitchFamily="66" charset="0"/>
                <a:hlinkClick r:id="rId3"/>
              </a:rPr>
              <a:t>Dávid Imre</a:t>
            </a:r>
            <a:r>
              <a:rPr lang="hu-HU" sz="1600" dirty="0" smtClean="0">
                <a:latin typeface="Kristen ITC" pitchFamily="66" charset="0"/>
              </a:rPr>
              <a:t> , 2013. július 6.</a:t>
            </a:r>
            <a:r>
              <a:rPr lang="hu-HU" sz="1600" dirty="0" smtClean="0"/>
              <a:t/>
            </a:r>
            <a:br>
              <a:rPr lang="hu-HU" sz="1600" dirty="0" smtClean="0"/>
            </a:br>
            <a:endParaRPr lang="hu-HU" sz="1600" dirty="0"/>
          </a:p>
        </p:txBody>
      </p:sp>
      <p:pic>
        <p:nvPicPr>
          <p:cNvPr id="5" name="Tartalom helye 4" descr="bemutattak-a-jovo-napenergiaval-hajtott-8222csaladi-autojat8221_screenshot_20130705203548_2_nfh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6314" y="1500174"/>
            <a:ext cx="4038600" cy="3015488"/>
          </a:xfrm>
          <a:effectLst>
            <a:softEdge rad="127000"/>
          </a:effectLst>
        </p:spPr>
      </p:pic>
      <p:sp>
        <p:nvSpPr>
          <p:cNvPr id="6" name="Szövegdoboz 5"/>
          <p:cNvSpPr txBox="1"/>
          <p:nvPr/>
        </p:nvSpPr>
        <p:spPr>
          <a:xfrm>
            <a:off x="5000628" y="485776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„Stella, a világ első napenergiával hajtott négyszemélyes autója”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929190" y="578645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Ez szerintem remek </a:t>
            </a:r>
            <a:r>
              <a:rPr lang="hu-H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megoldás, </a:t>
            </a:r>
            <a:r>
              <a:rPr lang="hu-H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ráadásul még energiatakarékos is. </a:t>
            </a:r>
            <a:endParaRPr lang="hu-H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Mosolygó arc 7"/>
          <p:cNvSpPr/>
          <p:nvPr/>
        </p:nvSpPr>
        <p:spPr>
          <a:xfrm>
            <a:off x="8072462" y="5857892"/>
            <a:ext cx="357190" cy="357190"/>
          </a:xfrm>
          <a:prstGeom prst="smileyFace">
            <a:avLst>
              <a:gd name="adj" fmla="val 465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„</a:t>
            </a:r>
            <a:r>
              <a:rPr lang="hu-HU" sz="29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Napelemes drónok lephetik el az eget</a:t>
            </a:r>
          </a:p>
          <a:p>
            <a:pPr fontAlgn="base">
              <a:buNone/>
            </a:pPr>
            <a:r>
              <a:rPr lang="hu-HU" sz="29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Az Economist cikke szerint rövidesen megjelenhetnek a napenergia hajtotta, „gyakorlatilag korlátlan élettartammal” rendelkező pilóta nélküli légi járművek. </a:t>
            </a:r>
            <a:r>
              <a:rPr lang="hu-HU" sz="2900" i="1" dirty="0" smtClean="0">
                <a:latin typeface="Kristen ITC" pitchFamily="66" charset="0"/>
              </a:rPr>
              <a:t>A </a:t>
            </a:r>
            <a:r>
              <a:rPr lang="hu-HU" sz="2900" b="1" i="1" dirty="0" smtClean="0">
                <a:latin typeface="Kristen ITC" pitchFamily="66" charset="0"/>
                <a:hlinkClick r:id="rId2"/>
              </a:rPr>
              <a:t>The Economist szerint</a:t>
            </a:r>
            <a:r>
              <a:rPr lang="hu-HU" sz="2900" i="1" dirty="0" smtClean="0">
                <a:latin typeface="Kristen ITC" pitchFamily="66" charset="0"/>
              </a:rPr>
              <a:t> nem telik bele sok idő, és napelemes pilóta nélküli légi járművek (unmanned aerial vehicle, UAV) – közismert nevükön drónok – ezrei-tízezrei hemzsegnek majd a levegőben.</a:t>
            </a:r>
          </a:p>
          <a:p>
            <a:pPr fontAlgn="base">
              <a:buNone/>
            </a:pPr>
            <a:r>
              <a:rPr lang="hu-HU" sz="2900" i="1" dirty="0" smtClean="0">
                <a:latin typeface="Kristen ITC" pitchFamily="66" charset="0"/>
              </a:rPr>
              <a:t>„Végül… az apró, civil felhasználású drónok száma sokszorosan meghaladja majd a katonaiakét – írta múlt heti számában a tekintélyes brit hírmagazin. – Használhatjuk őket csővezetékek és az elektromos hálózatok ellenőrzésére, légi felvételek készítésére televíziós csatornák vagy éppen ingatlanügynökök megbízásából, erdőtüzek felderítésére, keresési és mentési műveletek támogatására és még számtalan más területen. A légi forgalom szabályozásával foglalkozó [kormányzati] testületek már javában dolgoznak azoknak a törvényeknek a megalkotásán, amelyek a jelenleginél jóval szélesebb körben engedélyezhetik majd ezeknek a rendszereknek a civil felhasználását.””</a:t>
            </a:r>
          </a:p>
          <a:p>
            <a:endParaRPr lang="hu-HU" sz="2900" i="1" dirty="0" smtClean="0">
              <a:latin typeface="Kristen ITC" pitchFamily="66" charset="0"/>
              <a:hlinkClick r:id="rId3"/>
            </a:endParaRPr>
          </a:p>
          <a:p>
            <a:pPr>
              <a:buNone/>
            </a:pPr>
            <a:r>
              <a:rPr lang="hu-HU" sz="2900" i="1" dirty="0" smtClean="0">
                <a:latin typeface="Kristen ITC" pitchFamily="66" charset="0"/>
                <a:hlinkClick r:id="rId3"/>
              </a:rPr>
              <a:t>Dávid Imre</a:t>
            </a:r>
            <a:r>
              <a:rPr lang="hu-HU" sz="2900" i="1" dirty="0" smtClean="0">
                <a:latin typeface="Kristen ITC" pitchFamily="66" charset="0"/>
              </a:rPr>
              <a:t> , 2013. szeptember 11.</a:t>
            </a:r>
            <a:endParaRPr lang="hu-HU" sz="2900" i="1" dirty="0">
              <a:latin typeface="Kristen ITC" pitchFamily="66" charset="0"/>
            </a:endParaRPr>
          </a:p>
        </p:txBody>
      </p:sp>
      <p:pic>
        <p:nvPicPr>
          <p:cNvPr id="5" name="Tartalom helye 4" descr="solpow-drone-1130911_20130911_013311_l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57686" y="1285860"/>
            <a:ext cx="4524886" cy="1994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4929190" y="3786190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u-H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Kristen ITC" pitchFamily="66" charset="0"/>
              </a:rPr>
              <a:t>Ezek a drónok azért nagyon praktikus megoldások mert,ők közelebb kerülhetnek a naphoz így több energiát gyűjthetnek.</a:t>
            </a:r>
            <a:endParaRPr lang="hu-H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sps-alpha130826_20130826_163459_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287259">
            <a:off x="4241638" y="2642953"/>
            <a:ext cx="4686982" cy="206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28596" y="214290"/>
            <a:ext cx="4114800" cy="6500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„Naperőművet telepíthetnek az űrbe</a:t>
            </a:r>
          </a:p>
          <a:p>
            <a:pPr fontAlgn="base">
              <a:buNone/>
            </a:pPr>
            <a:r>
              <a:rPr lang="hu-HU" sz="1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John Mankis, a NASA volt munkatársa azt reméli, hogy alig több mint tíz éven belül pályára állíthatják az óriási kapacitású „napenergia-műholdat”</a:t>
            </a:r>
            <a:r>
              <a:rPr lang="hu-HU" sz="1400" i="1" dirty="0" smtClean="0">
                <a:latin typeface="Kristen ITC" pitchFamily="66" charset="0"/>
              </a:rPr>
              <a:t> A Vice </a:t>
            </a:r>
            <a:r>
              <a:rPr lang="hu-HU" sz="1400" b="1" i="1" dirty="0" smtClean="0">
                <a:latin typeface="Kristen ITC" pitchFamily="66" charset="0"/>
                <a:hlinkClick r:id="rId3"/>
              </a:rPr>
              <a:t>nemrég számolt be róla</a:t>
            </a:r>
            <a:r>
              <a:rPr lang="hu-HU" sz="1400" i="1" dirty="0" smtClean="0">
                <a:latin typeface="Kristen ITC" pitchFamily="66" charset="0"/>
              </a:rPr>
              <a:t>, hogy John Mankis, a NASA-veteránból lett</a:t>
            </a:r>
            <a:r>
              <a:rPr lang="hu-HU" sz="1400" b="1" i="1" dirty="0" smtClean="0">
                <a:latin typeface="Kristen ITC" pitchFamily="66" charset="0"/>
                <a:hlinkClick r:id="rId4"/>
              </a:rPr>
              <a:t>technológiai vállalkozó</a:t>
            </a:r>
            <a:r>
              <a:rPr lang="hu-HU" sz="1400" i="1" dirty="0" smtClean="0">
                <a:latin typeface="Kristen ITC" pitchFamily="66" charset="0"/>
              </a:rPr>
              <a:t>, az „űr-napenergia” (space-based solar power, SBSP) kitermelésének világszerte ismert szakértője elkészítette a világ első orbitális naperőművének terveit. Ha minden jól megy, a Solar Power Satellite via Arbitrarily Large PHased Array-t (röviden </a:t>
            </a:r>
            <a:r>
              <a:rPr lang="hu-HU" sz="1400" b="1" i="1" dirty="0" smtClean="0">
                <a:latin typeface="Kristen ITC" pitchFamily="66" charset="0"/>
                <a:hlinkClick r:id="rId5"/>
              </a:rPr>
              <a:t>SPS-ALPHA-t</a:t>
            </a:r>
            <a:r>
              <a:rPr lang="hu-HU" sz="1400" i="1" dirty="0" smtClean="0">
                <a:latin typeface="Kristen ITC" pitchFamily="66" charset="0"/>
              </a:rPr>
              <a:t>) már 2025-ben pályára állíthatják.</a:t>
            </a:r>
          </a:p>
          <a:p>
            <a:pPr fontAlgn="base">
              <a:buNone/>
            </a:pPr>
            <a:r>
              <a:rPr lang="hu-HU" sz="1400" i="1" dirty="0" smtClean="0">
                <a:latin typeface="Kristen ITC" pitchFamily="66" charset="0"/>
              </a:rPr>
              <a:t>Egy Föld körüli pályán keringő naperőműnek számos előnye lenne a ma használatos szolárfarmokkal szemben. Az egyik, hogy teljesítményét sem az időjárás, sem az atmoszféra szűrőhatása, sem pedig napunknak az a megrögzött szokása nem befolyásolja, hogy reggel felkel, este pedig lenyugszik – így az SBSP-technológiák rendszerbe állítása drámai mértékben csökkenthetné az emberiség fosszilis energiaforrásoktól való függőségét.”</a:t>
            </a:r>
          </a:p>
          <a:p>
            <a:pPr fontAlgn="base"/>
            <a:endParaRPr lang="hu-HU" sz="1400" b="1" i="1" dirty="0" smtClean="0">
              <a:latin typeface="Kristen ITC" pitchFamily="66" charset="0"/>
            </a:endParaRPr>
          </a:p>
          <a:p>
            <a:pPr>
              <a:buNone/>
            </a:pPr>
            <a:r>
              <a:rPr lang="da-DK" sz="1400" i="1" dirty="0" smtClean="0">
                <a:latin typeface="Kristen ITC" pitchFamily="66" charset="0"/>
                <a:hlinkClick r:id="rId6"/>
              </a:rPr>
              <a:t>Dávid Imre</a:t>
            </a:r>
            <a:r>
              <a:rPr lang="da-DK" sz="1400" i="1" dirty="0" smtClean="0">
                <a:latin typeface="Kristen ITC" pitchFamily="66" charset="0"/>
              </a:rPr>
              <a:t> , 2013. augusztus 26.</a:t>
            </a:r>
            <a:r>
              <a:rPr lang="hu-HU" sz="1400" i="1" dirty="0" smtClean="0">
                <a:latin typeface="Kristen ITC" pitchFamily="66" charset="0"/>
              </a:rPr>
              <a:t/>
            </a:r>
            <a:br>
              <a:rPr lang="hu-HU" sz="1400" i="1" dirty="0" smtClean="0">
                <a:latin typeface="Kristen ITC" pitchFamily="66" charset="0"/>
              </a:rPr>
            </a:br>
            <a:endParaRPr lang="hu-HU" sz="1400" i="1" dirty="0">
              <a:latin typeface="Kristen ITC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gallery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59105">
            <a:off x="5357818" y="1357298"/>
            <a:ext cx="3381372" cy="225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4214842" cy="1143000"/>
          </a:xfrm>
        </p:spPr>
        <p:txBody>
          <a:bodyPr>
            <a:normAutofit/>
            <a:scene3d>
              <a:camera prst="orthographicFront"/>
              <a:lightRig rig="flood" dir="t"/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pPr algn="l"/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Képek napelemekr</a:t>
            </a:r>
            <a:r>
              <a:rPr lang="hu-H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ő</a:t>
            </a:r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l</a:t>
            </a:r>
          </a:p>
        </p:txBody>
      </p:sp>
      <p:pic>
        <p:nvPicPr>
          <p:cNvPr id="11" name="Tartalom helye 10" descr="200px-Gleisdorf.Solarbau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19491574">
            <a:off x="1910200" y="1568347"/>
            <a:ext cx="2130345" cy="28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 descr="130807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81735">
            <a:off x="3284882" y="1711414"/>
            <a:ext cx="3524976" cy="198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 descr="billentyuzet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9433">
            <a:off x="5721016" y="3154728"/>
            <a:ext cx="2738443" cy="137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 descr="551162_AB_01_FB.EPS_4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17651">
            <a:off x="2517480" y="3374743"/>
            <a:ext cx="2325686" cy="232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ép 15" descr="napelem_mukode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3357562"/>
            <a:ext cx="2738444" cy="190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8738" y="285728"/>
            <a:ext cx="7615262" cy="1143000"/>
          </a:xfrm>
        </p:spPr>
        <p:txBody>
          <a:bodyPr>
            <a:scene3d>
              <a:camera prst="orthographicFront"/>
              <a:lightRig rig="flood" dir="t"/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Képek napelemekr</a:t>
            </a:r>
            <a:r>
              <a:rPr lang="hu-H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ő</a:t>
            </a:r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l </a:t>
            </a:r>
            <a:r>
              <a:rPr lang="hu-HU" b="1" baseline="-3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(Magyarázat)</a:t>
            </a:r>
            <a:endParaRPr lang="hu-HU" b="1" baseline="-3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14612" y="1600200"/>
            <a:ext cx="5972188" cy="41862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dirty="0" smtClean="0">
                <a:ln w="24500" cmpd="dbl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Kristen ITC" pitchFamily="66" charset="0"/>
              </a:rPr>
              <a:t>Ezeket a napelemekkel m</a:t>
            </a:r>
            <a:r>
              <a:rPr lang="hu-HU" b="1" dirty="0" smtClean="0">
                <a:ln w="24500" cmpd="dbl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ű</a:t>
            </a:r>
            <a:r>
              <a:rPr lang="hu-HU" b="1" dirty="0" smtClean="0">
                <a:ln w="24500" cmpd="dbl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Kristen ITC" pitchFamily="66" charset="0"/>
              </a:rPr>
              <a:t>köd</a:t>
            </a:r>
            <a:r>
              <a:rPr lang="hu-HU" b="1" dirty="0" smtClean="0">
                <a:ln w="24500" cmpd="dbl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ő</a:t>
            </a:r>
            <a:r>
              <a:rPr lang="hu-HU" b="1" dirty="0" smtClean="0">
                <a:ln w="24500" cmpd="dbl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Kristen ITC" pitchFamily="66" charset="0"/>
              </a:rPr>
              <a:t> tárgyakat akár a mindennapi életben is használhatjuk .Bár ahogy felhívtam a figyelmet az el</a:t>
            </a:r>
            <a:r>
              <a:rPr lang="hu-HU" b="1" dirty="0" smtClean="0">
                <a:ln w="24500" cmpd="dbl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ő</a:t>
            </a:r>
            <a:r>
              <a:rPr lang="hu-HU" b="1" dirty="0" smtClean="0">
                <a:ln w="24500" cmpd="dbl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Kristen ITC" pitchFamily="66" charset="0"/>
              </a:rPr>
              <a:t>z</a:t>
            </a:r>
            <a:r>
              <a:rPr lang="hu-HU" b="1" dirty="0" smtClean="0">
                <a:ln w="24500" cmpd="dbl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ő</a:t>
            </a:r>
            <a:r>
              <a:rPr lang="hu-HU" b="1" dirty="0" smtClean="0">
                <a:ln w="24500" cmpd="dbl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Kristen ITC" pitchFamily="66" charset="0"/>
              </a:rPr>
              <a:t> dián is, a m</a:t>
            </a:r>
            <a:r>
              <a:rPr lang="hu-HU" b="1" dirty="0" smtClean="0">
                <a:ln w="24500" cmpd="dbl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ű</a:t>
            </a:r>
            <a:r>
              <a:rPr lang="hu-HU" b="1" dirty="0" smtClean="0">
                <a:ln w="24500" cmpd="dbl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Kristen ITC" pitchFamily="66" charset="0"/>
              </a:rPr>
              <a:t>ködésükre nagyon oda kell figyelni. Hisz egyetlen egy feltétele van, a NAP.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4643438" y="1785926"/>
            <a:ext cx="928694" cy="35719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500298" y="1785926"/>
            <a:ext cx="785818" cy="35719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ood" dir="t"/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Kérdések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28662" y="1214422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  1.,   Napelemes drónok lephetik el a földet.</a:t>
            </a:r>
          </a:p>
          <a:p>
            <a:endParaRPr lang="hu-HU" i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risten ITC" pitchFamily="66" charset="0"/>
            </a:endParaRPr>
          </a:p>
          <a:p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                       Igaz                         Hamis</a:t>
            </a:r>
            <a:endParaRPr lang="hu-H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928926" y="4143380"/>
            <a:ext cx="928694" cy="35719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072066" y="5214950"/>
            <a:ext cx="1571636" cy="35719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071670" y="2928934"/>
            <a:ext cx="1714512" cy="35719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214414" y="6357958"/>
            <a:ext cx="928694" cy="35719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4429124" y="4143380"/>
            <a:ext cx="785818" cy="35719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4214810" y="2928934"/>
            <a:ext cx="1571636" cy="35719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3071802" y="5214950"/>
            <a:ext cx="1428760" cy="35719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214282" y="6357958"/>
            <a:ext cx="785818" cy="35719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1428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Rossz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428728" y="63579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Jó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928794" y="2357430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 2.,   A kertbe ki lehet szórni a …</a:t>
            </a:r>
          </a:p>
          <a:p>
            <a:endParaRPr lang="hu-H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risten ITC" pitchFamily="66" charset="0"/>
            </a:endParaRPr>
          </a:p>
          <a:p>
            <a:r>
              <a:rPr lang="hu-H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…komposztot .        …műanyagot.</a:t>
            </a:r>
            <a:endParaRPr lang="hu-H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714612" y="3571876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3.,  A napelemes családi autó neve…</a:t>
            </a:r>
          </a:p>
          <a:p>
            <a:endParaRPr lang="hu-H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risten ITC" pitchFamily="66" charset="0"/>
            </a:endParaRPr>
          </a:p>
          <a:p>
            <a:r>
              <a:rPr lang="hu-H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  …Stella         …Bella </a:t>
            </a:r>
            <a:endParaRPr lang="hu-H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3000364" y="4643446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 4.,  ………vet telepíthetnek az </a:t>
            </a:r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ű</a:t>
            </a:r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rbe.</a:t>
            </a:r>
          </a:p>
          <a:p>
            <a:endParaRPr lang="hu-HU" i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risten ITC" pitchFamily="66" charset="0"/>
            </a:endParaRPr>
          </a:p>
          <a:p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Holder</a:t>
            </a:r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ő</a:t>
            </a:r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m</a:t>
            </a:r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ű</a:t>
            </a:r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              Naper</a:t>
            </a:r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ő</a:t>
            </a:r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m</a:t>
            </a:r>
            <a:r>
              <a:rPr lang="hu-H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ű</a:t>
            </a:r>
            <a:endParaRPr lang="hu-H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5257808" cy="1143000"/>
          </a:xfrm>
        </p:spPr>
        <p:txBody>
          <a:bodyPr>
            <a:normAutofit/>
            <a:scene3d>
              <a:camera prst="orthographicFront"/>
              <a:lightRig rig="flood" dir="t"/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A 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25000" lnSpcReduction="20000"/>
          </a:bodyPr>
          <a:lstStyle/>
          <a:p>
            <a:r>
              <a:rPr lang="hu-HU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A képek forrása</a:t>
            </a:r>
          </a:p>
          <a:p>
            <a:endParaRPr lang="hu-HU" u="sng" dirty="0" smtClean="0">
              <a:hlinkClick r:id="rId3"/>
            </a:endParaRPr>
          </a:p>
          <a:p>
            <a:pPr>
              <a:buNone/>
            </a:pPr>
            <a:r>
              <a:rPr lang="hu-HU" sz="4800" u="sng" dirty="0" smtClean="0">
                <a:hlinkClick r:id="rId3"/>
              </a:rPr>
              <a:t>http://www.google.hu/imgres?sa=X&amp;espvd=210&amp;es_sm=93&amp;biw=1280&amp;bih=880&amp;tbm=isch&amp;tbnid=_rfSQrMvpsg4EM%3A&amp;imgrefurl=http%3A%2F%2Fprofisolar.hu%2Fnapelemes-rendszerek-mukodese%2F&amp;docid=SR8_6dKoFNWxiM&amp;imgurl=http%3A%2F%2Fprofisolar.hu%2Fwp-content%2Fup</a:t>
            </a:r>
            <a:endParaRPr lang="hu-HU" sz="4800" dirty="0" smtClean="0"/>
          </a:p>
          <a:p>
            <a:pPr>
              <a:buNone/>
            </a:pPr>
            <a:r>
              <a:rPr lang="hu-HU" sz="4800" u="sng" dirty="0" smtClean="0">
                <a:hlinkClick r:id="rId4"/>
              </a:rPr>
              <a:t>http://www.google.hu/imgres?sa=X&amp;espvd=210&amp;es_sm=93&amp;biw=1280&amp;bih=880&amp;tbm=isch&amp;tbnid=Gp7clVg73ENDcM%3A&amp;imgrefurl=http%3A%2F%2Falag3.mfa.kfki.hu%2Fmfa%2Fnyariiskola%2F04_napelem%2Findex.htm&amp;d</a:t>
            </a:r>
            <a:endParaRPr lang="hu-HU" sz="4800" dirty="0" smtClean="0"/>
          </a:p>
          <a:p>
            <a:pPr>
              <a:buNone/>
            </a:pPr>
            <a:r>
              <a:rPr lang="hu-HU" sz="4800" u="sng" dirty="0" smtClean="0">
                <a:hlinkClick r:id="rId5"/>
              </a:rPr>
              <a:t>http://www.google.hu/imgres?sa=X&amp;espvd=210&amp;es_sm=93&amp;biw=1280&amp;bih=880&amp;tbm=isch&amp;tbnid=URIVKVc8RCFWJM%3A&amp;imgrefurl=http%3A%2F%2Fhu.wikipedia.org%2Fwiki%2FNapelem&amp;docid=fOuxQUWbffT0xM&amp;imgurl=htt</a:t>
            </a:r>
            <a:endParaRPr lang="hu-HU" sz="4800" dirty="0" smtClean="0"/>
          </a:p>
          <a:p>
            <a:pPr>
              <a:buNone/>
            </a:pPr>
            <a:r>
              <a:rPr lang="hu-HU" sz="4800" u="sng" dirty="0" smtClean="0">
                <a:hlinkClick r:id="rId6"/>
              </a:rPr>
              <a:t>http://www.google.hu/imgres?start=318&amp;sa=X&amp;espvd=210&amp;es_sm=93&amp;biw=1280&amp;bih=880&amp;tbm=isch&amp;tbnid=SdMddgOqjOfa6M%3A&amp;imgrefurl=http%3A%2F%2Fwww.argep.hu%2Ftrend%2FNAPE%2FNapelemes-Szoekoekut.html&amp;do</a:t>
            </a:r>
            <a:endParaRPr lang="hu-HU" sz="4800" dirty="0" smtClean="0"/>
          </a:p>
          <a:p>
            <a:pPr>
              <a:buNone/>
            </a:pPr>
            <a:r>
              <a:rPr lang="hu-HU" sz="4800" u="sng" dirty="0" smtClean="0">
                <a:hlinkClick r:id="rId7"/>
              </a:rPr>
              <a:t>http://www.google.hu/imgres?start=244&amp;sa=X&amp;espvd=210&amp;es_sm=93&amp;biw=1280&amp;bih=880&amp;tbm=isch&amp;tbnid=4GFbpbVs4cvuYM%3A&amp;imgrefurl=http%3A%2F%2Fmosaiconline.hu%2Fonline%2Fdurvan-sokai</a:t>
            </a:r>
            <a:endParaRPr lang="hu-HU" sz="4800" dirty="0" smtClean="0"/>
          </a:p>
          <a:p>
            <a:pPr>
              <a:buNone/>
            </a:pPr>
            <a:r>
              <a:rPr lang="hu-HU" sz="4800" u="sng" dirty="0" smtClean="0">
                <a:hlinkClick r:id="rId8"/>
              </a:rPr>
              <a:t>http://www.google.hu/imgres?start=195&amp;sa=X&amp;espvd=210&amp;es_sm=93&amp;biw=1280&amp;bih=880&amp;tbm=isch&amp;tbnid=2FSb6Te-gzj2OM%3A&amp;imgrefurl=http%3A%2F%2Fwww.hir24.hu%2Fcsucsfogyaszto%2F2011%2F11%2F30%2Fneonfennyel-is-beeri-a-napelemes-billentyuzet%2F&amp;docid=J6MHY4oYd3</a:t>
            </a:r>
            <a:endParaRPr lang="hu-HU" sz="4800" dirty="0" smtClean="0"/>
          </a:p>
          <a:p>
            <a:pPr>
              <a:buNone/>
            </a:pPr>
            <a:r>
              <a:rPr lang="hu-HU" sz="4800" u="sng" dirty="0" smtClean="0">
                <a:hlinkClick r:id="rId9"/>
              </a:rPr>
              <a:t>http://www.google.hu/imgres?sa=X&amp;espvd=210&amp;es_sm=93&amp;biw=1280&amp;bih=880&amp;tbm=isch&amp;tbnid=Bc1c15QsQ1uPbM%3A&amp;imgrefurl=http%3A%2F%2Fwww.geo-line.hu%2F&amp;doci</a:t>
            </a:r>
            <a:endParaRPr lang="hu-HU" sz="4800" dirty="0" smtClean="0"/>
          </a:p>
          <a:p>
            <a:pPr>
              <a:buNone/>
            </a:pPr>
            <a:r>
              <a:rPr lang="hu-HU" sz="4800" u="sng" dirty="0" smtClean="0">
                <a:hlinkClick r:id="rId10"/>
              </a:rPr>
              <a:t>http://www.google.hu/imgres?sa=X&amp;espvd=210&amp;es_sm=93&amp;biw=1280&amp;bih=880&amp;tbm=isch&amp;tbnid=3qOKHbQWpG9FxM%3A&amp;imgrefurl=http%3A%2F%2Fnapelem.net%2Fnapelem_lakossag%2F&amp;docid=dEXOEWE0HSnHSM&amp;imgurl=http%3A%2F%2Fnapelem.ne</a:t>
            </a:r>
            <a:endParaRPr lang="hu-HU" sz="4800" dirty="0" smtClean="0"/>
          </a:p>
          <a:p>
            <a:endParaRPr lang="hu-HU" dirty="0" smtClean="0"/>
          </a:p>
          <a:p>
            <a:r>
              <a:rPr lang="hu-HU" sz="6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hu-HU" sz="7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u-HU" sz="6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szövegek</a:t>
            </a:r>
            <a:r>
              <a:rPr lang="hu-HU" sz="7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u-HU" sz="6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forrásai</a:t>
            </a:r>
          </a:p>
          <a:p>
            <a:endParaRPr lang="hu-HU" sz="62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hu-HU" sz="4800" u="sng" dirty="0" smtClean="0">
                <a:hlinkClick r:id="rId11"/>
              </a:rPr>
              <a:t>http://hu.wikipedia.org/wiki/Napelem</a:t>
            </a:r>
            <a:endParaRPr lang="hu-HU" sz="4800" dirty="0" smtClean="0"/>
          </a:p>
          <a:p>
            <a:pPr>
              <a:buNone/>
            </a:pPr>
            <a:r>
              <a:rPr lang="hu-HU" sz="4800" u="sng" dirty="0" smtClean="0">
                <a:hlinkClick r:id="rId12"/>
              </a:rPr>
              <a:t>http://napelemek.biz/napelem-mukodes.php</a:t>
            </a:r>
            <a:endParaRPr lang="hu-HU" sz="4800" dirty="0" smtClean="0"/>
          </a:p>
          <a:p>
            <a:pPr>
              <a:buNone/>
            </a:pPr>
            <a:r>
              <a:rPr lang="hu-HU" sz="4800" u="sng" dirty="0" smtClean="0">
                <a:hlinkClick r:id="rId13"/>
              </a:rPr>
              <a:t>http://pcworld.hu/tudomany/bemutattak-a-jovo-napenergiaval-hajtott-8222csaladi-autojat8221.html</a:t>
            </a:r>
            <a:endParaRPr lang="hu-HU" sz="4800" dirty="0" smtClean="0"/>
          </a:p>
          <a:p>
            <a:pPr>
              <a:buNone/>
            </a:pPr>
            <a:r>
              <a:rPr lang="hu-HU" sz="4800" u="sng" dirty="0" smtClean="0">
                <a:hlinkClick r:id="rId14"/>
              </a:rPr>
              <a:t>http://pcworld.hu/tudomany/napelemes-dronok-lephetik-el-az-eget.html</a:t>
            </a:r>
            <a:endParaRPr lang="hu-HU" sz="4800" dirty="0" smtClean="0"/>
          </a:p>
          <a:p>
            <a:pPr>
              <a:buNone/>
            </a:pPr>
            <a:r>
              <a:rPr lang="hu-HU" sz="4800" u="sng" dirty="0" smtClean="0">
                <a:hlinkClick r:id="rId15"/>
              </a:rPr>
              <a:t>http://pcworld.hu/tudomany/naperomuvet-telepithetnek-az-urbe.html</a:t>
            </a:r>
            <a:endParaRPr lang="hu-HU" sz="4800" dirty="0" smtClean="0"/>
          </a:p>
          <a:p>
            <a:endParaRPr lang="hu-HU" sz="43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14348" y="1214422"/>
            <a:ext cx="371477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l"/>
            </a:scene3d>
            <a:sp3d extrusionH="25400" contourW="8890" prstMaterial="translucentPowder">
              <a:bevelT w="38100" h="317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hu-H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  <a:ea typeface="+mj-ea"/>
                <a:cs typeface="+mj-cs"/>
              </a:rPr>
              <a:t>A környezet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004060" y="188550"/>
            <a:ext cx="3960550" cy="2031325"/>
          </a:xfrm>
          <a:prstGeom prst="rect">
            <a:avLst/>
          </a:prstGeom>
          <a:ln>
            <a:noFill/>
            <a:prstDash val="lgDash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/>
                </a:solidFill>
                <a:latin typeface="Kristen ITC" pitchFamily="66" charset="0"/>
              </a:rPr>
              <a:t>Igen, vajon mi is az a kötnyezet? </a:t>
            </a:r>
          </a:p>
          <a:p>
            <a:r>
              <a:rPr lang="hu-HU" dirty="0" smtClean="0">
                <a:solidFill>
                  <a:schemeClr val="accent2"/>
                </a:solidFill>
                <a:latin typeface="Kristen ITC" pitchFamily="66" charset="0"/>
              </a:rPr>
              <a:t>Hogyan védhetjük meg , hogyan tehetünk pusztulása, pusztítása ellen?</a:t>
            </a:r>
          </a:p>
          <a:p>
            <a:r>
              <a:rPr lang="hu-HU" dirty="0" smtClean="0">
                <a:solidFill>
                  <a:schemeClr val="accent2"/>
                </a:solidFill>
                <a:latin typeface="Kristen ITC" pitchFamily="66" charset="0"/>
              </a:rPr>
              <a:t>Hogyan lehetne „zöldebben” élni?</a:t>
            </a:r>
          </a:p>
          <a:p>
            <a:r>
              <a:rPr lang="hu-HU" dirty="0" smtClean="0">
                <a:solidFill>
                  <a:schemeClr val="accent2"/>
                </a:solidFill>
                <a:latin typeface="Kristen ITC" pitchFamily="66" charset="0"/>
              </a:rPr>
              <a:t>Vajon kinek mekkora az öko „lábnyoma”?</a:t>
            </a:r>
            <a:endParaRPr lang="hu-HU" dirty="0">
              <a:solidFill>
                <a:schemeClr val="accent2"/>
              </a:solidFill>
              <a:latin typeface="Kristen ITC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643142" y="2714620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  <a:t>Energia takarékos megoldások</a:t>
            </a:r>
          </a:p>
          <a:p>
            <a:pPr>
              <a:buFont typeface="Webdings" pitchFamily="18" charset="2"/>
              <a:buChar char=""/>
            </a:pPr>
            <a:r>
              <a:rPr lang="hu-HU" sz="1600" dirty="0" smtClean="0">
                <a:solidFill>
                  <a:schemeClr val="accent1"/>
                </a:solidFill>
              </a:rPr>
              <a:t>  </a:t>
            </a:r>
            <a:r>
              <a:rPr lang="hu-HU" sz="1600" dirty="0" smtClean="0">
                <a:solidFill>
                  <a:schemeClr val="accent1"/>
                </a:solidFill>
                <a:latin typeface="Kristen ITC" pitchFamily="66" charset="0"/>
              </a:rPr>
              <a:t>Én a szelektív hulladékgyűjtéssel keztem:  -A </a:t>
            </a:r>
            <a:r>
              <a:rPr lang="hu-HU" sz="1600" dirty="0" smtClean="0">
                <a:solidFill>
                  <a:schemeClr val="accent1"/>
                </a:solidFill>
                <a:latin typeface="Kristen ITC" pitchFamily="66" charset="0"/>
              </a:rPr>
              <a:t>komposzt</a:t>
            </a:r>
            <a:endParaRPr lang="hu-HU" sz="1600" dirty="0" smtClean="0">
              <a:solidFill>
                <a:schemeClr val="accent1"/>
              </a:solidFill>
              <a:latin typeface="Kristen ITC" pitchFamily="66" charset="0"/>
            </a:endParaRPr>
          </a:p>
          <a:p>
            <a:r>
              <a:rPr lang="hu-HU" sz="1600" dirty="0" smtClean="0">
                <a:solidFill>
                  <a:schemeClr val="accent1"/>
                </a:solidFill>
                <a:latin typeface="Kristen ITC" pitchFamily="66" charset="0"/>
              </a:rPr>
              <a:t>                                                                          -A papír</a:t>
            </a:r>
          </a:p>
          <a:p>
            <a:r>
              <a:rPr lang="hu-HU" sz="1600" dirty="0" smtClean="0">
                <a:solidFill>
                  <a:schemeClr val="accent1"/>
                </a:solidFill>
                <a:latin typeface="Kristen ITC" pitchFamily="66" charset="0"/>
              </a:rPr>
              <a:t>                                                                          -Az üveg</a:t>
            </a:r>
          </a:p>
          <a:p>
            <a:r>
              <a:rPr lang="hu-HU" sz="1600" dirty="0" smtClean="0">
                <a:solidFill>
                  <a:schemeClr val="accent1"/>
                </a:solidFill>
                <a:latin typeface="Kristen ITC" pitchFamily="66" charset="0"/>
              </a:rPr>
              <a:t>                                                                          -A műanyag   </a:t>
            </a:r>
          </a:p>
          <a:p>
            <a:endParaRPr lang="hu-HU" sz="20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ercs függőlegesen 58"/>
          <p:cNvSpPr/>
          <p:nvPr/>
        </p:nvSpPr>
        <p:spPr>
          <a:xfrm>
            <a:off x="6715140" y="4286256"/>
            <a:ext cx="2321480" cy="1440200"/>
          </a:xfrm>
          <a:prstGeom prst="verticalScroll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Ez az újrahasznosítás jele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5928" y="214290"/>
            <a:ext cx="7258072" cy="1143000"/>
          </a:xfrm>
        </p:spPr>
        <p:txBody>
          <a:bodyPr>
            <a:noAutofit/>
            <a:scene3d>
              <a:camera prst="orthographicFront"/>
              <a:lightRig rig="flood" dir="t">
                <a:rot lat="0" lon="0" rev="0"/>
              </a:lightRig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pPr algn="l"/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Én, a szelektív hulladék gyüjtéssel heztdtem</a:t>
            </a:r>
          </a:p>
        </p:txBody>
      </p:sp>
      <p:sp>
        <p:nvSpPr>
          <p:cNvPr id="82" name="Szövegdoboz 81"/>
          <p:cNvSpPr txBox="1"/>
          <p:nvPr/>
        </p:nvSpPr>
        <p:spPr>
          <a:xfrm>
            <a:off x="1714480" y="1643050"/>
            <a:ext cx="3672510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Kristen ITC" pitchFamily="66" charset="0"/>
              </a:rPr>
              <a:t>Sok féleképpen lehet szétválogatni (szelektálni) a szemetet ez néhány formája de ezek mellet külön lehet válogatni még az elemeket és a fémeket….</a:t>
            </a:r>
            <a:endParaRPr lang="hu-HU" dirty="0">
              <a:latin typeface="Kristen ITC" pitchFamily="66" charset="0"/>
            </a:endParaRPr>
          </a:p>
        </p:txBody>
      </p:sp>
      <p:sp>
        <p:nvSpPr>
          <p:cNvPr id="83" name="Szalag alulnézetben 82"/>
          <p:cNvSpPr/>
          <p:nvPr/>
        </p:nvSpPr>
        <p:spPr>
          <a:xfrm>
            <a:off x="5580140" y="1700760"/>
            <a:ext cx="3240450" cy="1944270"/>
          </a:xfrm>
          <a:prstGeom prst="ribbon">
            <a:avLst>
              <a:gd name="adj1" fmla="val 6413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Kristen ITC" pitchFamily="66" charset="0"/>
              </a:rPr>
              <a:t>Tipp:   ilyen </a:t>
            </a:r>
            <a:r>
              <a:rPr lang="hu-HU" sz="1600" dirty="0" err="1" smtClean="0">
                <a:latin typeface="Kristen ITC" pitchFamily="66" charset="0"/>
              </a:rPr>
              <a:t>üdítös</a:t>
            </a:r>
            <a:r>
              <a:rPr lang="hu-HU" sz="1600" dirty="0" smtClean="0">
                <a:latin typeface="Kristen ITC" pitchFamily="66" charset="0"/>
              </a:rPr>
              <a:t> flakonokból </a:t>
            </a:r>
            <a:r>
              <a:rPr lang="hu-HU" sz="1600" dirty="0" smtClean="0">
                <a:latin typeface="Kristen ITC" pitchFamily="66" charset="0"/>
              </a:rPr>
              <a:t>ha sok </a:t>
            </a:r>
            <a:r>
              <a:rPr lang="hu-HU" sz="1600" dirty="0" smtClean="0">
                <a:latin typeface="Kristen ITC" pitchFamily="66" charset="0"/>
              </a:rPr>
              <a:t>összegyűlik, </a:t>
            </a:r>
            <a:r>
              <a:rPr lang="hu-HU" sz="1600" dirty="0" smtClean="0">
                <a:latin typeface="Kristen ITC" pitchFamily="66" charset="0"/>
              </a:rPr>
              <a:t>akkor házi napelemeket lehet </a:t>
            </a:r>
            <a:r>
              <a:rPr lang="hu-HU" sz="1600" dirty="0" smtClean="0">
                <a:latin typeface="Kristen ITC" pitchFamily="66" charset="0"/>
              </a:rPr>
              <a:t>készíteni, </a:t>
            </a:r>
            <a:r>
              <a:rPr lang="hu-HU" sz="1600" dirty="0" smtClean="0">
                <a:latin typeface="Kristen ITC" pitchFamily="66" charset="0"/>
              </a:rPr>
              <a:t>nézzetek utána a neten.</a:t>
            </a:r>
            <a:endParaRPr lang="hu-HU" sz="1600" dirty="0">
              <a:latin typeface="Kristen ITC" pitchFamily="66" charset="0"/>
            </a:endParaRPr>
          </a:p>
        </p:txBody>
      </p:sp>
      <p:pic>
        <p:nvPicPr>
          <p:cNvPr id="75" name="Picture 44" descr="C:\Users\Krisztian\AppData\Local\Microsoft\Windows\Temporary Internet Files\Content.IE5\DJI2Q03X\MC9003488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30" y="3140960"/>
            <a:ext cx="1041419" cy="854524"/>
          </a:xfrm>
          <a:prstGeom prst="rect">
            <a:avLst/>
          </a:prstGeom>
          <a:noFill/>
        </p:spPr>
      </p:pic>
      <p:pic>
        <p:nvPicPr>
          <p:cNvPr id="2050" name="Picture 2" descr="C:\Users\Krisztian\AppData\Local\Microsoft\Windows\Temporary Internet Files\Content.IE5\4ILY6G82\MC90043157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786190"/>
            <a:ext cx="2448340" cy="2464661"/>
          </a:xfrm>
          <a:prstGeom prst="rect">
            <a:avLst/>
          </a:prstGeom>
          <a:noFill/>
        </p:spPr>
      </p:pic>
      <p:sp>
        <p:nvSpPr>
          <p:cNvPr id="55" name="Ellipszis 54"/>
          <p:cNvSpPr/>
          <p:nvPr/>
        </p:nvSpPr>
        <p:spPr>
          <a:xfrm>
            <a:off x="4214810" y="4572008"/>
            <a:ext cx="1152160" cy="115216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57" name="Egyenes összekötő nyíllal 56"/>
          <p:cNvCxnSpPr/>
          <p:nvPr/>
        </p:nvCxnSpPr>
        <p:spPr>
          <a:xfrm>
            <a:off x="5357818" y="5072074"/>
            <a:ext cx="1656230" cy="0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/>
      <p:bldP spid="82" grpId="0" animBg="1"/>
      <p:bldP spid="83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2714644" cy="928694"/>
          </a:xfrm>
        </p:spPr>
        <p:txBody>
          <a:bodyPr>
            <a:normAutofit/>
            <a:scene3d>
              <a:camera prst="orthographicFront"/>
              <a:lightRig rig="flood" dir="t"/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pPr algn="l"/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A komposzt</a:t>
            </a:r>
          </a:p>
        </p:txBody>
      </p:sp>
      <p:pic>
        <p:nvPicPr>
          <p:cNvPr id="4" name="Picture 46" descr="C:\Users\Krisztian\AppData\Local\Microsoft\Windows\Temporary Internet Files\Content.IE5\4ILY6G82\MC900441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4365130"/>
            <a:ext cx="654910" cy="654910"/>
          </a:xfrm>
          <a:prstGeom prst="rect">
            <a:avLst/>
          </a:prstGeom>
          <a:noFill/>
        </p:spPr>
      </p:pic>
      <p:pic>
        <p:nvPicPr>
          <p:cNvPr id="6" name="Picture 50" descr="C:\Users\Krisztian\AppData\Local\Microsoft\Windows\Temporary Internet Files\Content.IE5\4ILY6G82\MC90044170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40" y="4581160"/>
            <a:ext cx="648090" cy="648090"/>
          </a:xfrm>
          <a:prstGeom prst="rect">
            <a:avLst/>
          </a:prstGeom>
          <a:noFill/>
        </p:spPr>
      </p:pic>
      <p:pic>
        <p:nvPicPr>
          <p:cNvPr id="12" name="Picture 59" descr="C:\Users\Krisztian\AppData\Local\Microsoft\Windows\Temporary Internet Files\Content.IE5\25LMX42B\MC9003914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560" y="3645030"/>
            <a:ext cx="1224170" cy="1686728"/>
          </a:xfrm>
          <a:prstGeom prst="rect">
            <a:avLst/>
          </a:prstGeom>
          <a:noFill/>
        </p:spPr>
      </p:pic>
      <p:sp>
        <p:nvSpPr>
          <p:cNvPr id="17" name="Szövegdoboz 16"/>
          <p:cNvSpPr txBox="1"/>
          <p:nvPr/>
        </p:nvSpPr>
        <p:spPr>
          <a:xfrm>
            <a:off x="2699740" y="6272638"/>
            <a:ext cx="1296180" cy="30777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  <a:latin typeface="Kristen ITC" pitchFamily="66" charset="0"/>
              </a:rPr>
              <a:t>A komposzt</a:t>
            </a:r>
            <a:endParaRPr lang="hu-HU" sz="1400" dirty="0">
              <a:solidFill>
                <a:schemeClr val="accent6">
                  <a:lumMod val="5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18" name="Picture 63" descr="C:\Users\Krisztian\AppData\Local\Microsoft\Windows\Temporary Internet Files\Content.IE5\DJI2Q03X\MC90039148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560" y="3501010"/>
            <a:ext cx="1632204" cy="1816913"/>
          </a:xfrm>
          <a:prstGeom prst="rect">
            <a:avLst/>
          </a:prstGeom>
          <a:noFill/>
        </p:spPr>
      </p:pic>
      <p:pic>
        <p:nvPicPr>
          <p:cNvPr id="20" name="Picture 6" descr="C:\Users\Krisztian\AppData\Local\Microsoft\Windows\Temporary Internet Files\Content.IE5\7K0OFEHX\MC90043157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540" y="4869200"/>
            <a:ext cx="1904762" cy="1917460"/>
          </a:xfrm>
          <a:prstGeom prst="rect">
            <a:avLst/>
          </a:prstGeom>
          <a:noFill/>
        </p:spPr>
      </p:pic>
      <p:pic>
        <p:nvPicPr>
          <p:cNvPr id="21" name="Picture 6" descr="C:\Users\Krisztian\AppData\Local\Microsoft\Windows\Temporary Internet Files\Content.IE5\7K0OFEHX\MC90043157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69200"/>
            <a:ext cx="1904762" cy="1917460"/>
          </a:xfrm>
          <a:prstGeom prst="rect">
            <a:avLst/>
          </a:prstGeom>
          <a:noFill/>
        </p:spPr>
      </p:pic>
      <p:pic>
        <p:nvPicPr>
          <p:cNvPr id="8" name="Picture 65" descr="C:\Users\Krisztian\AppData\Local\Microsoft\Windows\Temporary Internet Files\Content.IE5\25LMX42B\MC90039149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540" y="3501010"/>
            <a:ext cx="1323137" cy="1815084"/>
          </a:xfrm>
          <a:prstGeom prst="rect">
            <a:avLst/>
          </a:prstGeom>
          <a:noFill/>
        </p:spPr>
      </p:pic>
      <p:pic>
        <p:nvPicPr>
          <p:cNvPr id="16" name="Picture 48" descr="C:\Users\Krisztian\AppData\Local\Microsoft\Windows\Temporary Internet Files\Content.IE5\7K0OFEHX\MC90044171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08650" y="4797190"/>
            <a:ext cx="972135" cy="972135"/>
          </a:xfrm>
          <a:prstGeom prst="rect">
            <a:avLst/>
          </a:prstGeom>
          <a:noFill/>
        </p:spPr>
      </p:pic>
      <p:pic>
        <p:nvPicPr>
          <p:cNvPr id="5" name="Picture 47" descr="C:\Users\Krisztian\AppData\Local\Microsoft\Windows\Temporary Internet Files\Content.IE5\DJI2Q03X\MC900441744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450" y="4653170"/>
            <a:ext cx="936130" cy="936130"/>
          </a:xfrm>
          <a:prstGeom prst="rect">
            <a:avLst/>
          </a:prstGeom>
          <a:noFill/>
        </p:spPr>
      </p:pic>
      <p:pic>
        <p:nvPicPr>
          <p:cNvPr id="11" name="Picture 64" descr="C:\Users\Krisztian\AppData\Local\Microsoft\Windows\Temporary Internet Files\Content.IE5\7K0OFEHX\MC900391484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680" y="4509150"/>
            <a:ext cx="576080" cy="805217"/>
          </a:xfrm>
          <a:prstGeom prst="rect">
            <a:avLst/>
          </a:prstGeom>
          <a:noFill/>
        </p:spPr>
      </p:pic>
      <p:pic>
        <p:nvPicPr>
          <p:cNvPr id="10" name="Picture 68" descr="C:\Users\Krisztian\AppData\Local\Microsoft\Windows\Temporary Internet Files\Content.IE5\4ILY6G82\MC900334788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530" y="3429000"/>
            <a:ext cx="884225" cy="1837030"/>
          </a:xfrm>
          <a:prstGeom prst="rect">
            <a:avLst/>
          </a:prstGeom>
          <a:noFill/>
        </p:spPr>
      </p:pic>
      <p:pic>
        <p:nvPicPr>
          <p:cNvPr id="15" name="Picture 53" descr="C:\Users\Krisztian\AppData\Local\Microsoft\Windows\Temporary Internet Files\Content.IE5\7K0OFEHX\MC90044178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597138">
            <a:off x="1438231" y="4687842"/>
            <a:ext cx="864120" cy="864120"/>
          </a:xfrm>
          <a:prstGeom prst="rect">
            <a:avLst/>
          </a:prstGeom>
          <a:noFill/>
        </p:spPr>
      </p:pic>
      <p:pic>
        <p:nvPicPr>
          <p:cNvPr id="19" name="Picture 58" descr="C:\Users\Krisztian\AppData\Local\Microsoft\Windows\Temporary Internet Files\Content.IE5\7K0OFEHX\MC900391498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5520" y="4365130"/>
            <a:ext cx="1818742" cy="1207922"/>
          </a:xfrm>
          <a:prstGeom prst="rect">
            <a:avLst/>
          </a:prstGeom>
          <a:noFill/>
        </p:spPr>
      </p:pic>
      <p:pic>
        <p:nvPicPr>
          <p:cNvPr id="14" name="Picture 54" descr="C:\Users\Krisztian\AppData\Local\Microsoft\Windows\Temporary Internet Files\Content.IE5\25LMX42B\MC900441785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95670" y="4797190"/>
            <a:ext cx="582900" cy="582900"/>
          </a:xfrm>
          <a:prstGeom prst="rect">
            <a:avLst/>
          </a:prstGeom>
          <a:noFill/>
        </p:spPr>
      </p:pic>
      <p:pic>
        <p:nvPicPr>
          <p:cNvPr id="9" name="Picture 67" descr="C:\Users\Krisztian\AppData\Local\Microsoft\Windows\Temporary Internet Files\Content.IE5\25LMX42B\MC900331366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7630" y="5727683"/>
            <a:ext cx="936130" cy="914287"/>
          </a:xfrm>
          <a:prstGeom prst="rect">
            <a:avLst/>
          </a:prstGeom>
          <a:noFill/>
        </p:spPr>
      </p:pic>
      <p:pic>
        <p:nvPicPr>
          <p:cNvPr id="13" name="Picture 56" descr="C:\Users\Krisztian\AppData\Local\Microsoft\Windows\Temporary Internet Files\Content.IE5\DJI2Q03X\MC900441782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9590" y="6021360"/>
            <a:ext cx="792110" cy="792110"/>
          </a:xfrm>
          <a:prstGeom prst="rect">
            <a:avLst/>
          </a:prstGeom>
          <a:noFill/>
        </p:spPr>
      </p:pic>
      <p:pic>
        <p:nvPicPr>
          <p:cNvPr id="7" name="Picture 62" descr="C:\Users\Krisztian\AppData\Local\Microsoft\Windows\Temporary Internet Files\Content.IE5\4ILY6G82\MC900331282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59540" y="6115389"/>
            <a:ext cx="663804" cy="526581"/>
          </a:xfrm>
          <a:prstGeom prst="rect">
            <a:avLst/>
          </a:prstGeom>
          <a:noFill/>
        </p:spPr>
      </p:pic>
      <p:pic>
        <p:nvPicPr>
          <p:cNvPr id="3" name="Picture 45" descr="C:\Users\Krisztian\AppData\Local\Microsoft\Windows\Temporary Internet Files\Content.IE5\25LMX42B\MC900441781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59540" y="4804010"/>
            <a:ext cx="504070" cy="504070"/>
          </a:xfrm>
          <a:prstGeom prst="rect">
            <a:avLst/>
          </a:prstGeom>
          <a:noFill/>
        </p:spPr>
      </p:pic>
      <p:pic>
        <p:nvPicPr>
          <p:cNvPr id="22" name="Picture 49" descr="C:\Users\Krisztian\AppData\Local\Microsoft\Windows\Temporary Internet Files\Content.IE5\25LMX42B\MC900441719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5470" y="4581160"/>
            <a:ext cx="795520" cy="795520"/>
          </a:xfrm>
          <a:prstGeom prst="rect">
            <a:avLst/>
          </a:prstGeom>
          <a:noFill/>
        </p:spPr>
      </p:pic>
      <p:sp>
        <p:nvSpPr>
          <p:cNvPr id="23" name="Tekercs vízszintesen 22"/>
          <p:cNvSpPr/>
          <p:nvPr/>
        </p:nvSpPr>
        <p:spPr>
          <a:xfrm>
            <a:off x="3643306" y="142852"/>
            <a:ext cx="5328740" cy="3888540"/>
          </a:xfrm>
          <a:prstGeom prst="horizontalScroll">
            <a:avLst>
              <a:gd name="adj" fmla="val 72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2"/>
                </a:solidFill>
                <a:latin typeface="Kristen ITC" pitchFamily="66" charset="0"/>
              </a:rPr>
              <a:t>A komposztba általában lebomló anyagok, sőt általában növények kerülnek, amik persze már romlottak, hisz ételt nem pocsékolunk.</a:t>
            </a:r>
          </a:p>
          <a:p>
            <a:pPr algn="ctr"/>
            <a:r>
              <a:rPr lang="hu-HU" dirty="0" smtClean="0">
                <a:solidFill>
                  <a:schemeClr val="accent2"/>
                </a:solidFill>
                <a:latin typeface="Kristen ITC" pitchFamily="66" charset="0"/>
              </a:rPr>
              <a:t>Ezeket, </a:t>
            </a:r>
            <a:r>
              <a:rPr lang="hu-HU" dirty="0" smtClean="0">
                <a:solidFill>
                  <a:schemeClr val="accent2"/>
                </a:solidFill>
                <a:latin typeface="Kristen ITC" pitchFamily="66" charset="0"/>
              </a:rPr>
              <a:t>amennyiben van kert a háznál , bátran </a:t>
            </a:r>
            <a:r>
              <a:rPr lang="hu-HU" dirty="0" smtClean="0">
                <a:solidFill>
                  <a:schemeClr val="accent2"/>
                </a:solidFill>
                <a:latin typeface="Kristen ITC" pitchFamily="66" charset="0"/>
              </a:rPr>
              <a:t>rászórhatjuk </a:t>
            </a:r>
            <a:r>
              <a:rPr lang="hu-HU" dirty="0" smtClean="0">
                <a:solidFill>
                  <a:schemeClr val="accent2"/>
                </a:solidFill>
                <a:latin typeface="Kristen ITC" pitchFamily="66" charset="0"/>
              </a:rPr>
              <a:t>a földre, hisz tápanyaggal dúsítja a veteményes talaját.</a:t>
            </a:r>
          </a:p>
          <a:p>
            <a:pPr algn="ctr"/>
            <a:endParaRPr lang="hu-HU" dirty="0">
              <a:solidFill>
                <a:schemeClr val="accent2"/>
              </a:solidFill>
              <a:latin typeface="Kristen ITC" pitchFamily="66" charset="0"/>
            </a:endParaRPr>
          </a:p>
        </p:txBody>
      </p:sp>
      <p:pic>
        <p:nvPicPr>
          <p:cNvPr id="25" name="Picture 10" descr="C:\Users\Krisztian\AppData\Local\Microsoft\Windows\Temporary Internet Files\Content.IE5\DJI2Q03X\MC900318350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27980" y="5229250"/>
            <a:ext cx="2749888" cy="1498937"/>
          </a:xfrm>
          <a:prstGeom prst="rect">
            <a:avLst/>
          </a:prstGeom>
          <a:noFill/>
        </p:spPr>
      </p:pic>
      <p:pic>
        <p:nvPicPr>
          <p:cNvPr id="24" name="Picture 17" descr="C:\Users\Krisztian\AppData\Local\Microsoft\Windows\Temporary Internet Files\Content.IE5\25LMX42B\MC90043157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0" y="4941210"/>
            <a:ext cx="1440677" cy="145028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662" y="1071546"/>
            <a:ext cx="2032868" cy="1143000"/>
          </a:xfrm>
        </p:spPr>
        <p:txBody>
          <a:bodyPr>
            <a:normAutofit/>
            <a:scene3d>
              <a:camera prst="orthographicFront"/>
              <a:lightRig rig="flood" dir="t"/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pPr algn="l"/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A papír</a:t>
            </a:r>
          </a:p>
        </p:txBody>
      </p:sp>
      <p:pic>
        <p:nvPicPr>
          <p:cNvPr id="7" name="Picture 8" descr="C:\Users\Krisztian\AppData\Local\Microsoft\Windows\Temporary Internet Files\Content.IE5\4ILY6G82\MC90044171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660" y="3861060"/>
            <a:ext cx="2743200" cy="2743200"/>
          </a:xfrm>
          <a:prstGeom prst="rect">
            <a:avLst/>
          </a:prstGeom>
          <a:noFill/>
        </p:spPr>
      </p:pic>
      <p:pic>
        <p:nvPicPr>
          <p:cNvPr id="10" name="Picture 4" descr="C:\Users\Krisztian\AppData\Local\Microsoft\Windows\Temporary Internet Files\Content.IE5\25LMX42B\MC90043163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00" y="5805330"/>
            <a:ext cx="792110" cy="792110"/>
          </a:xfrm>
          <a:prstGeom prst="rect">
            <a:avLst/>
          </a:prstGeom>
          <a:noFill/>
        </p:spPr>
      </p:pic>
      <p:pic>
        <p:nvPicPr>
          <p:cNvPr id="11" name="Picture 7" descr="C:\Users\Krisztian\AppData\Local\Microsoft\Windows\Temporary Internet Files\Content.IE5\25LMX42B\MC90043163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30" y="5661310"/>
            <a:ext cx="1052670" cy="1052670"/>
          </a:xfrm>
          <a:prstGeom prst="rect">
            <a:avLst/>
          </a:prstGeom>
          <a:noFill/>
        </p:spPr>
      </p:pic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323410" y="3645030"/>
            <a:ext cx="720100" cy="79211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12" name="Picture 11" descr="C:\Users\Krisztian\AppData\Local\Microsoft\Windows\Temporary Internet Files\Content.IE5\25LMX42B\MC90042479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530" y="4869200"/>
            <a:ext cx="1008140" cy="895159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 rot="20739850">
            <a:off x="1366710" y="5194256"/>
            <a:ext cx="678487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accent6">
                    <a:lumMod val="50000"/>
                  </a:schemeClr>
                </a:solidFill>
                <a:latin typeface="Kristen ITC" pitchFamily="66" charset="0"/>
              </a:rPr>
              <a:t>papír</a:t>
            </a:r>
            <a:endParaRPr lang="hu-HU" sz="1400" dirty="0">
              <a:solidFill>
                <a:schemeClr val="accent6">
                  <a:lumMod val="5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3" name="Picture 12" descr="C:\Users\Krisztian\AppData\Local\Microsoft\Windows\Temporary Internet Files\Content.IE5\4ILY6G82\MC90042479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510" y="4149100"/>
            <a:ext cx="504070" cy="447579"/>
          </a:xfrm>
          <a:prstGeom prst="rect">
            <a:avLst/>
          </a:prstGeom>
          <a:noFill/>
        </p:spPr>
      </p:pic>
      <p:pic>
        <p:nvPicPr>
          <p:cNvPr id="8" name="Picture 16" descr="C:\Users\Krisztian\AppData\Local\Microsoft\Windows\Temporary Internet Files\Content.IE5\4ILY6G82\MC90043383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480" y="3573020"/>
            <a:ext cx="1036462" cy="1036462"/>
          </a:xfrm>
          <a:prstGeom prst="rect">
            <a:avLst/>
          </a:prstGeom>
          <a:noFill/>
        </p:spPr>
      </p:pic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755470" y="3573020"/>
            <a:ext cx="648090" cy="94563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6" name="Picture 14" descr="C:\Users\Krisztian\AppData\Local\Microsoft\Windows\Temporary Internet Files\Content.IE5\7K0OFEHX\MC90029003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480" y="4005080"/>
            <a:ext cx="1137881" cy="832038"/>
          </a:xfrm>
          <a:prstGeom prst="rect">
            <a:avLst/>
          </a:prstGeom>
          <a:noFill/>
        </p:spPr>
      </p:pic>
      <p:sp>
        <p:nvSpPr>
          <p:cNvPr id="13" name="Tekercs vízszintesen 12"/>
          <p:cNvSpPr/>
          <p:nvPr/>
        </p:nvSpPr>
        <p:spPr>
          <a:xfrm>
            <a:off x="3786182" y="142852"/>
            <a:ext cx="5184720" cy="2736380"/>
          </a:xfrm>
          <a:prstGeom prst="horizontalScroll">
            <a:avLst>
              <a:gd name="adj" fmla="val 70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A papír szemét általában olyan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szemét,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melyet el lehet tüzelni.</a:t>
            </a:r>
          </a:p>
          <a:p>
            <a:pPr algn="ctr"/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De sokkal környezetbarátabb megoldás ha az iskolákban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, óvodákban,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esetleg munkahelyeken megrendezett papírgyűlytés alkalmával  az eddig összegyült papírt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el lehet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Kristen ITC" pitchFamily="66" charset="0"/>
              </a:rPr>
              <a:t>vinni.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1030" name="Picture 6" descr="C:\Users\Krisztian\AppData\Local\Microsoft\Windows\Temporary Internet Files\Content.IE5\DJI2Q03X\MC90031835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20" y="4941210"/>
            <a:ext cx="2664371" cy="1452322"/>
          </a:xfrm>
          <a:prstGeom prst="rect">
            <a:avLst/>
          </a:prstGeom>
          <a:noFill/>
        </p:spPr>
      </p:pic>
      <p:pic>
        <p:nvPicPr>
          <p:cNvPr id="1042" name="Picture 18" descr="C:\Users\Krisztian\AppData\Local\Microsoft\Windows\Temporary Internet Files\Content.IE5\25LMX42B\MC900431574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30" y="4725180"/>
            <a:ext cx="1296180" cy="130482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2000264" cy="1143000"/>
          </a:xfrm>
        </p:spPr>
        <p:txBody>
          <a:bodyPr>
            <a:normAutofit/>
            <a:scene3d>
              <a:camera prst="orthographicFront"/>
              <a:lightRig rig="flood" dir="t"/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pPr algn="l"/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Az üveg</a:t>
            </a:r>
          </a:p>
        </p:txBody>
      </p:sp>
      <p:pic>
        <p:nvPicPr>
          <p:cNvPr id="10" name="Picture 10" descr="C:\Users\Krisztian\AppData\Local\Microsoft\Windows\Temporary Internet Files\Content.IE5\4ILY6G82\MC90044171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660" y="3714752"/>
            <a:ext cx="2743200" cy="2743200"/>
          </a:xfrm>
          <a:prstGeom prst="rect">
            <a:avLst/>
          </a:prstGeom>
          <a:noFill/>
        </p:spPr>
      </p:pic>
      <p:pic>
        <p:nvPicPr>
          <p:cNvPr id="13" name="Picture 43" descr="C:\Users\Krisztian\AppData\Local\Microsoft\Windows\Temporary Internet Files\Content.IE5\DJI2Q03X\MC90044179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520" y="5370982"/>
            <a:ext cx="1124680" cy="1124680"/>
          </a:xfrm>
          <a:prstGeom prst="rect">
            <a:avLst/>
          </a:prstGeom>
          <a:noFill/>
        </p:spPr>
      </p:pic>
      <p:pic>
        <p:nvPicPr>
          <p:cNvPr id="11" name="Picture 31" descr="C:\Users\Krisztian\AppData\Local\Microsoft\Windows\Temporary Internet Files\Content.IE5\7K0OFEHX\MC90044174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2942"/>
            <a:ext cx="1440200" cy="1440200"/>
          </a:xfrm>
          <a:prstGeom prst="rect">
            <a:avLst/>
          </a:prstGeom>
          <a:noFill/>
        </p:spPr>
      </p:pic>
      <p:sp>
        <p:nvSpPr>
          <p:cNvPr id="14" name="Szövegdoboz 13"/>
          <p:cNvSpPr txBox="1"/>
          <p:nvPr/>
        </p:nvSpPr>
        <p:spPr>
          <a:xfrm>
            <a:off x="714348" y="3854196"/>
            <a:ext cx="93613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FFFF00"/>
                </a:solidFill>
                <a:latin typeface="Kristen ITC" pitchFamily="66" charset="0"/>
              </a:rPr>
              <a:t>Az üveg</a:t>
            </a:r>
            <a:endParaRPr lang="hu-HU" sz="1400" dirty="0">
              <a:solidFill>
                <a:srgbClr val="FFFF00"/>
              </a:solidFill>
              <a:latin typeface="Kristen ITC" pitchFamily="66" charset="0"/>
            </a:endParaRPr>
          </a:p>
        </p:txBody>
      </p:sp>
      <p:sp>
        <p:nvSpPr>
          <p:cNvPr id="16" name="Tekercs vízszintesen 15"/>
          <p:cNvSpPr/>
          <p:nvPr/>
        </p:nvSpPr>
        <p:spPr>
          <a:xfrm>
            <a:off x="3347830" y="404580"/>
            <a:ext cx="5544770" cy="3024420"/>
          </a:xfrm>
          <a:prstGeom prst="horizontalScroll">
            <a:avLst>
              <a:gd name="adj" fmla="val 719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FFF00"/>
                </a:solidFill>
                <a:latin typeface="Kristen ITC" pitchFamily="66" charset="0"/>
              </a:rPr>
              <a:t>Az üveget </a:t>
            </a:r>
            <a:r>
              <a:rPr lang="hu-HU" sz="2400" dirty="0" smtClean="0">
                <a:solidFill>
                  <a:srgbClr val="FFFF00"/>
                </a:solidFill>
                <a:latin typeface="Kristen ITC" pitchFamily="66" charset="0"/>
              </a:rPr>
              <a:t>úgy értem, </a:t>
            </a:r>
            <a:r>
              <a:rPr lang="hu-HU" sz="2400" dirty="0" smtClean="0">
                <a:solidFill>
                  <a:srgbClr val="FFFF00"/>
                </a:solidFill>
                <a:latin typeface="Kristen ITC" pitchFamily="66" charset="0"/>
              </a:rPr>
              <a:t>mint anyag , szóval </a:t>
            </a:r>
            <a:r>
              <a:rPr lang="hu-HU" sz="2400" dirty="0" smtClean="0">
                <a:solidFill>
                  <a:srgbClr val="FFFF00"/>
                </a:solidFill>
                <a:latin typeface="Kristen ITC" pitchFamily="66" charset="0"/>
              </a:rPr>
              <a:t>törékeny, </a:t>
            </a:r>
            <a:r>
              <a:rPr lang="hu-HU" sz="2400" dirty="0" smtClean="0">
                <a:solidFill>
                  <a:srgbClr val="FFFF00"/>
                </a:solidFill>
                <a:latin typeface="Kristen ITC" pitchFamily="66" charset="0"/>
              </a:rPr>
              <a:t>így </a:t>
            </a:r>
            <a:r>
              <a:rPr lang="hu-HU" sz="2400" dirty="0" smtClean="0">
                <a:solidFill>
                  <a:srgbClr val="FFFF00"/>
                </a:solidFill>
                <a:latin typeface="Kristen ITC" pitchFamily="66" charset="0"/>
              </a:rPr>
              <a:t>még nagyobb </a:t>
            </a:r>
            <a:r>
              <a:rPr lang="hu-HU" sz="2400" dirty="0" smtClean="0">
                <a:solidFill>
                  <a:srgbClr val="FFFF00"/>
                </a:solidFill>
                <a:latin typeface="Kristen ITC" pitchFamily="66" charset="0"/>
              </a:rPr>
              <a:t>odafigyeléssel kell bánni </a:t>
            </a:r>
            <a:r>
              <a:rPr lang="hu-HU" sz="2400" dirty="0" smtClean="0">
                <a:solidFill>
                  <a:srgbClr val="FFFF00"/>
                </a:solidFill>
                <a:latin typeface="Kristen ITC" pitchFamily="66" charset="0"/>
              </a:rPr>
              <a:t>velük, </a:t>
            </a:r>
            <a:r>
              <a:rPr lang="hu-HU" sz="2400" dirty="0" smtClean="0">
                <a:solidFill>
                  <a:srgbClr val="FFFF00"/>
                </a:solidFill>
                <a:latin typeface="Kristen ITC" pitchFamily="66" charset="0"/>
              </a:rPr>
              <a:t>mint például a műanyaggal.</a:t>
            </a:r>
            <a:endParaRPr lang="hu-HU" sz="2400" dirty="0">
              <a:solidFill>
                <a:srgbClr val="FFFF00"/>
              </a:solidFill>
              <a:latin typeface="Kristen ITC" pitchFamily="66" charset="0"/>
            </a:endParaRPr>
          </a:p>
        </p:txBody>
      </p:sp>
      <p:pic>
        <p:nvPicPr>
          <p:cNvPr id="18" name="Picture 9" descr="C:\Users\Krisztian\AppData\Local\Microsoft\Windows\Temporary Internet Files\Content.IE5\DJI2Q03X\MC90031835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880" y="4941210"/>
            <a:ext cx="2808390" cy="1530826"/>
          </a:xfrm>
          <a:prstGeom prst="rect">
            <a:avLst/>
          </a:prstGeom>
          <a:noFill/>
        </p:spPr>
      </p:pic>
      <p:pic>
        <p:nvPicPr>
          <p:cNvPr id="17" name="Picture 16" descr="C:\Users\Krisztian\AppData\Local\Microsoft\Windows\Temporary Internet Files\Content.IE5\25LMX42B\MC90043157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880" y="4571079"/>
            <a:ext cx="1512210" cy="1522291"/>
          </a:xfrm>
          <a:prstGeom prst="rect">
            <a:avLst/>
          </a:prstGeom>
          <a:noFill/>
        </p:spPr>
      </p:pic>
      <p:pic>
        <p:nvPicPr>
          <p:cNvPr id="22" name="Picture 35" descr="C:\Users\Krisztian\AppData\Local\Microsoft\Windows\Temporary Internet Files\Content.IE5\25LMX42B\MC90034889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5286388"/>
            <a:ext cx="792110" cy="14041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2643206" cy="1143000"/>
          </a:xfrm>
        </p:spPr>
        <p:txBody>
          <a:bodyPr>
            <a:normAutofit/>
            <a:scene3d>
              <a:camera prst="orthographicFront"/>
              <a:lightRig rig="flood" dir="t"/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pPr algn="l"/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A m</a:t>
            </a:r>
            <a:r>
              <a:rPr lang="hu-H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Times New Roman" pitchFamily="18" charset="0"/>
              </a:rPr>
              <a:t>ű</a:t>
            </a:r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anyag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4427980" y="188550"/>
            <a:ext cx="4464620" cy="3600500"/>
          </a:xfrm>
          <a:prstGeom prst="horizontalScroll">
            <a:avLst>
              <a:gd name="adj" fmla="val 58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70C0"/>
                </a:solidFill>
                <a:latin typeface="Kristen ITC" pitchFamily="66" charset="0"/>
              </a:rPr>
              <a:t>A m</a:t>
            </a:r>
            <a:r>
              <a:rPr lang="hu-HU" dirty="0" smtClean="0">
                <a:solidFill>
                  <a:srgbClr val="0070C0"/>
                </a:solidFill>
              </a:rPr>
              <a:t>ű</a:t>
            </a:r>
            <a:r>
              <a:rPr lang="hu-HU" dirty="0" smtClean="0">
                <a:solidFill>
                  <a:srgbClr val="0070C0"/>
                </a:solidFill>
                <a:latin typeface="Kristen ITC" pitchFamily="66" charset="0"/>
              </a:rPr>
              <a:t>anyagok közül is a leghasználtabb termék a pet-palack. Amennyiben visszaváltható pet-palackot veszünk, akkor váltsuk vissza ha nem, abban az esetben préseljük össze és vigyük szekektív kukákba.</a:t>
            </a:r>
          </a:p>
          <a:p>
            <a:pPr algn="ctr"/>
            <a:r>
              <a:rPr lang="hu-HU" dirty="0" smtClean="0">
                <a:solidFill>
                  <a:srgbClr val="0070C0"/>
                </a:solidFill>
                <a:latin typeface="Kristen ITC" pitchFamily="66" charset="0"/>
              </a:rPr>
              <a:t>Érdekesség hogy néhány cég újrahasznosítja a palackokat és polár pulóvereket készítenek bel</a:t>
            </a:r>
            <a:r>
              <a:rPr lang="hu-HU" b="1" dirty="0" smtClean="0">
                <a:solidFill>
                  <a:srgbClr val="0070C0"/>
                </a:solidFill>
              </a:rPr>
              <a:t>ő</a:t>
            </a:r>
            <a:r>
              <a:rPr lang="hu-HU" dirty="0" smtClean="0">
                <a:solidFill>
                  <a:srgbClr val="0070C0"/>
                </a:solidFill>
                <a:latin typeface="Kristen ITC" pitchFamily="66" charset="0"/>
              </a:rPr>
              <a:t>le.</a:t>
            </a:r>
            <a:endParaRPr lang="hu-HU" dirty="0">
              <a:solidFill>
                <a:srgbClr val="0070C0"/>
              </a:solidFill>
              <a:latin typeface="Kristen ITC" pitchFamily="66" charset="0"/>
            </a:endParaRPr>
          </a:p>
        </p:txBody>
      </p:sp>
      <p:pic>
        <p:nvPicPr>
          <p:cNvPr id="4" name="Picture 9" descr="C:\Users\Krisztian\AppData\Local\Microsoft\Windows\Temporary Internet Files\Content.IE5\4ILY6G82\MC90044171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06" y="3786190"/>
            <a:ext cx="2743200" cy="2743200"/>
          </a:xfrm>
          <a:prstGeom prst="rect">
            <a:avLst/>
          </a:prstGeom>
          <a:noFill/>
        </p:spPr>
      </p:pic>
      <p:pic>
        <p:nvPicPr>
          <p:cNvPr id="5" name="Picture 30" descr="C:\Users\Krisztian\AppData\Local\Microsoft\Windows\Temporary Internet Files\Content.IE5\25LMX42B\MC9000303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877180"/>
            <a:ext cx="1204265" cy="1837944"/>
          </a:xfrm>
          <a:prstGeom prst="rect">
            <a:avLst/>
          </a:prstGeom>
          <a:noFill/>
        </p:spPr>
      </p:pic>
      <p:pic>
        <p:nvPicPr>
          <p:cNvPr id="6" name="Picture 39" descr="C:\Users\Krisztian\AppData\Local\Microsoft\Windows\Temporary Internet Files\Content.IE5\DJI2Q03X\MC9002401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0156" y="5749101"/>
            <a:ext cx="576080" cy="780289"/>
          </a:xfrm>
          <a:prstGeom prst="rect">
            <a:avLst/>
          </a:prstGeom>
          <a:noFill/>
        </p:spPr>
      </p:pic>
      <p:pic>
        <p:nvPicPr>
          <p:cNvPr id="11" name="Picture 26" descr="C:\Users\Krisztian\AppData\Local\Microsoft\Windows\Temporary Internet Files\Content.IE5\25LMX42B\MC90034889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186" y="5542447"/>
            <a:ext cx="576080" cy="986943"/>
          </a:xfrm>
          <a:prstGeom prst="rect">
            <a:avLst/>
          </a:prstGeom>
          <a:noFill/>
        </p:spPr>
      </p:pic>
      <p:pic>
        <p:nvPicPr>
          <p:cNvPr id="12" name="Picture 23" descr="C:\Users\Krisztian\AppData\Local\Microsoft\Windows\Temporary Internet Files\Content.IE5\7K0OFEHX\MC90034019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4227" y="5474276"/>
            <a:ext cx="432060" cy="1055114"/>
          </a:xfrm>
          <a:prstGeom prst="rect">
            <a:avLst/>
          </a:prstGeom>
          <a:noFill/>
        </p:spPr>
      </p:pic>
      <p:pic>
        <p:nvPicPr>
          <p:cNvPr id="15" name="Picture 8" descr="C:\Users\Krisztian\AppData\Local\Microsoft\Windows\Temporary Internet Files\Content.IE5\DJI2Q03X\MC90031835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880" y="5085230"/>
            <a:ext cx="2749888" cy="1498937"/>
          </a:xfrm>
          <a:prstGeom prst="rect">
            <a:avLst/>
          </a:prstGeom>
          <a:noFill/>
        </p:spPr>
      </p:pic>
      <p:pic>
        <p:nvPicPr>
          <p:cNvPr id="14" name="Picture 15" descr="C:\Users\Krisztian\AppData\Local\Microsoft\Windows\Temporary Internet Files\Content.IE5\25LMX42B\MC900431574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880" y="4725180"/>
            <a:ext cx="1475563" cy="1485400"/>
          </a:xfrm>
          <a:prstGeom prst="rect">
            <a:avLst/>
          </a:prstGeom>
          <a:noFill/>
        </p:spPr>
      </p:pic>
      <p:pic>
        <p:nvPicPr>
          <p:cNvPr id="16" name="Picture 29" descr="C:\Users\Krisztian\AppData\Local\Microsoft\Windows\Temporary Internet Files\Content.IE5\7K0OFEHX\MC90032014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636" y="4900640"/>
            <a:ext cx="1825142" cy="1053389"/>
          </a:xfrm>
          <a:prstGeom prst="rect">
            <a:avLst/>
          </a:prstGeom>
          <a:noFill/>
        </p:spPr>
      </p:pic>
      <p:pic>
        <p:nvPicPr>
          <p:cNvPr id="17" name="Picture 28" descr="C:\Users\Krisztian\AppData\Local\Microsoft\Windows\Temporary Internet Files\Content.IE5\DJI2Q03X\MC900320266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4276" y="5633554"/>
            <a:ext cx="936130" cy="895836"/>
          </a:xfrm>
          <a:prstGeom prst="rect">
            <a:avLst/>
          </a:prstGeom>
          <a:noFill/>
        </p:spPr>
      </p:pic>
      <p:pic>
        <p:nvPicPr>
          <p:cNvPr id="18" name="Picture 24" descr="C:\Users\Krisztian\AppData\Local\Microsoft\Windows\Temporary Internet Files\Content.IE5\DJI2Q03X\MC900348921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2676" y="4180540"/>
            <a:ext cx="432060" cy="1145016"/>
          </a:xfrm>
          <a:prstGeom prst="rect">
            <a:avLst/>
          </a:prstGeom>
          <a:noFill/>
        </p:spPr>
      </p:pic>
      <p:pic>
        <p:nvPicPr>
          <p:cNvPr id="19" name="Picture 27" descr="C:\Users\Krisztian\AppData\Local\Microsoft\Windows\Temporary Internet Files\Content.IE5\4ILY6G82\MC900340244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716" y="4108530"/>
            <a:ext cx="870375" cy="1196690"/>
          </a:xfrm>
          <a:prstGeom prst="rect">
            <a:avLst/>
          </a:prstGeom>
          <a:noFill/>
        </p:spPr>
      </p:pic>
      <p:sp>
        <p:nvSpPr>
          <p:cNvPr id="20" name="Szövegdoboz 19"/>
          <p:cNvSpPr txBox="1"/>
          <p:nvPr/>
        </p:nvSpPr>
        <p:spPr>
          <a:xfrm>
            <a:off x="1656846" y="3892500"/>
            <a:ext cx="122417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70C0"/>
                </a:solidFill>
                <a:latin typeface="Kristen ITC" pitchFamily="66" charset="0"/>
              </a:rPr>
              <a:t>A m</a:t>
            </a:r>
            <a:r>
              <a:rPr lang="hu-HU" sz="1400" dirty="0" smtClean="0">
                <a:solidFill>
                  <a:srgbClr val="0070C0"/>
                </a:solidFill>
              </a:rPr>
              <a:t>ű</a:t>
            </a:r>
            <a:r>
              <a:rPr lang="hu-HU" sz="1400" dirty="0" smtClean="0">
                <a:solidFill>
                  <a:srgbClr val="0070C0"/>
                </a:solidFill>
                <a:latin typeface="Kristen ITC" pitchFamily="66" charset="0"/>
              </a:rPr>
              <a:t>anyag</a:t>
            </a:r>
            <a:endParaRPr lang="hu-HU" sz="1400" dirty="0">
              <a:solidFill>
                <a:srgbClr val="0070C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4357718" cy="1143000"/>
          </a:xfrm>
        </p:spPr>
        <p:txBody>
          <a:bodyPr>
            <a:normAutofit/>
            <a:scene3d>
              <a:camera prst="orthographicFront"/>
              <a:lightRig rig="flood" dir="t"/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pPr algn="l"/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Mi is az a napelem?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  <a:t>Napelemek</a:t>
            </a:r>
            <a:endParaRPr lang="hu-H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12" name="32 ágú csillag 11"/>
          <p:cNvSpPr/>
          <p:nvPr/>
        </p:nvSpPr>
        <p:spPr>
          <a:xfrm>
            <a:off x="3357554" y="1428736"/>
            <a:ext cx="5786446" cy="5000660"/>
          </a:xfrm>
          <a:prstGeom prst="star3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500562" y="2786058"/>
            <a:ext cx="41433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DA9C00"/>
                </a:solidFill>
                <a:latin typeface="Kristen ITC" pitchFamily="66" charset="0"/>
                <a:hlinkClick r:id="rId3" tooltip="Elektromágneses sugárzás"/>
              </a:rPr>
              <a:t>„</a:t>
            </a:r>
            <a:r>
              <a:rPr lang="hu-HU" sz="1100" i="1" dirty="0" smtClean="0">
                <a:solidFill>
                  <a:srgbClr val="DA9C00"/>
                </a:solidFill>
                <a:latin typeface="Kristen ITC" pitchFamily="66" charset="0"/>
                <a:hlinkClick r:id="rId3" tooltip="Elektromágneses sugárzás"/>
              </a:rPr>
              <a:t>A napelem vagy foto villamos elem olyan szilárdtest eszköz, amely az elektromágneses sugárzást (</a:t>
            </a:r>
            <a:r>
              <a:rPr lang="hu-HU" sz="1100" i="1" dirty="0" smtClean="0">
                <a:solidFill>
                  <a:srgbClr val="DA9C00"/>
                </a:solidFill>
                <a:latin typeface="Kristen ITC" pitchFamily="66" charset="0"/>
                <a:hlinkClick r:id="rId4" tooltip="Foton"/>
              </a:rPr>
              <a:t>fotonbefogást</a:t>
            </a:r>
            <a:r>
              <a:rPr lang="hu-HU" sz="1100" i="1" dirty="0" smtClean="0">
                <a:solidFill>
                  <a:srgbClr val="DA9C00"/>
                </a:solidFill>
                <a:latin typeface="Kristen ITC" pitchFamily="66" charset="0"/>
                <a:hlinkClick r:id="rId3" tooltip="Elektromágneses sugárzás"/>
              </a:rPr>
              <a:t>) </a:t>
            </a:r>
            <a:r>
              <a:rPr lang="hu-HU" sz="1100" i="1" dirty="0" smtClean="0">
                <a:solidFill>
                  <a:srgbClr val="DA9C00"/>
                </a:solidFill>
                <a:latin typeface="Kristen ITC" pitchFamily="66" charset="0"/>
                <a:hlinkClick r:id="rId5" tooltip="Villamos energia (a lap nem létezik)"/>
              </a:rPr>
              <a:t>közvetlenül villamos energiává</a:t>
            </a:r>
            <a:r>
              <a:rPr lang="hu-HU" sz="1100" i="1" dirty="0" smtClean="0">
                <a:solidFill>
                  <a:srgbClr val="DA9C00"/>
                </a:solidFill>
                <a:latin typeface="Kristen ITC" pitchFamily="66" charset="0"/>
                <a:hlinkClick r:id="rId3" tooltip="Elektromágneses sugárzás"/>
              </a:rPr>
              <a:t> alakítja. Az energiaátalakítás alapja, hogy a sugárzás elnyelődésekor mozgásképes töltött részecskéket generál, amiket az eszközben az </a:t>
            </a:r>
            <a:r>
              <a:rPr lang="hu-HU" sz="1100" i="1" dirty="0" smtClean="0">
                <a:solidFill>
                  <a:srgbClr val="DA9C00"/>
                </a:solidFill>
                <a:latin typeface="Kristen ITC" pitchFamily="66" charset="0"/>
                <a:hlinkClick r:id="rId6" tooltip="Elektrokémiai potenciál"/>
              </a:rPr>
              <a:t>elektrokémiai potenciálok</a:t>
            </a:r>
            <a:r>
              <a:rPr lang="hu-HU" sz="1100" i="1" dirty="0" smtClean="0">
                <a:solidFill>
                  <a:srgbClr val="DA9C00"/>
                </a:solidFill>
                <a:latin typeface="Kristen ITC" pitchFamily="66" charset="0"/>
                <a:hlinkClick r:id="rId3" tooltip="Elektromágneses sugárzás"/>
              </a:rPr>
              <a:t>, illetve az </a:t>
            </a:r>
            <a:r>
              <a:rPr lang="hu-HU" sz="1100" i="1" dirty="0" smtClean="0">
                <a:solidFill>
                  <a:srgbClr val="DA9C00"/>
                </a:solidFill>
                <a:latin typeface="Kristen ITC" pitchFamily="66" charset="0"/>
                <a:hlinkClick r:id="rId7" tooltip="Elektron"/>
              </a:rPr>
              <a:t>elektron</a:t>
            </a:r>
            <a:r>
              <a:rPr lang="hu-HU" sz="1100" i="1" dirty="0" smtClean="0">
                <a:solidFill>
                  <a:srgbClr val="DA9C00"/>
                </a:solidFill>
                <a:latin typeface="Kristen ITC" pitchFamily="66" charset="0"/>
                <a:hlinkClick r:id="rId3" tooltip="Elektromágneses sugárzás"/>
              </a:rPr>
              <a:t> kilépési munkák különbözőségéből adódó beépített </a:t>
            </a:r>
            <a:r>
              <a:rPr lang="hu-HU" sz="1100" i="1" dirty="0" smtClean="0">
                <a:solidFill>
                  <a:srgbClr val="DA9C00"/>
                </a:solidFill>
                <a:latin typeface="Kristen ITC" pitchFamily="66" charset="0"/>
                <a:hlinkClick r:id="rId8" tooltip="Elektromos mező"/>
              </a:rPr>
              <a:t>elektromos tér</a:t>
            </a:r>
            <a:r>
              <a:rPr lang="hu-HU" sz="1100" i="1" dirty="0" smtClean="0">
                <a:solidFill>
                  <a:srgbClr val="DA9C00"/>
                </a:solidFill>
                <a:latin typeface="Kristen ITC" pitchFamily="66" charset="0"/>
                <a:hlinkClick r:id="rId3" tooltip="Elektromágneses sugárzás"/>
              </a:rPr>
              <a:t>rendezett mozgásra kényszerít, vagyis elektromos áram jön létre. Ez a jelenség bármilyen megfelelő fényspektrummal rendelkező fényforrás esetén is lezajlik, nem szükséges kizárólagosan napfény.”</a:t>
            </a:r>
          </a:p>
          <a:p>
            <a:endParaRPr lang="hu-HU" sz="1100" i="1" dirty="0" smtClean="0">
              <a:solidFill>
                <a:srgbClr val="DA9C00"/>
              </a:solidFill>
              <a:latin typeface="Kristen ITC" pitchFamily="66" charset="0"/>
              <a:hlinkClick r:id="rId3" tooltip="Elektromágneses sugárzás"/>
            </a:endParaRPr>
          </a:p>
          <a:p>
            <a:r>
              <a:rPr lang="hu-HU" sz="1200" u="sng" dirty="0" smtClean="0">
                <a:solidFill>
                  <a:srgbClr val="DA9C00"/>
                </a:solidFill>
                <a:latin typeface="Kristen ITC" pitchFamily="66" charset="0"/>
                <a:hlinkClick r:id="rId3" tooltip="Elektromágneses sugárzás"/>
              </a:rPr>
              <a:t>http://hu.wikipedia.org/wiki/Napelem</a:t>
            </a:r>
          </a:p>
          <a:p>
            <a:endParaRPr lang="hu-HU" sz="1200" u="sng" dirty="0" smtClean="0">
              <a:solidFill>
                <a:srgbClr val="DA9C00"/>
              </a:solidFill>
              <a:latin typeface="Kristen ITC" pitchFamily="66" charset="0"/>
              <a:hlinkClick r:id="rId3" tooltip="Elektromágneses sugárzás"/>
            </a:endParaRPr>
          </a:p>
          <a:p>
            <a:endParaRPr lang="hu-HU" sz="1100" i="1" dirty="0" smtClean="0">
              <a:solidFill>
                <a:srgbClr val="DA9C00"/>
              </a:solidFill>
              <a:latin typeface="Kristen ITC" pitchFamily="66" charset="0"/>
              <a:hlinkClick r:id="rId3" tooltip="Elektromágneses sugárzás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357818" y="2071678"/>
            <a:ext cx="1970105" cy="639762"/>
          </a:xfrm>
        </p:spPr>
        <p:txBody>
          <a:bodyPr>
            <a:normAutofit/>
          </a:bodyPr>
          <a:lstStyle/>
          <a:p>
            <a:r>
              <a:rPr lang="hu-H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  <a:t>A napelem</a:t>
            </a:r>
          </a:p>
        </p:txBody>
      </p:sp>
      <p:pic>
        <p:nvPicPr>
          <p:cNvPr id="13" name="Kép 12" descr="abra_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494699">
            <a:off x="1080470" y="2678987"/>
            <a:ext cx="2643206" cy="198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Tartalom helye 8" descr="napelem-tipusok-300x237.jpg"/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 rot="20082060">
            <a:off x="129518" y="3286258"/>
            <a:ext cx="2845492" cy="224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 descr="220px-Solar_cel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2976" y="4214818"/>
            <a:ext cx="2406983" cy="215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napelemek-rendszerbe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496"/>
            <a:ext cx="1892316" cy="189231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643734" cy="1143000"/>
          </a:xfrm>
        </p:spPr>
        <p:txBody>
          <a:bodyPr>
            <a:normAutofit/>
            <a:scene3d>
              <a:camera prst="orthographicFront"/>
              <a:lightRig rig="flood" dir="t"/>
            </a:scene3d>
            <a:sp3d extrusionH="57150" contourW="12700" prstMaterial="translucentPowder">
              <a:bevelT w="69850" h="69850" prst="divot"/>
              <a:bevelB w="69850" h="69850" prst="divot"/>
              <a:contourClr>
                <a:schemeClr val="accent2"/>
              </a:contourClr>
            </a:sp3d>
          </a:bodyPr>
          <a:lstStyle/>
          <a:p>
            <a:pPr algn="l"/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Hogyan m</a:t>
            </a:r>
            <a:r>
              <a:rPr lang="hu-H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ű</a:t>
            </a:r>
            <a:r>
              <a:rPr lang="hu-H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ush Script MT" pitchFamily="66" charset="0"/>
              </a:rPr>
              <a:t>ködik egy napelem?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1148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„</a:t>
            </a:r>
            <a:r>
              <a:rPr lang="hu-HU" b="1" i="1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Napelem m</a:t>
            </a:r>
            <a:r>
              <a:rPr lang="hu-HU" b="1" i="1" dirty="0" smtClean="0">
                <a:solidFill>
                  <a:schemeClr val="tx2">
                    <a:lumMod val="50000"/>
                  </a:schemeClr>
                </a:solidFill>
              </a:rPr>
              <a:t>ű</a:t>
            </a:r>
            <a:r>
              <a:rPr lang="hu-HU" b="1" i="1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ködés</a:t>
            </a:r>
          </a:p>
          <a:p>
            <a:pPr indent="19050">
              <a:buNone/>
            </a:pPr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Ebben a cikkben megpróbáljuk a</a:t>
            </a:r>
            <a:r>
              <a:rPr lang="hu-HU" b="1" i="1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 napelem működés megfogalmazását a lehet</a:t>
            </a:r>
            <a:r>
              <a:rPr lang="hu-HU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ő</a:t>
            </a:r>
            <a:r>
              <a:rPr lang="hu-HU" b="1" i="1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 legegyszerűbben bemutatni.</a:t>
            </a:r>
            <a:endParaRPr lang="hu-HU" i="1" dirty="0" smtClean="0">
              <a:solidFill>
                <a:schemeClr val="tx2">
                  <a:lumMod val="50000"/>
                </a:schemeClr>
              </a:solidFill>
              <a:latin typeface="Kristen ITC" pitchFamily="66" charset="0"/>
            </a:endParaRPr>
          </a:p>
          <a:p>
            <a:pPr marL="1885950" indent="0">
              <a:buNone/>
            </a:pPr>
            <a:r>
              <a:rPr lang="hu-HU" i="1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Tehát a napelem működés elve, hogy a ráérkező napsugárzást átalakítja villamos energiává. Sok helyen lehet olvasni oldalakat a napelem működés elvéről (természetesen azok is helytállóak, azonban tudományos és érhetetlen nyelven íródtak). Az összes ilyen leírásnak a fentebb olvasott mondat az összefoglalója.”</a:t>
            </a:r>
          </a:p>
          <a:p>
            <a:pPr>
              <a:buNone/>
            </a:pPr>
            <a:endParaRPr lang="hu-HU" dirty="0" smtClean="0">
              <a:solidFill>
                <a:schemeClr val="tx2">
                  <a:lumMod val="50000"/>
                </a:schemeClr>
              </a:solidFill>
              <a:latin typeface="Kristen ITC" pitchFamily="66" charset="0"/>
            </a:endParaRPr>
          </a:p>
          <a:p>
            <a:pPr marL="2152650" indent="1905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Kristen ITC" pitchFamily="66" charset="0"/>
                <a:hlinkClick r:id="rId4"/>
              </a:rPr>
              <a:t>http://napelemek.biz/napelem-mukodes.php</a:t>
            </a:r>
            <a:endParaRPr lang="hu-HU" dirty="0" smtClean="0">
              <a:solidFill>
                <a:schemeClr val="tx2">
                  <a:lumMod val="50000"/>
                </a:schemeClr>
              </a:solidFill>
              <a:latin typeface="Kristen ITC" pitchFamily="66" charset="0"/>
            </a:endParaRPr>
          </a:p>
          <a:p>
            <a:pPr marL="2152650" indent="19050">
              <a:buNone/>
            </a:pPr>
            <a:endParaRPr lang="hu-HU" dirty="0">
              <a:solidFill>
                <a:schemeClr val="tx2">
                  <a:lumMod val="50000"/>
                </a:schemeClr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456</TotalTime>
  <Words>651</Words>
  <Application>Microsoft Office PowerPoint</Application>
  <PresentationFormat>Diavetítés a képernyőre (4:3 oldalarány)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A megújuló energia</vt:lpstr>
      <vt:lpstr>PowerPoint bemutató</vt:lpstr>
      <vt:lpstr>Én, a szelektív hulladék gyüjtéssel heztdtem</vt:lpstr>
      <vt:lpstr>A komposzt</vt:lpstr>
      <vt:lpstr>A papír</vt:lpstr>
      <vt:lpstr>Az üveg</vt:lpstr>
      <vt:lpstr>A műanyag</vt:lpstr>
      <vt:lpstr>Mi is az a napelem?</vt:lpstr>
      <vt:lpstr>Hogyan működik egy napelem?</vt:lpstr>
      <vt:lpstr>Érdekességek a napelemekről</vt:lpstr>
      <vt:lpstr>PowerPoint bemutató</vt:lpstr>
      <vt:lpstr>PowerPoint bemutató</vt:lpstr>
      <vt:lpstr>Képek napelemekről</vt:lpstr>
      <vt:lpstr>Képek napelemekről (Magyarázat)</vt:lpstr>
      <vt:lpstr>Kérdések</vt:lpstr>
      <vt:lpstr>A 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megújuló energia</dc:title>
  <dc:creator>Krisztian</dc:creator>
  <cp:lastModifiedBy>Felhasználó</cp:lastModifiedBy>
  <cp:revision>50</cp:revision>
  <dcterms:created xsi:type="dcterms:W3CDTF">2014-02-15T17:58:10Z</dcterms:created>
  <dcterms:modified xsi:type="dcterms:W3CDTF">2014-03-06T16:30:24Z</dcterms:modified>
</cp:coreProperties>
</file>