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72" r:id="rId14"/>
    <p:sldId id="267" r:id="rId15"/>
    <p:sldId id="273" r:id="rId16"/>
    <p:sldId id="274" r:id="rId17"/>
    <p:sldId id="268" r:id="rId18"/>
    <p:sldId id="275" r:id="rId19"/>
    <p:sldId id="276" r:id="rId20"/>
    <p:sldId id="269" r:id="rId21"/>
    <p:sldId id="277" r:id="rId22"/>
    <p:sldId id="278" r:id="rId23"/>
    <p:sldId id="270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4" autoAdjust="0"/>
    <p:restoredTop sz="90861" autoAdjust="0"/>
  </p:normalViewPr>
  <p:slideViewPr>
    <p:cSldViewPr>
      <p:cViewPr varScale="1">
        <p:scale>
          <a:sx n="101" d="100"/>
          <a:sy n="101" d="100"/>
        </p:scale>
        <p:origin x="-18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6B145-1FB4-483B-89E6-256D241CBF40}" type="datetimeFigureOut">
              <a:rPr lang="hu-HU" smtClean="0"/>
              <a:pPr/>
              <a:t>2014.03.06.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33EE4C-8EB2-48B3-84D6-59FB965752B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02492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3EE4C-8EB2-48B3-84D6-59FB965752B0}" type="slidenum">
              <a:rPr lang="hu-HU" smtClean="0"/>
              <a:pPr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568063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3EE4C-8EB2-48B3-84D6-59FB965752B0}" type="slidenum">
              <a:rPr lang="hu-HU" smtClean="0"/>
              <a:pPr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568063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3EE4C-8EB2-48B3-84D6-59FB965752B0}" type="slidenum">
              <a:rPr lang="hu-HU" smtClean="0"/>
              <a:pPr/>
              <a:t>26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9708D-50D2-4AB7-93E8-BBA012A4AF3E}" type="datetimeFigureOut">
              <a:rPr lang="hu-HU" smtClean="0"/>
              <a:pPr/>
              <a:t>2014.03.06.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8819-FC1E-41F7-9265-DE29183B88E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9708D-50D2-4AB7-93E8-BBA012A4AF3E}" type="datetimeFigureOut">
              <a:rPr lang="hu-HU" smtClean="0"/>
              <a:pPr/>
              <a:t>2014.03.06.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8819-FC1E-41F7-9265-DE29183B88E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9708D-50D2-4AB7-93E8-BBA012A4AF3E}" type="datetimeFigureOut">
              <a:rPr lang="hu-HU" smtClean="0"/>
              <a:pPr/>
              <a:t>2014.03.06.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8819-FC1E-41F7-9265-DE29183B88E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9708D-50D2-4AB7-93E8-BBA012A4AF3E}" type="datetimeFigureOut">
              <a:rPr lang="hu-HU" smtClean="0"/>
              <a:pPr/>
              <a:t>2014.03.06.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8819-FC1E-41F7-9265-DE29183B88E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9708D-50D2-4AB7-93E8-BBA012A4AF3E}" type="datetimeFigureOut">
              <a:rPr lang="hu-HU" smtClean="0"/>
              <a:pPr/>
              <a:t>2014.03.06.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8819-FC1E-41F7-9265-DE29183B88E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9708D-50D2-4AB7-93E8-BBA012A4AF3E}" type="datetimeFigureOut">
              <a:rPr lang="hu-HU" smtClean="0"/>
              <a:pPr/>
              <a:t>2014.03.06.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8819-FC1E-41F7-9265-DE29183B88E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9708D-50D2-4AB7-93E8-BBA012A4AF3E}" type="datetimeFigureOut">
              <a:rPr lang="hu-HU" smtClean="0"/>
              <a:pPr/>
              <a:t>2014.03.06.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8819-FC1E-41F7-9265-DE29183B88E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9708D-50D2-4AB7-93E8-BBA012A4AF3E}" type="datetimeFigureOut">
              <a:rPr lang="hu-HU" smtClean="0"/>
              <a:pPr/>
              <a:t>2014.03.06.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8819-FC1E-41F7-9265-DE29183B88E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9708D-50D2-4AB7-93E8-BBA012A4AF3E}" type="datetimeFigureOut">
              <a:rPr lang="hu-HU" smtClean="0"/>
              <a:pPr/>
              <a:t>2014.03.06.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8819-FC1E-41F7-9265-DE29183B88E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9708D-50D2-4AB7-93E8-BBA012A4AF3E}" type="datetimeFigureOut">
              <a:rPr lang="hu-HU" smtClean="0"/>
              <a:pPr/>
              <a:t>2014.03.06.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8819-FC1E-41F7-9265-DE29183B88E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9708D-50D2-4AB7-93E8-BBA012A4AF3E}" type="datetimeFigureOut">
              <a:rPr lang="hu-HU" smtClean="0"/>
              <a:pPr/>
              <a:t>2014.03.06.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8819-FC1E-41F7-9265-DE29183B88E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839708D-50D2-4AB7-93E8-BBA012A4AF3E}" type="datetimeFigureOut">
              <a:rPr lang="hu-HU" smtClean="0"/>
              <a:pPr/>
              <a:t>2014.03.06.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AD78819-FC1E-41F7-9265-DE29183B88E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5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.xml"/><Relationship Id="rId5" Type="http://schemas.openxmlformats.org/officeDocument/2006/relationships/image" Target="../media/image2.wmf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slide" Target="slide2.xml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slide" Target="slide2.xml"/><Relationship Id="rId4" Type="http://schemas.openxmlformats.org/officeDocument/2006/relationships/image" Target="../media/image2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slide" Target="slide2.xml"/><Relationship Id="rId4" Type="http://schemas.openxmlformats.org/officeDocument/2006/relationships/image" Target="../media/image2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12" Type="http://schemas.openxmlformats.org/officeDocument/2006/relationships/image" Target="../media/image3.wmf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7.xml"/><Relationship Id="rId11" Type="http://schemas.openxmlformats.org/officeDocument/2006/relationships/image" Target="../media/image2.wmf"/><Relationship Id="rId5" Type="http://schemas.openxmlformats.org/officeDocument/2006/relationships/slide" Target="slide6.xml"/><Relationship Id="rId10" Type="http://schemas.openxmlformats.org/officeDocument/2006/relationships/slide" Target="slide26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2.wmf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slide" Target="slide2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2.wmf"/><Relationship Id="rId4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pcworld.hu/hardver/uj-napelemes-taskak-20100209.html" TargetMode="External"/><Relationship Id="rId3" Type="http://schemas.openxmlformats.org/officeDocument/2006/relationships/hyperlink" Target="http://pcworld.hu/mobil/napelem-kerulhet-a-mobilok-kijelzojebe.html" TargetMode="External"/><Relationship Id="rId7" Type="http://schemas.openxmlformats.org/officeDocument/2006/relationships/hyperlink" Target="http://pcworld.hu/eletmod/napelemes-hibrid-a-fordtol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pcworld.hu/hardver/napelem-es-vezetek-nelkuli-toltes-kerulhet-az-apple-okosorajaba.html" TargetMode="External"/><Relationship Id="rId5" Type="http://schemas.openxmlformats.org/officeDocument/2006/relationships/hyperlink" Target="http://pcworld.hu/kozelet/egymilliard-forint-a-napenergiaval-mukodo-lebego-luxussziget.html" TargetMode="External"/><Relationship Id="rId4" Type="http://schemas.openxmlformats.org/officeDocument/2006/relationships/hyperlink" Target="http://pcworld.hu/tudomany/bemutattak-a-jovo-napenergiaval-hajtott-8222csaladi-autojat8221.html%20D&#225;vid%20Imre%202013" TargetMode="External"/><Relationship Id="rId9" Type="http://schemas.openxmlformats.org/officeDocument/2006/relationships/hyperlink" Target="http://pcworld.hu/kultura/a-negy-legerdekesebb-geek-nyaklanc-20091119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wmf"/><Relationship Id="rId5" Type="http://schemas.openxmlformats.org/officeDocument/2006/relationships/image" Target="../media/image5.png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wmf"/><Relationship Id="rId5" Type="http://schemas.openxmlformats.org/officeDocument/2006/relationships/image" Target="../media/image5.png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wmf"/><Relationship Id="rId5" Type="http://schemas.openxmlformats.org/officeDocument/2006/relationships/image" Target="../media/image5.png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wmf"/><Relationship Id="rId5" Type="http://schemas.openxmlformats.org/officeDocument/2006/relationships/image" Target="../media/image5.png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339752" y="4437112"/>
            <a:ext cx="5637010" cy="1656184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hu-HU" b="1" i="1" dirty="0" smtClean="0"/>
              <a:t>Készítette: </a:t>
            </a:r>
            <a:r>
              <a:rPr lang="hu-HU" b="1" i="1" dirty="0" err="1" smtClean="0"/>
              <a:t>Szekerczés</a:t>
            </a:r>
            <a:r>
              <a:rPr lang="hu-HU" b="1" i="1" dirty="0" smtClean="0"/>
              <a:t> Szabina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hu-HU" b="1" i="1" dirty="0" smtClean="0"/>
              <a:t>Felkészítő tanár: Vargáné </a:t>
            </a:r>
            <a:r>
              <a:rPr lang="hu-HU" b="1" i="1" dirty="0" err="1" smtClean="0"/>
              <a:t>Gyömrei</a:t>
            </a:r>
            <a:r>
              <a:rPr lang="hu-HU" b="1" i="1" dirty="0" smtClean="0"/>
              <a:t> Anita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hu-HU" b="1" i="1" dirty="0" smtClean="0"/>
              <a:t>Iskola neve és címe: </a:t>
            </a:r>
            <a:r>
              <a:rPr lang="hu-HU" b="1" i="1" dirty="0"/>
              <a:t>Orosházi Táncsics Mihály Tehetséggondozó Gimnázium, Szakközépiskola, Általános iskola és Kollégium Vörösmarty Mihály </a:t>
            </a:r>
            <a:r>
              <a:rPr lang="hu-HU" b="1" i="1" dirty="0" smtClean="0"/>
              <a:t>Tagintézmény, 5900 Orosháza Vörösmarty u. 4.</a:t>
            </a:r>
            <a:endParaRPr lang="hu-HU" b="1" i="1" dirty="0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Napelemek</a:t>
            </a:r>
            <a:endParaRPr lang="hu-HU" dirty="0"/>
          </a:p>
        </p:txBody>
      </p:sp>
      <p:pic>
        <p:nvPicPr>
          <p:cNvPr id="1026" name="Picture 2" descr="C:\Documents and Settings\szeki78\Local Settings\Temporary Internet Files\Content.IE5\XD1B9MSB\MC900440405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03642" y="548680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37685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 advClick="0" advTm="0">
        <p14:ripple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Kvíz</a:t>
            </a:r>
            <a:endParaRPr lang="hu-HU" dirty="0"/>
          </a:p>
        </p:txBody>
      </p:sp>
      <p:sp>
        <p:nvSpPr>
          <p:cNvPr id="4" name="Lekerekített téglalap 3">
            <a:hlinkClick r:id="rId2" action="ppaction://hlinksldjump"/>
          </p:cNvPr>
          <p:cNvSpPr/>
          <p:nvPr/>
        </p:nvSpPr>
        <p:spPr>
          <a:xfrm>
            <a:off x="3527884" y="2564904"/>
            <a:ext cx="2088232" cy="93610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 smtClean="0">
                <a:latin typeface="Comic Sans MS" pitchFamily="66" charset="0"/>
              </a:rPr>
              <a:t>Start</a:t>
            </a:r>
            <a:endParaRPr lang="hu-HU" sz="2000" b="1" dirty="0">
              <a:latin typeface="Comic Sans MS" pitchFamily="66" charset="0"/>
            </a:endParaRPr>
          </a:p>
        </p:txBody>
      </p:sp>
      <p:pic>
        <p:nvPicPr>
          <p:cNvPr id="1027" name="Picture 3" descr="C:\Documents and Settings\szeki78\Local Settings\Temporary Internet Files\Content.IE5\O5QHET8L\MC90035031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16116" y="973931"/>
            <a:ext cx="1682436" cy="1780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szeki78\Local Settings\Temporary Internet Files\Content.IE5\KHYBO1UN\MC90042825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3501819"/>
            <a:ext cx="2730500" cy="191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szeki78\Local Settings\Temporary Internet Files\Content.IE5\KHYBO1UN\MC900441932[2].wmf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5473" y="188640"/>
            <a:ext cx="1008114" cy="88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Documents and Settings\szeki78\Local Settings\Temporary Internet Files\Content.IE5\XZEITG9R\MC900442122[1]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9000" y="182680"/>
            <a:ext cx="779934" cy="774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40550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2159732" y="1268760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>
                <a:latin typeface="Comic Sans MS" pitchFamily="66" charset="0"/>
              </a:rPr>
              <a:t>1.Hány személy számára biztosít férőhelyet a „luxussziget”?</a:t>
            </a:r>
            <a:endParaRPr lang="hu-HU" sz="2000" b="1" dirty="0">
              <a:latin typeface="Comic Sans MS" pitchFamily="66" charset="0"/>
            </a:endParaRPr>
          </a:p>
        </p:txBody>
      </p:sp>
      <p:sp>
        <p:nvSpPr>
          <p:cNvPr id="4" name="Ellipszis 3">
            <a:hlinkClick r:id="rId2" action="ppaction://hlinksldjump"/>
          </p:cNvPr>
          <p:cNvSpPr/>
          <p:nvPr/>
        </p:nvSpPr>
        <p:spPr>
          <a:xfrm>
            <a:off x="683568" y="2924944"/>
            <a:ext cx="2088232" cy="1296144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b="1" dirty="0">
                <a:latin typeface="Comic Sans MS" pitchFamily="66" charset="0"/>
              </a:rPr>
              <a:t>3</a:t>
            </a:r>
          </a:p>
        </p:txBody>
      </p:sp>
      <p:sp>
        <p:nvSpPr>
          <p:cNvPr id="5" name="Ellipszis 4">
            <a:hlinkClick r:id="rId2" action="ppaction://hlinksldjump"/>
          </p:cNvPr>
          <p:cNvSpPr/>
          <p:nvPr/>
        </p:nvSpPr>
        <p:spPr>
          <a:xfrm>
            <a:off x="3347864" y="4660946"/>
            <a:ext cx="2088232" cy="1296144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b="1" dirty="0" smtClean="0">
                <a:latin typeface="Comic Sans MS" pitchFamily="66" charset="0"/>
              </a:rPr>
              <a:t>95</a:t>
            </a:r>
            <a:endParaRPr lang="hu-HU" sz="4400" b="1" dirty="0">
              <a:latin typeface="Comic Sans MS" pitchFamily="66" charset="0"/>
            </a:endParaRPr>
          </a:p>
        </p:txBody>
      </p:sp>
      <p:sp>
        <p:nvSpPr>
          <p:cNvPr id="6" name="Ellipszis 5">
            <a:hlinkClick r:id="rId3" action="ppaction://hlinksldjump"/>
          </p:cNvPr>
          <p:cNvSpPr/>
          <p:nvPr/>
        </p:nvSpPr>
        <p:spPr>
          <a:xfrm>
            <a:off x="6084168" y="2924944"/>
            <a:ext cx="2088232" cy="1296144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b="1" dirty="0" smtClean="0">
                <a:latin typeface="Comic Sans MS" pitchFamily="66" charset="0"/>
              </a:rPr>
              <a:t>11</a:t>
            </a:r>
            <a:endParaRPr lang="hu-HU" sz="4400" b="1" dirty="0">
              <a:latin typeface="Comic Sans MS" pitchFamily="66" charset="0"/>
            </a:endParaRPr>
          </a:p>
        </p:txBody>
      </p:sp>
      <p:pic>
        <p:nvPicPr>
          <p:cNvPr id="7" name="Picture 2" descr="C:\Documents and Settings\szeki78\Local Settings\Temporary Internet Files\Content.IE5\KHYBO1UN\MC900441932[2].wmf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5473" y="188640"/>
            <a:ext cx="1008114" cy="88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Documents and Settings\szeki78\Local Settings\Temporary Internet Files\Content.IE5\XZEITG9R\MC900442122[1]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9000" y="182680"/>
            <a:ext cx="779934" cy="774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83634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000"/>
                            </p:stCondLst>
                            <p:childTnLst>
                              <p:par>
                                <p:cTn id="6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bbanás 2 1">
            <a:hlinkClick r:id="rId2" action="ppaction://hlinksldjump"/>
          </p:cNvPr>
          <p:cNvSpPr/>
          <p:nvPr/>
        </p:nvSpPr>
        <p:spPr>
          <a:xfrm>
            <a:off x="1475656" y="1340768"/>
            <a:ext cx="5904656" cy="4392488"/>
          </a:xfrm>
          <a:prstGeom prst="irregularSeal2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800" b="1" dirty="0" smtClean="0"/>
              <a:t>Helyes válasz!</a:t>
            </a:r>
            <a:endParaRPr lang="hu-HU" sz="4800" b="1" dirty="0"/>
          </a:p>
        </p:txBody>
      </p:sp>
    </p:spTree>
    <p:extLst>
      <p:ext uri="{BB962C8B-B14F-4D97-AF65-F5344CB8AC3E}">
        <p14:creationId xmlns:p14="http://schemas.microsoft.com/office/powerpoint/2010/main" xmlns="" val="402013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bbanás 2 1">
            <a:hlinkClick r:id="rId2" action="ppaction://hlinksldjump"/>
          </p:cNvPr>
          <p:cNvSpPr/>
          <p:nvPr/>
        </p:nvSpPr>
        <p:spPr>
          <a:xfrm>
            <a:off x="1475656" y="1340768"/>
            <a:ext cx="5904656" cy="4392488"/>
          </a:xfrm>
          <a:prstGeom prst="irregularSeal2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800" b="1" dirty="0" smtClean="0"/>
              <a:t>Rossz válasz!</a:t>
            </a:r>
            <a:endParaRPr lang="hu-HU" sz="4800" b="1" dirty="0"/>
          </a:p>
        </p:txBody>
      </p:sp>
    </p:spTree>
    <p:extLst>
      <p:ext uri="{BB962C8B-B14F-4D97-AF65-F5344CB8AC3E}">
        <p14:creationId xmlns:p14="http://schemas.microsoft.com/office/powerpoint/2010/main" xmlns="" val="185181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889702" y="1268760"/>
            <a:ext cx="53645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>
                <a:latin typeface="Comic Sans MS" pitchFamily="66" charset="0"/>
              </a:rPr>
              <a:t>2.Mit csinál a nyaklánc, ha a napelemek elegendő fényt tároltak el?</a:t>
            </a:r>
            <a:endParaRPr lang="hu-HU" sz="2000" b="1" dirty="0">
              <a:latin typeface="Comic Sans MS" pitchFamily="66" charset="0"/>
            </a:endParaRPr>
          </a:p>
        </p:txBody>
      </p:sp>
      <p:sp>
        <p:nvSpPr>
          <p:cNvPr id="4" name="Ellipszis 3">
            <a:hlinkClick r:id="rId2" action="ppaction://hlinksldjump"/>
          </p:cNvPr>
          <p:cNvSpPr/>
          <p:nvPr/>
        </p:nvSpPr>
        <p:spPr>
          <a:xfrm>
            <a:off x="683568" y="2924944"/>
            <a:ext cx="2088232" cy="1296144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 smtClean="0">
                <a:latin typeface="Comic Sans MS" pitchFamily="66" charset="0"/>
              </a:rPr>
              <a:t>Zenél</a:t>
            </a:r>
            <a:endParaRPr lang="hu-HU" sz="2800" b="1" dirty="0">
              <a:latin typeface="Comic Sans MS" pitchFamily="66" charset="0"/>
            </a:endParaRPr>
          </a:p>
        </p:txBody>
      </p:sp>
      <p:sp>
        <p:nvSpPr>
          <p:cNvPr id="5" name="Ellipszis 4">
            <a:hlinkClick r:id="rId3" action="ppaction://hlinksldjump"/>
          </p:cNvPr>
          <p:cNvSpPr/>
          <p:nvPr/>
        </p:nvSpPr>
        <p:spPr>
          <a:xfrm>
            <a:off x="3347864" y="4660946"/>
            <a:ext cx="2088232" cy="1296144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 smtClean="0">
                <a:latin typeface="Comic Sans MS" pitchFamily="66" charset="0"/>
              </a:rPr>
              <a:t>Világít</a:t>
            </a:r>
            <a:endParaRPr lang="hu-HU" sz="2800" b="1" dirty="0">
              <a:latin typeface="Comic Sans MS" pitchFamily="66" charset="0"/>
            </a:endParaRPr>
          </a:p>
        </p:txBody>
      </p:sp>
      <p:sp>
        <p:nvSpPr>
          <p:cNvPr id="6" name="Ellipszis 5">
            <a:hlinkClick r:id="rId3" action="ppaction://hlinksldjump"/>
          </p:cNvPr>
          <p:cNvSpPr/>
          <p:nvPr/>
        </p:nvSpPr>
        <p:spPr>
          <a:xfrm>
            <a:off x="6084168" y="2924944"/>
            <a:ext cx="2088232" cy="1296144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 smtClean="0">
                <a:latin typeface="Comic Sans MS" pitchFamily="66" charset="0"/>
              </a:rPr>
              <a:t>Semmit</a:t>
            </a:r>
            <a:endParaRPr lang="hu-HU" sz="2800" b="1" dirty="0">
              <a:latin typeface="Comic Sans MS" pitchFamily="66" charset="0"/>
            </a:endParaRPr>
          </a:p>
        </p:txBody>
      </p:sp>
      <p:pic>
        <p:nvPicPr>
          <p:cNvPr id="7" name="Picture 2" descr="C:\Documents and Settings\szeki78\Local Settings\Temporary Internet Files\Content.IE5\KHYBO1UN\MC900441932[2].wmf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5473" y="188640"/>
            <a:ext cx="1008114" cy="88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Documents and Settings\szeki78\Local Settings\Temporary Internet Files\Content.IE5\XZEITG9R\MC900442122[1]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9000" y="182680"/>
            <a:ext cx="779934" cy="774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12945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000"/>
                            </p:stCondLst>
                            <p:childTnLst>
                              <p:par>
                                <p:cTn id="6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bbanás 2 1">
            <a:hlinkClick r:id="rId2" action="ppaction://hlinksldjump"/>
          </p:cNvPr>
          <p:cNvSpPr/>
          <p:nvPr/>
        </p:nvSpPr>
        <p:spPr>
          <a:xfrm>
            <a:off x="1475656" y="1340768"/>
            <a:ext cx="5904656" cy="4392488"/>
          </a:xfrm>
          <a:prstGeom prst="irregularSeal2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800" b="1" dirty="0" smtClean="0"/>
              <a:t>Helyes válasz!</a:t>
            </a:r>
            <a:endParaRPr lang="hu-HU" sz="4800" b="1" dirty="0"/>
          </a:p>
        </p:txBody>
      </p:sp>
    </p:spTree>
    <p:extLst>
      <p:ext uri="{BB962C8B-B14F-4D97-AF65-F5344CB8AC3E}">
        <p14:creationId xmlns:p14="http://schemas.microsoft.com/office/powerpoint/2010/main" xmlns="" val="218515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bbanás 2 1">
            <a:hlinkClick r:id="rId2" action="ppaction://hlinksldjump"/>
          </p:cNvPr>
          <p:cNvSpPr/>
          <p:nvPr/>
        </p:nvSpPr>
        <p:spPr>
          <a:xfrm>
            <a:off x="1475656" y="1340768"/>
            <a:ext cx="5904656" cy="4392488"/>
          </a:xfrm>
          <a:prstGeom prst="irregularSeal2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800" b="1" dirty="0" smtClean="0"/>
              <a:t>Rossz válasz!</a:t>
            </a:r>
            <a:endParaRPr lang="hu-HU" sz="4800" b="1" dirty="0"/>
          </a:p>
        </p:txBody>
      </p:sp>
    </p:spTree>
    <p:extLst>
      <p:ext uri="{BB962C8B-B14F-4D97-AF65-F5344CB8AC3E}">
        <p14:creationId xmlns:p14="http://schemas.microsoft.com/office/powerpoint/2010/main" xmlns="" val="41811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889702" y="1268760"/>
            <a:ext cx="53645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>
                <a:latin typeface="Comic Sans MS" pitchFamily="66" charset="0"/>
              </a:rPr>
              <a:t>3.Az </a:t>
            </a:r>
            <a:r>
              <a:rPr lang="hu-HU" sz="2000" b="1" dirty="0" err="1" smtClean="0">
                <a:latin typeface="Comic Sans MS" pitchFamily="66" charset="0"/>
              </a:rPr>
              <a:t>iWatch</a:t>
            </a:r>
            <a:r>
              <a:rPr lang="hu-HU" sz="2000" b="1" dirty="0" smtClean="0">
                <a:latin typeface="Comic Sans MS" pitchFamily="66" charset="0"/>
              </a:rPr>
              <a:t> </a:t>
            </a:r>
            <a:r>
              <a:rPr lang="hu-HU" sz="2000" b="1" dirty="0" err="1" smtClean="0">
                <a:latin typeface="Comic Sans MS" pitchFamily="66" charset="0"/>
              </a:rPr>
              <a:t>okosóra</a:t>
            </a:r>
            <a:r>
              <a:rPr lang="hu-HU" sz="2000" b="1" dirty="0" smtClean="0">
                <a:latin typeface="Comic Sans MS" pitchFamily="66" charset="0"/>
              </a:rPr>
              <a:t> vezeték nélkül is tölthető lesz?</a:t>
            </a:r>
            <a:endParaRPr lang="hu-HU" sz="2000" b="1" dirty="0">
              <a:latin typeface="Comic Sans MS" pitchFamily="66" charset="0"/>
            </a:endParaRPr>
          </a:p>
        </p:txBody>
      </p:sp>
      <p:sp>
        <p:nvSpPr>
          <p:cNvPr id="4" name="Ellipszis 3">
            <a:hlinkClick r:id="rId2" action="ppaction://hlinksldjump"/>
          </p:cNvPr>
          <p:cNvSpPr/>
          <p:nvPr/>
        </p:nvSpPr>
        <p:spPr>
          <a:xfrm>
            <a:off x="683568" y="2924944"/>
            <a:ext cx="2088232" cy="1296144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 smtClean="0">
                <a:latin typeface="Comic Sans MS" pitchFamily="66" charset="0"/>
              </a:rPr>
              <a:t>Nem </a:t>
            </a:r>
            <a:endParaRPr lang="hu-HU" sz="2800" b="1" dirty="0">
              <a:latin typeface="Comic Sans MS" pitchFamily="66" charset="0"/>
            </a:endParaRPr>
          </a:p>
        </p:txBody>
      </p:sp>
      <p:sp>
        <p:nvSpPr>
          <p:cNvPr id="5" name="Ellipszis 4">
            <a:hlinkClick r:id="rId2" action="ppaction://hlinksldjump"/>
          </p:cNvPr>
          <p:cNvSpPr/>
          <p:nvPr/>
        </p:nvSpPr>
        <p:spPr>
          <a:xfrm>
            <a:off x="3347864" y="4660946"/>
            <a:ext cx="2088232" cy="1296144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 smtClean="0">
                <a:latin typeface="Comic Sans MS" pitchFamily="66" charset="0"/>
              </a:rPr>
              <a:t>Nem lehet tudni</a:t>
            </a:r>
            <a:endParaRPr lang="hu-HU" sz="2000" b="1" dirty="0">
              <a:latin typeface="Comic Sans MS" pitchFamily="66" charset="0"/>
            </a:endParaRPr>
          </a:p>
        </p:txBody>
      </p:sp>
      <p:sp>
        <p:nvSpPr>
          <p:cNvPr id="6" name="Ellipszis 5">
            <a:hlinkClick r:id="rId3" action="ppaction://hlinksldjump"/>
          </p:cNvPr>
          <p:cNvSpPr/>
          <p:nvPr/>
        </p:nvSpPr>
        <p:spPr>
          <a:xfrm>
            <a:off x="6084168" y="2924944"/>
            <a:ext cx="2088232" cy="1296144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 smtClean="0">
                <a:latin typeface="Comic Sans MS" pitchFamily="66" charset="0"/>
              </a:rPr>
              <a:t>Igen</a:t>
            </a:r>
            <a:endParaRPr lang="hu-HU" sz="2800" b="1" dirty="0">
              <a:latin typeface="Comic Sans MS" pitchFamily="66" charset="0"/>
            </a:endParaRPr>
          </a:p>
        </p:txBody>
      </p:sp>
      <p:pic>
        <p:nvPicPr>
          <p:cNvPr id="7" name="Picture 2" descr="C:\Documents and Settings\szeki78\Local Settings\Temporary Internet Files\Content.IE5\KHYBO1UN\MC900441932[2].wmf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5473" y="188640"/>
            <a:ext cx="1008114" cy="88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Documents and Settings\szeki78\Local Settings\Temporary Internet Files\Content.IE5\XZEITG9R\MC900442122[1]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9000" y="182680"/>
            <a:ext cx="779934" cy="774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85707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000"/>
                            </p:stCondLst>
                            <p:childTnLst>
                              <p:par>
                                <p:cTn id="6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bbanás 2 1">
            <a:hlinkClick r:id="rId2" action="ppaction://hlinksldjump"/>
          </p:cNvPr>
          <p:cNvSpPr/>
          <p:nvPr/>
        </p:nvSpPr>
        <p:spPr>
          <a:xfrm>
            <a:off x="1475656" y="1340768"/>
            <a:ext cx="5904656" cy="4392488"/>
          </a:xfrm>
          <a:prstGeom prst="irregularSeal2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800" b="1" dirty="0" smtClean="0"/>
              <a:t>Helyes válasz!</a:t>
            </a:r>
            <a:endParaRPr lang="hu-HU" sz="4800" b="1" dirty="0"/>
          </a:p>
        </p:txBody>
      </p:sp>
    </p:spTree>
    <p:extLst>
      <p:ext uri="{BB962C8B-B14F-4D97-AF65-F5344CB8AC3E}">
        <p14:creationId xmlns:p14="http://schemas.microsoft.com/office/powerpoint/2010/main" xmlns="" val="44830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bbanás 2 1">
            <a:hlinkClick r:id="rId2" action="ppaction://hlinksldjump"/>
          </p:cNvPr>
          <p:cNvSpPr/>
          <p:nvPr/>
        </p:nvSpPr>
        <p:spPr>
          <a:xfrm>
            <a:off x="1475656" y="1340768"/>
            <a:ext cx="5904656" cy="4392488"/>
          </a:xfrm>
          <a:prstGeom prst="irregularSeal2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800" b="1" dirty="0" smtClean="0"/>
              <a:t>Rossz válasz!</a:t>
            </a:r>
            <a:endParaRPr lang="hu-HU" sz="4800" b="1" dirty="0"/>
          </a:p>
        </p:txBody>
      </p:sp>
    </p:spTree>
    <p:extLst>
      <p:ext uri="{BB962C8B-B14F-4D97-AF65-F5344CB8AC3E}">
        <p14:creationId xmlns:p14="http://schemas.microsoft.com/office/powerpoint/2010/main" xmlns="" val="1692140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15745" y="404664"/>
            <a:ext cx="6512511" cy="1143000"/>
          </a:xfrm>
        </p:spPr>
        <p:txBody>
          <a:bodyPr/>
          <a:lstStyle/>
          <a:p>
            <a:pPr algn="ctr"/>
            <a:r>
              <a:rPr lang="hu-HU" sz="6000" dirty="0" smtClean="0"/>
              <a:t>Menü</a:t>
            </a:r>
            <a:endParaRPr lang="hu-HU" sz="6000" dirty="0"/>
          </a:p>
        </p:txBody>
      </p:sp>
      <p:sp>
        <p:nvSpPr>
          <p:cNvPr id="3" name="Lekerekített téglalap 2">
            <a:hlinkClick r:id="rId2" action="ppaction://hlinksldjump"/>
          </p:cNvPr>
          <p:cNvSpPr/>
          <p:nvPr/>
        </p:nvSpPr>
        <p:spPr>
          <a:xfrm>
            <a:off x="683568" y="2276872"/>
            <a:ext cx="2088232" cy="93610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 smtClean="0">
                <a:latin typeface="Comic Sans MS" pitchFamily="66" charset="0"/>
              </a:rPr>
              <a:t>Napelemes kijelző</a:t>
            </a:r>
            <a:endParaRPr lang="hu-HU" sz="2000" b="1" dirty="0">
              <a:latin typeface="Comic Sans MS" pitchFamily="66" charset="0"/>
            </a:endParaRPr>
          </a:p>
        </p:txBody>
      </p:sp>
      <p:sp>
        <p:nvSpPr>
          <p:cNvPr id="5" name="Lekerekített téglalap 4">
            <a:hlinkClick r:id="rId3" action="ppaction://hlinksldjump"/>
          </p:cNvPr>
          <p:cNvSpPr/>
          <p:nvPr/>
        </p:nvSpPr>
        <p:spPr>
          <a:xfrm>
            <a:off x="3419872" y="2259360"/>
            <a:ext cx="2088232" cy="93610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 smtClean="0">
                <a:latin typeface="Comic Sans MS" pitchFamily="66" charset="0"/>
              </a:rPr>
              <a:t>Napelemes családi autó</a:t>
            </a:r>
            <a:endParaRPr lang="hu-HU" sz="2000" b="1" dirty="0">
              <a:latin typeface="Comic Sans MS" pitchFamily="66" charset="0"/>
            </a:endParaRPr>
          </a:p>
        </p:txBody>
      </p:sp>
      <p:sp>
        <p:nvSpPr>
          <p:cNvPr id="7" name="Lekerekített téglalap 6">
            <a:hlinkClick r:id="rId4" action="ppaction://hlinksldjump"/>
          </p:cNvPr>
          <p:cNvSpPr/>
          <p:nvPr/>
        </p:nvSpPr>
        <p:spPr>
          <a:xfrm>
            <a:off x="6228184" y="2276872"/>
            <a:ext cx="2088232" cy="93610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 smtClean="0">
                <a:latin typeface="Comic Sans MS" pitchFamily="66" charset="0"/>
              </a:rPr>
              <a:t>Napelemes „luxussziget”</a:t>
            </a:r>
            <a:endParaRPr lang="hu-HU" sz="2000" b="1" dirty="0">
              <a:latin typeface="Comic Sans MS" pitchFamily="66" charset="0"/>
            </a:endParaRPr>
          </a:p>
        </p:txBody>
      </p:sp>
      <p:sp>
        <p:nvSpPr>
          <p:cNvPr id="8" name="Lekerekített téglalap 7">
            <a:hlinkClick r:id="rId5" action="ppaction://hlinksldjump"/>
          </p:cNvPr>
          <p:cNvSpPr/>
          <p:nvPr/>
        </p:nvSpPr>
        <p:spPr>
          <a:xfrm>
            <a:off x="683568" y="3861048"/>
            <a:ext cx="2088232" cy="93610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 smtClean="0">
                <a:latin typeface="Comic Sans MS" pitchFamily="66" charset="0"/>
              </a:rPr>
              <a:t>Napelem az Apple </a:t>
            </a:r>
            <a:r>
              <a:rPr lang="hu-HU" sz="2000" b="1" dirty="0" err="1" smtClean="0">
                <a:latin typeface="Comic Sans MS" pitchFamily="66" charset="0"/>
              </a:rPr>
              <a:t>okosórájában</a:t>
            </a:r>
            <a:endParaRPr lang="hu-HU" sz="2000" b="1" dirty="0">
              <a:latin typeface="Comic Sans MS" pitchFamily="66" charset="0"/>
            </a:endParaRPr>
          </a:p>
        </p:txBody>
      </p:sp>
      <p:sp>
        <p:nvSpPr>
          <p:cNvPr id="9" name="Lekerekített téglalap 8">
            <a:hlinkClick r:id="rId6" action="ppaction://hlinksldjump"/>
          </p:cNvPr>
          <p:cNvSpPr/>
          <p:nvPr/>
        </p:nvSpPr>
        <p:spPr>
          <a:xfrm>
            <a:off x="3419872" y="3861048"/>
            <a:ext cx="2088232" cy="93610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 smtClean="0">
                <a:latin typeface="Comic Sans MS" pitchFamily="66" charset="0"/>
              </a:rPr>
              <a:t>Napelemes autó a Fordtól</a:t>
            </a:r>
            <a:endParaRPr lang="hu-HU" sz="2000" b="1" dirty="0">
              <a:latin typeface="Comic Sans MS" pitchFamily="66" charset="0"/>
            </a:endParaRPr>
          </a:p>
        </p:txBody>
      </p:sp>
      <p:sp>
        <p:nvSpPr>
          <p:cNvPr id="10" name="Lekerekített téglalap 9">
            <a:hlinkClick r:id="rId7" action="ppaction://hlinksldjump"/>
          </p:cNvPr>
          <p:cNvSpPr/>
          <p:nvPr/>
        </p:nvSpPr>
        <p:spPr>
          <a:xfrm>
            <a:off x="6271298" y="3861048"/>
            <a:ext cx="2088232" cy="93610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 smtClean="0">
                <a:latin typeface="Comic Sans MS" pitchFamily="66" charset="0"/>
              </a:rPr>
              <a:t>Napelemes táska</a:t>
            </a:r>
          </a:p>
        </p:txBody>
      </p:sp>
      <p:sp>
        <p:nvSpPr>
          <p:cNvPr id="11" name="Lekerekített téglalap 10">
            <a:hlinkClick r:id="rId8" action="ppaction://hlinksldjump"/>
          </p:cNvPr>
          <p:cNvSpPr/>
          <p:nvPr/>
        </p:nvSpPr>
        <p:spPr>
          <a:xfrm>
            <a:off x="3419872" y="5445224"/>
            <a:ext cx="2088232" cy="93610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 smtClean="0">
                <a:latin typeface="Comic Sans MS" pitchFamily="66" charset="0"/>
              </a:rPr>
              <a:t>Napelemes nyaklánc</a:t>
            </a:r>
            <a:endParaRPr lang="hu-HU" sz="2000" b="1" dirty="0">
              <a:latin typeface="Comic Sans MS" pitchFamily="66" charset="0"/>
            </a:endParaRPr>
          </a:p>
        </p:txBody>
      </p:sp>
      <p:sp>
        <p:nvSpPr>
          <p:cNvPr id="12" name="Lekerekített téglalap 11">
            <a:hlinkClick r:id="rId9" action="ppaction://hlinksldjump"/>
          </p:cNvPr>
          <p:cNvSpPr/>
          <p:nvPr/>
        </p:nvSpPr>
        <p:spPr>
          <a:xfrm>
            <a:off x="683568" y="5445224"/>
            <a:ext cx="2088232" cy="93610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 smtClean="0">
                <a:latin typeface="Comic Sans MS" pitchFamily="66" charset="0"/>
              </a:rPr>
              <a:t>Kvíz</a:t>
            </a:r>
            <a:endParaRPr lang="hu-HU" sz="2000" b="1" dirty="0">
              <a:latin typeface="Comic Sans MS" pitchFamily="66" charset="0"/>
            </a:endParaRPr>
          </a:p>
        </p:txBody>
      </p:sp>
      <p:sp>
        <p:nvSpPr>
          <p:cNvPr id="13" name="Lekerekített téglalap 12">
            <a:hlinkClick r:id="rId10" action="ppaction://hlinksldjump"/>
          </p:cNvPr>
          <p:cNvSpPr/>
          <p:nvPr/>
        </p:nvSpPr>
        <p:spPr>
          <a:xfrm>
            <a:off x="6271298" y="5445224"/>
            <a:ext cx="2088232" cy="93610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 smtClean="0">
                <a:latin typeface="Comic Sans MS" pitchFamily="66" charset="0"/>
              </a:rPr>
              <a:t>Források</a:t>
            </a:r>
            <a:endParaRPr lang="hu-HU" sz="2000" b="1" dirty="0">
              <a:latin typeface="Comic Sans MS" pitchFamily="66" charset="0"/>
            </a:endParaRPr>
          </a:p>
        </p:txBody>
      </p:sp>
      <p:pic>
        <p:nvPicPr>
          <p:cNvPr id="2050" name="Picture 2" descr="C:\Documents and Settings\szeki78\Local Settings\Temporary Internet Files\Content.IE5\KHYBO1UN\MC900441932[2].wmf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5473" y="188640"/>
            <a:ext cx="1008114" cy="88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szeki78\Local Settings\Temporary Internet Files\Content.IE5\XD1B9MSB\MC900350313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1682436" cy="1780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41015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889702" y="1268760"/>
            <a:ext cx="53645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>
                <a:latin typeface="Comic Sans MS" pitchFamily="66" charset="0"/>
              </a:rPr>
              <a:t>4.Hol rendezték meg a </a:t>
            </a:r>
            <a:r>
              <a:rPr lang="hu-HU" sz="2000" b="1" dirty="0">
                <a:latin typeface="Comic Sans MS" pitchFamily="66" charset="0"/>
              </a:rPr>
              <a:t>World </a:t>
            </a:r>
            <a:r>
              <a:rPr lang="hu-HU" sz="2000" b="1" dirty="0" err="1">
                <a:latin typeface="Comic Sans MS" pitchFamily="66" charset="0"/>
              </a:rPr>
              <a:t>Solar</a:t>
            </a:r>
            <a:r>
              <a:rPr lang="hu-HU" sz="2000" b="1" dirty="0">
                <a:latin typeface="Comic Sans MS" pitchFamily="66" charset="0"/>
              </a:rPr>
              <a:t> </a:t>
            </a:r>
            <a:r>
              <a:rPr lang="hu-HU" sz="2000" b="1" dirty="0" err="1" smtClean="0">
                <a:latin typeface="Comic Sans MS" pitchFamily="66" charset="0"/>
              </a:rPr>
              <a:t>Challenge-t</a:t>
            </a:r>
            <a:r>
              <a:rPr lang="hu-HU" sz="2000" b="1" dirty="0" smtClean="0">
                <a:latin typeface="Comic Sans MS" pitchFamily="66" charset="0"/>
              </a:rPr>
              <a:t>? </a:t>
            </a:r>
            <a:endParaRPr lang="hu-HU" sz="2000" b="1" dirty="0">
              <a:latin typeface="Comic Sans MS" pitchFamily="66" charset="0"/>
            </a:endParaRPr>
          </a:p>
        </p:txBody>
      </p:sp>
      <p:sp>
        <p:nvSpPr>
          <p:cNvPr id="4" name="Ellipszis 3">
            <a:hlinkClick r:id="rId3" action="ppaction://hlinksldjump"/>
          </p:cNvPr>
          <p:cNvSpPr/>
          <p:nvPr/>
        </p:nvSpPr>
        <p:spPr>
          <a:xfrm>
            <a:off x="683568" y="2924944"/>
            <a:ext cx="2088232" cy="1296144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 smtClean="0">
                <a:latin typeface="Comic Sans MS" pitchFamily="66" charset="0"/>
              </a:rPr>
              <a:t>Japán</a:t>
            </a:r>
            <a:endParaRPr lang="hu-HU" sz="2800" b="1" dirty="0">
              <a:latin typeface="Comic Sans MS" pitchFamily="66" charset="0"/>
            </a:endParaRPr>
          </a:p>
        </p:txBody>
      </p:sp>
      <p:sp>
        <p:nvSpPr>
          <p:cNvPr id="5" name="Ellipszis 4">
            <a:hlinkClick r:id="rId4" action="ppaction://hlinksldjump"/>
          </p:cNvPr>
          <p:cNvSpPr/>
          <p:nvPr/>
        </p:nvSpPr>
        <p:spPr>
          <a:xfrm>
            <a:off x="3347864" y="4660946"/>
            <a:ext cx="2088232" cy="1296144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 smtClean="0">
                <a:latin typeface="Comic Sans MS" pitchFamily="66" charset="0"/>
              </a:rPr>
              <a:t>Ausztrália</a:t>
            </a:r>
            <a:endParaRPr lang="hu-HU" sz="2000" b="1" dirty="0">
              <a:latin typeface="Comic Sans MS" pitchFamily="66" charset="0"/>
            </a:endParaRPr>
          </a:p>
        </p:txBody>
      </p:sp>
      <p:sp>
        <p:nvSpPr>
          <p:cNvPr id="6" name="Ellipszis 5">
            <a:hlinkClick r:id="rId3" action="ppaction://hlinksldjump"/>
          </p:cNvPr>
          <p:cNvSpPr/>
          <p:nvPr/>
        </p:nvSpPr>
        <p:spPr>
          <a:xfrm>
            <a:off x="6084168" y="2924944"/>
            <a:ext cx="2088232" cy="1296144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 smtClean="0">
                <a:latin typeface="Comic Sans MS" pitchFamily="66" charset="0"/>
              </a:rPr>
              <a:t>USA</a:t>
            </a:r>
            <a:endParaRPr lang="hu-HU" sz="2800" b="1" dirty="0">
              <a:latin typeface="Comic Sans MS" pitchFamily="66" charset="0"/>
            </a:endParaRPr>
          </a:p>
        </p:txBody>
      </p:sp>
      <p:pic>
        <p:nvPicPr>
          <p:cNvPr id="7" name="Picture 2" descr="C:\Documents and Settings\szeki78\Local Settings\Temporary Internet Files\Content.IE5\KHYBO1UN\MC900441932[2].wmf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5473" y="188640"/>
            <a:ext cx="1008114" cy="88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Documents and Settings\szeki78\Local Settings\Temporary Internet Files\Content.IE5\XZEITG9R\MC900442122[1]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9000" y="182680"/>
            <a:ext cx="779934" cy="774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72992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000"/>
                            </p:stCondLst>
                            <p:childTnLst>
                              <p:par>
                                <p:cTn id="6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bbanás 2 1">
            <a:hlinkClick r:id="rId2" action="ppaction://hlinksldjump"/>
          </p:cNvPr>
          <p:cNvSpPr/>
          <p:nvPr/>
        </p:nvSpPr>
        <p:spPr>
          <a:xfrm>
            <a:off x="1475656" y="1340768"/>
            <a:ext cx="5904656" cy="4392488"/>
          </a:xfrm>
          <a:prstGeom prst="irregularSeal2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800" b="1" dirty="0" smtClean="0"/>
              <a:t>Helyes válasz!</a:t>
            </a:r>
            <a:endParaRPr lang="hu-HU" sz="4800" b="1" dirty="0"/>
          </a:p>
        </p:txBody>
      </p:sp>
    </p:spTree>
    <p:extLst>
      <p:ext uri="{BB962C8B-B14F-4D97-AF65-F5344CB8AC3E}">
        <p14:creationId xmlns:p14="http://schemas.microsoft.com/office/powerpoint/2010/main" xmlns="" val="289215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bbanás 2 1">
            <a:hlinkClick r:id="rId2" action="ppaction://hlinksldjump"/>
          </p:cNvPr>
          <p:cNvSpPr/>
          <p:nvPr/>
        </p:nvSpPr>
        <p:spPr>
          <a:xfrm>
            <a:off x="1475656" y="1340768"/>
            <a:ext cx="5904656" cy="4392488"/>
          </a:xfrm>
          <a:prstGeom prst="irregularSeal2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800" b="1" dirty="0" smtClean="0"/>
              <a:t>Rossz válasz!</a:t>
            </a:r>
            <a:endParaRPr lang="hu-HU" sz="4800" b="1" dirty="0"/>
          </a:p>
        </p:txBody>
      </p:sp>
    </p:spTree>
    <p:extLst>
      <p:ext uri="{BB962C8B-B14F-4D97-AF65-F5344CB8AC3E}">
        <p14:creationId xmlns:p14="http://schemas.microsoft.com/office/powerpoint/2010/main" xmlns="" val="174031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889702" y="1268760"/>
            <a:ext cx="5364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>
                <a:latin typeface="Comic Sans MS" pitchFamily="66" charset="0"/>
              </a:rPr>
              <a:t>5.Melyik fajta táska látható a képen?</a:t>
            </a:r>
            <a:endParaRPr lang="hu-HU" sz="2000" b="1" dirty="0">
              <a:latin typeface="Comic Sans MS" pitchFamily="66" charset="0"/>
            </a:endParaRPr>
          </a:p>
        </p:txBody>
      </p:sp>
      <p:sp>
        <p:nvSpPr>
          <p:cNvPr id="4" name="Ellipszis 3">
            <a:hlinkClick r:id="rId3" action="ppaction://hlinksldjump"/>
          </p:cNvPr>
          <p:cNvSpPr/>
          <p:nvPr/>
        </p:nvSpPr>
        <p:spPr>
          <a:xfrm>
            <a:off x="683568" y="2924944"/>
            <a:ext cx="2088232" cy="1296144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 err="1">
                <a:latin typeface="Comic Sans MS" pitchFamily="66" charset="0"/>
              </a:rPr>
              <a:t>Capsoul</a:t>
            </a:r>
            <a:r>
              <a:rPr lang="hu-HU" sz="2800" b="1" dirty="0">
                <a:latin typeface="Comic Sans MS" pitchFamily="66" charset="0"/>
              </a:rPr>
              <a:t> 3 </a:t>
            </a:r>
            <a:r>
              <a:rPr lang="hu-HU" sz="2800" b="1" dirty="0" err="1">
                <a:latin typeface="Comic Sans MS" pitchFamily="66" charset="0"/>
              </a:rPr>
              <a:t>in</a:t>
            </a:r>
            <a:r>
              <a:rPr lang="hu-HU" sz="2800" b="1" dirty="0">
                <a:latin typeface="Comic Sans MS" pitchFamily="66" charset="0"/>
              </a:rPr>
              <a:t> 1</a:t>
            </a:r>
          </a:p>
        </p:txBody>
      </p:sp>
      <p:sp>
        <p:nvSpPr>
          <p:cNvPr id="5" name="Ellipszis 4">
            <a:hlinkClick r:id="rId3" action="ppaction://hlinksldjump"/>
          </p:cNvPr>
          <p:cNvSpPr/>
          <p:nvPr/>
        </p:nvSpPr>
        <p:spPr>
          <a:xfrm>
            <a:off x="3527884" y="4628322"/>
            <a:ext cx="2088232" cy="1296144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200" b="1" dirty="0" err="1">
                <a:latin typeface="Comic Sans MS" pitchFamily="66" charset="0"/>
              </a:rPr>
              <a:t>Centurian</a:t>
            </a:r>
            <a:endParaRPr lang="hu-HU" sz="2200" b="1" dirty="0">
              <a:latin typeface="Comic Sans MS" pitchFamily="66" charset="0"/>
            </a:endParaRPr>
          </a:p>
        </p:txBody>
      </p:sp>
      <p:sp>
        <p:nvSpPr>
          <p:cNvPr id="6" name="Ellipszis 5">
            <a:hlinkClick r:id="rId4" action="ppaction://hlinksldjump"/>
          </p:cNvPr>
          <p:cNvSpPr/>
          <p:nvPr/>
        </p:nvSpPr>
        <p:spPr>
          <a:xfrm>
            <a:off x="6084168" y="2924944"/>
            <a:ext cx="2088232" cy="1296144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 err="1">
                <a:latin typeface="Comic Sans MS" pitchFamily="66" charset="0"/>
              </a:rPr>
              <a:t>Piggy</a:t>
            </a:r>
            <a:r>
              <a:rPr lang="hu-HU" sz="2800" b="1" dirty="0">
                <a:latin typeface="Comic Sans MS" pitchFamily="66" charset="0"/>
              </a:rPr>
              <a:t> </a:t>
            </a:r>
            <a:r>
              <a:rPr lang="hu-HU" sz="2800" b="1" dirty="0" err="1">
                <a:latin typeface="Comic Sans MS" pitchFamily="66" charset="0"/>
              </a:rPr>
              <a:t>Pack</a:t>
            </a:r>
            <a:r>
              <a:rPr lang="hu-HU" sz="2800" b="1" dirty="0">
                <a:latin typeface="Comic Sans MS" pitchFamily="66" charset="0"/>
              </a:rPr>
              <a:t> </a:t>
            </a:r>
          </a:p>
        </p:txBody>
      </p:sp>
      <p:pic>
        <p:nvPicPr>
          <p:cNvPr id="7" name="Picture 2" descr="C:\Documents and Settings\szeki78\Local Settings\Temporary Internet Files\Content.IE5\KHYBO1UN\MC900441932[2].wmf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5473" y="188640"/>
            <a:ext cx="1008114" cy="88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Documents and Settings\szeki78\Local Settings\Temporary Internet Files\Content.IE5\XZEITG9R\MC900442122[1]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9000" y="182680"/>
            <a:ext cx="779934" cy="774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Kép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3059832" y="2153763"/>
            <a:ext cx="2808312" cy="1542362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1423430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000"/>
                            </p:stCondLst>
                            <p:childTnLst>
                              <p:par>
                                <p:cTn id="6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9000"/>
                            </p:stCondLst>
                            <p:childTnLst>
                              <p:par>
                                <p:cTn id="7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bbanás 2 1"/>
          <p:cNvSpPr/>
          <p:nvPr/>
        </p:nvSpPr>
        <p:spPr>
          <a:xfrm>
            <a:off x="1475656" y="1340768"/>
            <a:ext cx="5904656" cy="4392488"/>
          </a:xfrm>
          <a:prstGeom prst="irregularSeal2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>
                <a:latin typeface="Comic Sans MS" pitchFamily="66" charset="0"/>
              </a:rPr>
              <a:t>Gratulálok! Minden válaszod helyes!</a:t>
            </a:r>
            <a:endParaRPr lang="hu-HU" sz="2400" b="1" dirty="0">
              <a:latin typeface="Comic Sans MS" pitchFamily="66" charset="0"/>
            </a:endParaRPr>
          </a:p>
        </p:txBody>
      </p:sp>
      <p:sp>
        <p:nvSpPr>
          <p:cNvPr id="4" name="Lekerekített téglalap 3">
            <a:hlinkClick r:id="rId2" action="ppaction://hlinksldjump"/>
          </p:cNvPr>
          <p:cNvSpPr/>
          <p:nvPr/>
        </p:nvSpPr>
        <p:spPr>
          <a:xfrm>
            <a:off x="6336196" y="5589240"/>
            <a:ext cx="2088232" cy="93610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 smtClean="0">
                <a:latin typeface="Comic Sans MS" pitchFamily="66" charset="0"/>
              </a:rPr>
              <a:t>Újra</a:t>
            </a:r>
            <a:endParaRPr lang="hu-HU" sz="20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267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bbanás 2 1">
            <a:hlinkClick r:id="rId2" action="ppaction://hlinksldjump"/>
          </p:cNvPr>
          <p:cNvSpPr/>
          <p:nvPr/>
        </p:nvSpPr>
        <p:spPr>
          <a:xfrm>
            <a:off x="1475656" y="1340768"/>
            <a:ext cx="5904656" cy="4392488"/>
          </a:xfrm>
          <a:prstGeom prst="irregularSeal2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800" b="1" dirty="0" smtClean="0"/>
              <a:t>Rossz válasz!</a:t>
            </a:r>
            <a:endParaRPr lang="hu-HU" sz="4800" b="1" dirty="0"/>
          </a:p>
        </p:txBody>
      </p:sp>
    </p:spTree>
    <p:extLst>
      <p:ext uri="{BB962C8B-B14F-4D97-AF65-F5344CB8AC3E}">
        <p14:creationId xmlns:p14="http://schemas.microsoft.com/office/powerpoint/2010/main" xmlns="" val="201811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650532" y="6021288"/>
            <a:ext cx="6512511" cy="1143000"/>
          </a:xfrm>
        </p:spPr>
        <p:txBody>
          <a:bodyPr/>
          <a:lstStyle/>
          <a:p>
            <a:r>
              <a:rPr lang="hu-HU" dirty="0" smtClean="0"/>
              <a:t>Források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323528" y="188640"/>
            <a:ext cx="856895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hlinkClick r:id="rId3"/>
              </a:rPr>
              <a:t>http://</a:t>
            </a:r>
            <a:r>
              <a:rPr lang="hu-HU" dirty="0" smtClean="0">
                <a:hlinkClick r:id="rId3"/>
              </a:rPr>
              <a:t>pcworld.hu/mobil/napelem-kerulhet-a-mobilok-kijelzojebe.html</a:t>
            </a:r>
            <a:r>
              <a:rPr lang="hu-HU" dirty="0"/>
              <a:t>  </a:t>
            </a:r>
            <a:r>
              <a:rPr lang="hu-HU" dirty="0" err="1"/>
              <a:t>Wiezner</a:t>
            </a:r>
            <a:r>
              <a:rPr lang="hu-HU" dirty="0"/>
              <a:t> István </a:t>
            </a:r>
            <a:r>
              <a:rPr lang="hu-HU" dirty="0" smtClean="0"/>
              <a:t>2013. augusztus 5.</a:t>
            </a:r>
          </a:p>
          <a:p>
            <a:pPr algn="ctr"/>
            <a:endParaRPr lang="hu-HU" dirty="0" smtClean="0"/>
          </a:p>
          <a:p>
            <a:pPr algn="ctr"/>
            <a:r>
              <a:rPr lang="hu-HU" dirty="0">
                <a:hlinkClick r:id="rId4"/>
              </a:rPr>
              <a:t>http://</a:t>
            </a:r>
            <a:r>
              <a:rPr lang="hu-HU" dirty="0" smtClean="0">
                <a:hlinkClick r:id="rId4"/>
              </a:rPr>
              <a:t>pcworld.hu/tudomany/bemutattak-a-jovo-napenergiaval-hajtott-8222csaladi-autojat8221.html</a:t>
            </a:r>
            <a:r>
              <a:rPr lang="hu-HU" dirty="0">
                <a:hlinkClick r:id="rId4"/>
              </a:rPr>
              <a:t> Dávid </a:t>
            </a:r>
            <a:r>
              <a:rPr lang="hu-HU" dirty="0" smtClean="0">
                <a:hlinkClick r:id="rId4"/>
              </a:rPr>
              <a:t>Imre 2013</a:t>
            </a:r>
            <a:r>
              <a:rPr lang="hu-HU" dirty="0" smtClean="0"/>
              <a:t>. július 6.</a:t>
            </a:r>
          </a:p>
          <a:p>
            <a:pPr algn="ctr"/>
            <a:endParaRPr lang="hu-HU" dirty="0" smtClean="0"/>
          </a:p>
          <a:p>
            <a:pPr algn="ctr"/>
            <a:r>
              <a:rPr lang="hu-HU" dirty="0">
                <a:hlinkClick r:id="rId5"/>
              </a:rPr>
              <a:t>http://</a:t>
            </a:r>
            <a:r>
              <a:rPr lang="hu-HU" dirty="0" smtClean="0">
                <a:hlinkClick r:id="rId5"/>
              </a:rPr>
              <a:t>pcworld.hu/kozelet/egymilliard-forint-a-napenergiaval-mukodo-lebego-luxussziget.html</a:t>
            </a:r>
            <a:r>
              <a:rPr lang="hu-HU" dirty="0"/>
              <a:t>  RG_GS </a:t>
            </a:r>
            <a:r>
              <a:rPr lang="hu-HU" dirty="0" smtClean="0"/>
              <a:t>2012</a:t>
            </a:r>
            <a:r>
              <a:rPr lang="hu-HU" dirty="0"/>
              <a:t>. június 29</a:t>
            </a:r>
            <a:r>
              <a:rPr lang="hu-HU" dirty="0" smtClean="0"/>
              <a:t>.</a:t>
            </a:r>
          </a:p>
          <a:p>
            <a:pPr algn="ctr"/>
            <a:endParaRPr lang="hu-HU" dirty="0" smtClean="0"/>
          </a:p>
          <a:p>
            <a:pPr algn="ctr"/>
            <a:r>
              <a:rPr lang="hu-HU" dirty="0">
                <a:hlinkClick r:id="rId6"/>
              </a:rPr>
              <a:t>http://</a:t>
            </a:r>
            <a:r>
              <a:rPr lang="hu-HU" dirty="0" smtClean="0">
                <a:hlinkClick r:id="rId6"/>
              </a:rPr>
              <a:t>pcworld.hu/hardver/napelem-es-vezetek-nelkuli-toltes-kerulhet-az-apple-okosorajaba.html</a:t>
            </a:r>
            <a:r>
              <a:rPr lang="hu-HU" dirty="0" smtClean="0"/>
              <a:t> </a:t>
            </a:r>
            <a:r>
              <a:rPr lang="hu-HU" dirty="0"/>
              <a:t> Dávid Imre </a:t>
            </a:r>
            <a:r>
              <a:rPr lang="hu-HU" dirty="0" smtClean="0"/>
              <a:t> 2014. február 3.</a:t>
            </a:r>
          </a:p>
          <a:p>
            <a:pPr algn="ctr"/>
            <a:endParaRPr lang="hu-HU" dirty="0" smtClean="0"/>
          </a:p>
          <a:p>
            <a:pPr algn="ctr"/>
            <a:r>
              <a:rPr lang="hu-HU" dirty="0">
                <a:hlinkClick r:id="rId7"/>
              </a:rPr>
              <a:t>http://</a:t>
            </a:r>
            <a:r>
              <a:rPr lang="hu-HU" dirty="0" smtClean="0">
                <a:hlinkClick r:id="rId7"/>
              </a:rPr>
              <a:t>pcworld.hu/eletmod/napelemes-hibrid-a-fordtol.html</a:t>
            </a:r>
            <a:r>
              <a:rPr lang="hu-HU" dirty="0"/>
              <a:t> Dávid Imre 2014. január </a:t>
            </a:r>
            <a:r>
              <a:rPr lang="hu-HU" dirty="0" smtClean="0"/>
              <a:t>2.</a:t>
            </a:r>
          </a:p>
          <a:p>
            <a:pPr algn="ctr"/>
            <a:endParaRPr lang="hu-HU" dirty="0" smtClean="0"/>
          </a:p>
          <a:p>
            <a:pPr algn="ctr"/>
            <a:r>
              <a:rPr lang="hu-HU" dirty="0">
                <a:hlinkClick r:id="rId8"/>
              </a:rPr>
              <a:t>http://</a:t>
            </a:r>
            <a:r>
              <a:rPr lang="hu-HU" dirty="0" smtClean="0">
                <a:hlinkClick r:id="rId8"/>
              </a:rPr>
              <a:t>pcworld.hu/hardver/uj-napelemes-taskak-20100209.html</a:t>
            </a:r>
            <a:r>
              <a:rPr lang="hu-HU" dirty="0"/>
              <a:t>  Aina </a:t>
            </a:r>
            <a:r>
              <a:rPr lang="hu-HU" dirty="0" smtClean="0"/>
              <a:t> </a:t>
            </a:r>
            <a:r>
              <a:rPr lang="hu-HU" dirty="0"/>
              <a:t>2010. február 9</a:t>
            </a:r>
            <a:r>
              <a:rPr lang="hu-HU" dirty="0" smtClean="0"/>
              <a:t>.</a:t>
            </a:r>
          </a:p>
          <a:p>
            <a:pPr algn="ctr"/>
            <a:endParaRPr lang="hu-HU" dirty="0" smtClean="0"/>
          </a:p>
          <a:p>
            <a:pPr algn="ctr"/>
            <a:r>
              <a:rPr lang="hu-HU" dirty="0">
                <a:hlinkClick r:id="rId9"/>
              </a:rPr>
              <a:t>http://</a:t>
            </a:r>
            <a:r>
              <a:rPr lang="hu-HU" dirty="0" smtClean="0">
                <a:hlinkClick r:id="rId9"/>
              </a:rPr>
              <a:t>pcworld.hu/kultura/a-negy-legerdekesebb-geek-nyaklanc-20091119.html</a:t>
            </a:r>
            <a:r>
              <a:rPr lang="hu-HU" dirty="0" smtClean="0"/>
              <a:t>  </a:t>
            </a:r>
            <a:r>
              <a:rPr lang="hu-HU" dirty="0"/>
              <a:t>Evet </a:t>
            </a:r>
            <a:r>
              <a:rPr lang="hu-HU" dirty="0" smtClean="0"/>
              <a:t> </a:t>
            </a:r>
            <a:r>
              <a:rPr lang="hu-HU" dirty="0"/>
              <a:t>2009. november 19.</a:t>
            </a:r>
            <a:endParaRPr lang="hu-HU" dirty="0" smtClean="0"/>
          </a:p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268092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67744" y="5301208"/>
            <a:ext cx="6512511" cy="1143000"/>
          </a:xfrm>
        </p:spPr>
        <p:txBody>
          <a:bodyPr/>
          <a:lstStyle/>
          <a:p>
            <a:r>
              <a:rPr lang="hu-HU" sz="4800" dirty="0" smtClean="0"/>
              <a:t>Napelemes kijelző</a:t>
            </a:r>
            <a:endParaRPr lang="hu-HU" sz="48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9015" y="260648"/>
            <a:ext cx="518457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Jelenleg a mobiltelefonok legnagyobb problémája  az akkumulátorok alacsony üzemideje. Néhány cég felmérése alapján az emberek többsége a minél vékonyabb eszközöket veszi meg. Ennek az a következménye, hogy a </a:t>
            </a:r>
            <a:r>
              <a:rPr lang="hu-HU" dirty="0" err="1" smtClean="0"/>
              <a:t>mobilokban</a:t>
            </a:r>
            <a:r>
              <a:rPr lang="hu-HU" dirty="0" smtClean="0"/>
              <a:t> csökken a hely, így nem kerül bele elegendő kapacitású akkumulátor. A kínai TCL és a francia </a:t>
            </a:r>
            <a:r>
              <a:rPr lang="hu-HU" dirty="0" err="1" smtClean="0"/>
              <a:t>SunPartner</a:t>
            </a:r>
            <a:r>
              <a:rPr lang="hu-HU" dirty="0" smtClean="0"/>
              <a:t> páros azon dolgozik, hogy a mobiltelefonok érintőképernyőibe beépítsenek egy nagyon vékony napelemet,így a telefonokat akár mesterséges, akár természetes fénnyel is tölteni lehessen. Mivel a cégek még dolgoznak ezen a megoldáson, ezért nem lehet tudni mennyi áramot tudnak majd a fényből termelni. 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4088" y="1412776"/>
            <a:ext cx="3540546" cy="2354462"/>
          </a:xfrm>
          <a:prstGeom prst="rect">
            <a:avLst/>
          </a:prstGeom>
          <a:ln w="38100">
            <a:solidFill>
              <a:schemeClr val="accent1">
                <a:shade val="50000"/>
                <a:shade val="75000"/>
                <a:satMod val="125000"/>
                <a:lumMod val="75000"/>
              </a:schemeClr>
            </a:solidFill>
          </a:ln>
        </p:spPr>
      </p:pic>
      <p:pic>
        <p:nvPicPr>
          <p:cNvPr id="7" name="Picture 2" descr="C:\Documents and Settings\szeki78\Local Settings\Temporary Internet Files\Content.IE5\KHYBO1UN\MC900441932[2].wmf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5473" y="188640"/>
            <a:ext cx="1008114" cy="88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Documents and Settings\szeki78\Local Settings\Temporary Internet Files\Content.IE5\XZEITG9R\MC900442122[1]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9000" y="182680"/>
            <a:ext cx="779934" cy="774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12078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-108520" y="5301208"/>
            <a:ext cx="8888775" cy="1143000"/>
          </a:xfrm>
        </p:spPr>
        <p:txBody>
          <a:bodyPr/>
          <a:lstStyle/>
          <a:p>
            <a:r>
              <a:rPr lang="hu-HU" sz="4800" dirty="0" smtClean="0"/>
              <a:t>Napelemes családi autó</a:t>
            </a:r>
            <a:endParaRPr lang="hu-HU" sz="48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9015" y="260648"/>
            <a:ext cx="51845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Ausztráliában a World </a:t>
            </a:r>
            <a:r>
              <a:rPr lang="hu-HU" dirty="0" err="1" smtClean="0"/>
              <a:t>Solar</a:t>
            </a:r>
            <a:r>
              <a:rPr lang="hu-HU" dirty="0" smtClean="0"/>
              <a:t> </a:t>
            </a:r>
            <a:r>
              <a:rPr lang="hu-HU" dirty="0" err="1" smtClean="0"/>
              <a:t>Challenge-en</a:t>
            </a:r>
            <a:r>
              <a:rPr lang="hu-HU" dirty="0" smtClean="0"/>
              <a:t> mutatták be a Stella néven ismert járművet, amely a világ első napenergiával hajtott  4 személyes autója. Az Eindhoveni Technológiai Egyetem diákjai építették a járművet, mely hatalmas csomagtartóval rendelkezik, így talán egy 4 tagú család szállítására is alkalmas lehet.</a:t>
            </a:r>
          </a:p>
          <a:p>
            <a:pPr algn="ctr"/>
            <a:r>
              <a:rPr lang="hu-HU" dirty="0" smtClean="0"/>
              <a:t>Az autót úgy tervezték, hogy egy elektromotor hajtsa, a kezelőszerveket egy érintő képernyőn  található legyen, a kormány  pedig összehúzódik vagy megnyúlik ha a sofőr túl gyorsan vagy épp túl lassan vezet.</a:t>
            </a:r>
          </a:p>
          <a:p>
            <a:pPr algn="ctr"/>
            <a:r>
              <a:rPr lang="hu-HU" dirty="0" smtClean="0"/>
              <a:t>Talán ilyen közlekedési eszközök lesznek a jövőben?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57712" y="1412776"/>
            <a:ext cx="3153297" cy="2354462"/>
          </a:xfrm>
          <a:prstGeom prst="rect">
            <a:avLst/>
          </a:prstGeom>
          <a:ln w="38100">
            <a:solidFill>
              <a:schemeClr val="accent1">
                <a:shade val="50000"/>
                <a:shade val="75000"/>
                <a:satMod val="125000"/>
                <a:lumMod val="75000"/>
              </a:schemeClr>
            </a:solidFill>
          </a:ln>
        </p:spPr>
      </p:pic>
      <p:pic>
        <p:nvPicPr>
          <p:cNvPr id="7" name="Picture 2" descr="C:\Documents and Settings\szeki78\Local Settings\Temporary Internet Files\Content.IE5\KHYBO1UN\MC900441932[2].wmf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5473" y="188640"/>
            <a:ext cx="1008114" cy="88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Documents and Settings\szeki78\Local Settings\Temporary Internet Files\Content.IE5\XZEITG9R\MC900442122[1]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9000" y="182680"/>
            <a:ext cx="779934" cy="774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Documents and Settings\szeki78\Local Settings\Temporary Internet Files\Content.IE5\XZEITG9R\MC90041246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89606" y="4077072"/>
            <a:ext cx="1205090" cy="1183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57139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-108520" y="5301208"/>
            <a:ext cx="8888775" cy="1143000"/>
          </a:xfrm>
        </p:spPr>
        <p:txBody>
          <a:bodyPr/>
          <a:lstStyle/>
          <a:p>
            <a:r>
              <a:rPr lang="hu-HU" sz="4800" dirty="0" smtClean="0"/>
              <a:t>Napelemes „luxussziget”</a:t>
            </a:r>
            <a:endParaRPr lang="hu-HU" sz="48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0" y="350918"/>
            <a:ext cx="51845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2013 vált elérhetővé luxusjacht,amely 11 személy számára biztosít férőhelyet és egy 160 négyzetméteres napelem gondoskodik az áramellátásról , melyet egy csendes szélerőmű segít.</a:t>
            </a:r>
          </a:p>
          <a:p>
            <a:pPr algn="ctr"/>
            <a:endParaRPr lang="hu-HU" dirty="0" smtClean="0"/>
          </a:p>
          <a:p>
            <a:pPr algn="ctr"/>
            <a:r>
              <a:rPr lang="hu-HU" dirty="0" smtClean="0"/>
              <a:t>Az eszközök használatát egy számítógépes rendszer figyeli és szabályozza. (beleértve a klímát, ami tengervízzel működik) Emellett az ivóvizet is a sósvízből nyerik. </a:t>
            </a:r>
          </a:p>
          <a:p>
            <a:pPr algn="ctr"/>
            <a:r>
              <a:rPr lang="hu-HU" dirty="0" smtClean="0"/>
              <a:t>Maga a jacht egy szigetként van berendezve. Hát nem elképesztő? 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57712" y="1704456"/>
            <a:ext cx="3153297" cy="1771101"/>
          </a:xfrm>
          <a:prstGeom prst="rect">
            <a:avLst/>
          </a:prstGeom>
          <a:ln w="38100">
            <a:solidFill>
              <a:schemeClr val="accent1">
                <a:shade val="50000"/>
                <a:shade val="75000"/>
                <a:satMod val="125000"/>
                <a:lumMod val="75000"/>
              </a:schemeClr>
            </a:solidFill>
          </a:ln>
        </p:spPr>
      </p:pic>
      <p:pic>
        <p:nvPicPr>
          <p:cNvPr id="7" name="Picture 2" descr="C:\Documents and Settings\szeki78\Local Settings\Temporary Internet Files\Content.IE5\KHYBO1UN\MC900441932[2].wmf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5473" y="188640"/>
            <a:ext cx="1008114" cy="88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Documents and Settings\szeki78\Local Settings\Temporary Internet Files\Content.IE5\XZEITG9R\MC900442122[1]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9000" y="182680"/>
            <a:ext cx="779934" cy="774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86494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67744" y="5301208"/>
            <a:ext cx="6512511" cy="1143000"/>
          </a:xfrm>
        </p:spPr>
        <p:txBody>
          <a:bodyPr/>
          <a:lstStyle/>
          <a:p>
            <a:r>
              <a:rPr lang="hu-HU" sz="4800" dirty="0" smtClean="0"/>
              <a:t>Napelem az Apple </a:t>
            </a:r>
            <a:r>
              <a:rPr lang="hu-HU" sz="4800" dirty="0" err="1" smtClean="0"/>
              <a:t>okosórájában</a:t>
            </a:r>
            <a:endParaRPr lang="hu-HU" sz="48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0" y="1487333"/>
            <a:ext cx="51845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Az Apple által tervezett </a:t>
            </a:r>
            <a:r>
              <a:rPr lang="hu-HU" dirty="0" err="1" smtClean="0"/>
              <a:t>iWatch</a:t>
            </a:r>
            <a:r>
              <a:rPr lang="hu-HU" dirty="0" smtClean="0"/>
              <a:t> </a:t>
            </a:r>
            <a:r>
              <a:rPr lang="hu-HU" dirty="0" err="1" smtClean="0"/>
              <a:t>okosóra</a:t>
            </a:r>
            <a:r>
              <a:rPr lang="hu-HU" dirty="0" smtClean="0"/>
              <a:t> is akkumulátor gondokkal küzd. Egy vékony napelemet tennének az óra kijelzőébe, így az egész nappal töltődhetne. A </a:t>
            </a:r>
            <a:r>
              <a:rPr lang="hu-HU" dirty="0" err="1" smtClean="0"/>
              <a:t>Verge</a:t>
            </a:r>
            <a:r>
              <a:rPr lang="hu-HU" dirty="0" smtClean="0"/>
              <a:t> tavalyi cikkében azt írta, hogy ennek megvalósításáig még évek telhetnek el. A cikkben írtak szerint az eszköz hajlékony kijelzőt kaphat és vezeték nélkül is fel lehet majd tölteni.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4088" y="1812351"/>
            <a:ext cx="3540546" cy="1555311"/>
          </a:xfrm>
          <a:prstGeom prst="rect">
            <a:avLst/>
          </a:prstGeom>
          <a:ln w="38100">
            <a:solidFill>
              <a:schemeClr val="accent1">
                <a:shade val="50000"/>
                <a:shade val="75000"/>
                <a:satMod val="125000"/>
                <a:lumMod val="75000"/>
              </a:schemeClr>
            </a:solidFill>
          </a:ln>
        </p:spPr>
      </p:pic>
      <p:pic>
        <p:nvPicPr>
          <p:cNvPr id="7" name="Picture 2" descr="C:\Documents and Settings\szeki78\Local Settings\Temporary Internet Files\Content.IE5\KHYBO1UN\MC900441932[2].wmf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5473" y="194600"/>
            <a:ext cx="1008114" cy="88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Documents and Settings\szeki78\Local Settings\Temporary Internet Files\Content.IE5\XZEITG9R\MC900442122[1]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9000" y="188640"/>
            <a:ext cx="779934" cy="774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44551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67744" y="5301208"/>
            <a:ext cx="6512511" cy="1143000"/>
          </a:xfrm>
        </p:spPr>
        <p:txBody>
          <a:bodyPr/>
          <a:lstStyle/>
          <a:p>
            <a:r>
              <a:rPr lang="hu-HU" sz="4800" dirty="0" smtClean="0"/>
              <a:t>Napelemes autó a Fordtól</a:t>
            </a:r>
            <a:endParaRPr lang="hu-HU" sz="48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9015" y="1158846"/>
            <a:ext cx="51845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Ford a Georgia Institute of </a:t>
            </a:r>
            <a:r>
              <a:rPr lang="en-US" dirty="0" smtClean="0"/>
              <a:t>Technology</a:t>
            </a:r>
            <a:r>
              <a:rPr lang="hu-HU" dirty="0"/>
              <a:t> és a kaliforniai </a:t>
            </a:r>
            <a:r>
              <a:rPr lang="hu-HU" dirty="0" err="1" smtClean="0"/>
              <a:t>SunPower</a:t>
            </a:r>
            <a:r>
              <a:rPr lang="hu-HU" dirty="0" smtClean="0"/>
              <a:t> közösen </a:t>
            </a:r>
            <a:r>
              <a:rPr lang="hu-HU" dirty="0"/>
              <a:t>fejlesztették ki a C-Max </a:t>
            </a:r>
            <a:r>
              <a:rPr lang="hu-HU" dirty="0" err="1"/>
              <a:t>Solar</a:t>
            </a:r>
            <a:r>
              <a:rPr lang="hu-HU" dirty="0"/>
              <a:t> </a:t>
            </a:r>
            <a:r>
              <a:rPr lang="hu-HU" dirty="0" err="1" smtClean="0"/>
              <a:t>Energi-t</a:t>
            </a:r>
            <a:r>
              <a:rPr lang="hu-HU" dirty="0" smtClean="0"/>
              <a:t>, a kísérleti hibridet. Az autó elektromotorjának akkumulátorait a hálózat helyett napelemmel lehet feltölteni. A  C-Max tetején találhatók a napelemek, amik hatékonyságukat a különleges </a:t>
            </a:r>
            <a:r>
              <a:rPr lang="hu-HU" dirty="0" err="1" smtClean="0"/>
              <a:t>Fresnel-lencséknek</a:t>
            </a:r>
            <a:r>
              <a:rPr lang="hu-HU" dirty="0" smtClean="0"/>
              <a:t> köszönhetik. A Ford szerint a jármű vegyes üzemben 1000 Km-t tud megtenni. A motor hálózatról is tölthető.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4089" y="1412776"/>
            <a:ext cx="3540544" cy="2354462"/>
          </a:xfrm>
          <a:prstGeom prst="rect">
            <a:avLst/>
          </a:prstGeom>
          <a:ln w="38100">
            <a:solidFill>
              <a:schemeClr val="accent1">
                <a:shade val="50000"/>
                <a:shade val="75000"/>
                <a:satMod val="125000"/>
                <a:lumMod val="75000"/>
              </a:schemeClr>
            </a:solidFill>
          </a:ln>
        </p:spPr>
      </p:pic>
      <p:pic>
        <p:nvPicPr>
          <p:cNvPr id="7" name="Picture 2" descr="C:\Documents and Settings\szeki78\Local Settings\Temporary Internet Files\Content.IE5\KHYBO1UN\MC900441932[2].wmf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5473" y="188640"/>
            <a:ext cx="1008114" cy="88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Documents and Settings\szeki78\Local Settings\Temporary Internet Files\Content.IE5\XZEITG9R\MC900442122[1]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9000" y="182680"/>
            <a:ext cx="779934" cy="774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Documents and Settings\szeki78\Local Settings\Temporary Internet Files\Content.IE5\KHYBO1UN\MC90029382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4581128"/>
            <a:ext cx="1839773" cy="1656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36520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67744" y="5301208"/>
            <a:ext cx="6512511" cy="1143000"/>
          </a:xfrm>
        </p:spPr>
        <p:txBody>
          <a:bodyPr/>
          <a:lstStyle/>
          <a:p>
            <a:r>
              <a:rPr lang="hu-HU" sz="4800" dirty="0" smtClean="0"/>
              <a:t>Napelemes táska</a:t>
            </a:r>
            <a:endParaRPr lang="hu-HU" sz="48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44805" y="1020346"/>
            <a:ext cx="51845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A </a:t>
            </a:r>
            <a:r>
              <a:rPr lang="hu-HU" dirty="0" err="1" smtClean="0"/>
              <a:t>Neuber</a:t>
            </a:r>
            <a:r>
              <a:rPr lang="hu-HU" dirty="0" smtClean="0"/>
              <a:t>’s  táskái lehetővé teszik az akkumulátoros eszközeink töltését, ugyanis a táskákon napelem, benne pedig egy akkumulátor található amik átalakítják és tárolják a nap energiáit. A táskákból három fajta került a boltokba:</a:t>
            </a:r>
          </a:p>
          <a:p>
            <a:pPr algn="ctr"/>
            <a:r>
              <a:rPr lang="hu-HU" dirty="0" smtClean="0"/>
              <a:t>1.Piggy </a:t>
            </a:r>
            <a:r>
              <a:rPr lang="hu-HU" dirty="0" err="1" smtClean="0"/>
              <a:t>Pack</a:t>
            </a:r>
            <a:r>
              <a:rPr lang="hu-HU" dirty="0" smtClean="0"/>
              <a:t> (a képen látható)</a:t>
            </a:r>
            <a:endParaRPr lang="hu-HU" dirty="0"/>
          </a:p>
          <a:p>
            <a:pPr algn="ctr"/>
            <a:r>
              <a:rPr lang="hu-HU" dirty="0"/>
              <a:t>2. </a:t>
            </a:r>
            <a:r>
              <a:rPr lang="hu-HU" dirty="0" err="1"/>
              <a:t>Capsoul</a:t>
            </a:r>
            <a:r>
              <a:rPr lang="hu-HU" dirty="0"/>
              <a:t> 3 </a:t>
            </a:r>
            <a:r>
              <a:rPr lang="hu-HU" dirty="0" err="1"/>
              <a:t>in</a:t>
            </a:r>
            <a:r>
              <a:rPr lang="hu-HU" dirty="0"/>
              <a:t> </a:t>
            </a:r>
            <a:r>
              <a:rPr lang="hu-HU" dirty="0" smtClean="0"/>
              <a:t>1</a:t>
            </a:r>
          </a:p>
          <a:p>
            <a:pPr algn="ctr"/>
            <a:r>
              <a:rPr lang="hu-HU" dirty="0"/>
              <a:t>3. </a:t>
            </a:r>
            <a:r>
              <a:rPr lang="hu-HU" dirty="0" err="1" smtClean="0"/>
              <a:t>Centurian</a:t>
            </a:r>
            <a:endParaRPr lang="hu-HU" dirty="0" smtClean="0"/>
          </a:p>
          <a:p>
            <a:pPr algn="ctr"/>
            <a:r>
              <a:rPr lang="hu-HU" dirty="0" smtClean="0"/>
              <a:t>A táskák több féleképpen is használhatók és a napelemek levehetők.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4088" y="1617751"/>
            <a:ext cx="3540546" cy="1944512"/>
          </a:xfrm>
          <a:prstGeom prst="rect">
            <a:avLst/>
          </a:prstGeom>
          <a:ln w="38100">
            <a:solidFill>
              <a:schemeClr val="accent1">
                <a:shade val="50000"/>
                <a:shade val="75000"/>
                <a:satMod val="125000"/>
                <a:lumMod val="75000"/>
              </a:schemeClr>
            </a:solidFill>
          </a:ln>
        </p:spPr>
      </p:pic>
      <p:pic>
        <p:nvPicPr>
          <p:cNvPr id="7" name="Picture 2" descr="C:\Documents and Settings\szeki78\Local Settings\Temporary Internet Files\Content.IE5\KHYBO1UN\MC900441932[2].wmf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5473" y="188640"/>
            <a:ext cx="1008114" cy="88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Documents and Settings\szeki78\Local Settings\Temporary Internet Files\Content.IE5\XZEITG9R\MC900442122[1]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9000" y="182680"/>
            <a:ext cx="779934" cy="774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C:\Documents and Settings\szeki78\Local Settings\Temporary Internet Files\Content.IE5\O5QHET8L\MC90042825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08924" y="4725144"/>
            <a:ext cx="2730500" cy="191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36134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67744" y="5301208"/>
            <a:ext cx="6512511" cy="1143000"/>
          </a:xfrm>
        </p:spPr>
        <p:txBody>
          <a:bodyPr/>
          <a:lstStyle/>
          <a:p>
            <a:r>
              <a:rPr lang="hu-HU" sz="4800" dirty="0" smtClean="0"/>
              <a:t>Napelemes nyaklánc</a:t>
            </a:r>
            <a:endParaRPr lang="hu-HU" sz="48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-20577" y="1574344"/>
            <a:ext cx="51845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/>
              <a:t>A  </a:t>
            </a:r>
            <a:r>
              <a:rPr lang="hu-HU" dirty="0" err="1"/>
              <a:t>Mae</a:t>
            </a:r>
            <a:r>
              <a:rPr lang="hu-HU" dirty="0"/>
              <a:t> </a:t>
            </a:r>
            <a:r>
              <a:rPr lang="hu-HU" dirty="0" err="1" smtClean="0"/>
              <a:t>Yokoyama</a:t>
            </a:r>
            <a:r>
              <a:rPr lang="hu-HU" dirty="0"/>
              <a:t> </a:t>
            </a:r>
            <a:r>
              <a:rPr lang="hu-HU" dirty="0" smtClean="0"/>
              <a:t> által készített dizájnos nyaklánc arasznyi hosszú napelemekből áll. A lapok tetején ún. </a:t>
            </a:r>
            <a:r>
              <a:rPr lang="hu-HU" dirty="0" err="1" smtClean="0"/>
              <a:t>LED-ek</a:t>
            </a:r>
            <a:r>
              <a:rPr lang="hu-HU" dirty="0" smtClean="0"/>
              <a:t> találhatók, amik </a:t>
            </a:r>
            <a:r>
              <a:rPr lang="hu-HU" dirty="0" err="1" smtClean="0"/>
              <a:t>világitani</a:t>
            </a:r>
            <a:r>
              <a:rPr lang="hu-HU" dirty="0" smtClean="0"/>
              <a:t> kezdenek, ha a napelemek elég energiát szedtek össze. Nagyon ötletes és stílusos. Vajon a jövőben több hasonló ékszerrel fogunk találkozni? 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53928" y="1412776"/>
            <a:ext cx="3160865" cy="2354462"/>
          </a:xfrm>
          <a:prstGeom prst="rect">
            <a:avLst/>
          </a:prstGeom>
          <a:ln w="38100">
            <a:solidFill>
              <a:schemeClr val="accent1">
                <a:shade val="50000"/>
                <a:shade val="75000"/>
                <a:satMod val="125000"/>
                <a:lumMod val="75000"/>
              </a:schemeClr>
            </a:solidFill>
          </a:ln>
        </p:spPr>
      </p:pic>
      <p:pic>
        <p:nvPicPr>
          <p:cNvPr id="7" name="Picture 2" descr="C:\Documents and Settings\szeki78\Local Settings\Temporary Internet Files\Content.IE5\KHYBO1UN\MC900441932[2].wmf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5473" y="188640"/>
            <a:ext cx="1008114" cy="88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Documents and Settings\szeki78\Local Settings\Temporary Internet Files\Content.IE5\XZEITG9R\MC900442122[1]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9000" y="182680"/>
            <a:ext cx="779934" cy="774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Documents and Settings\szeki78\Local Settings\Temporary Internet Files\Content.IE5\XZEITG9R\MC90031111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03125" y="3767238"/>
            <a:ext cx="1839773" cy="1411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94916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theme/theme1.xml><?xml version="1.0" encoding="utf-8"?>
<a:theme xmlns:a="http://schemas.openxmlformats.org/drawingml/2006/main" name="Turbulencia">
  <a:themeElements>
    <a:clrScheme name="Turbulenci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urbulenci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urbulenci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373</TotalTime>
  <Words>742</Words>
  <Application>Microsoft Office PowerPoint</Application>
  <PresentationFormat>Diavetítés a képernyőre (4:3 oldalarány)</PresentationFormat>
  <Paragraphs>87</Paragraphs>
  <Slides>26</Slides>
  <Notes>3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26</vt:i4>
      </vt:variant>
    </vt:vector>
  </HeadingPairs>
  <TitlesOfParts>
    <vt:vector size="27" baseType="lpstr">
      <vt:lpstr>Turbulencia</vt:lpstr>
      <vt:lpstr>Napelemek</vt:lpstr>
      <vt:lpstr>Menü</vt:lpstr>
      <vt:lpstr>Napelemes kijelző</vt:lpstr>
      <vt:lpstr>Napelemes családi autó</vt:lpstr>
      <vt:lpstr>Napelemes „luxussziget”</vt:lpstr>
      <vt:lpstr>Napelem az Apple okosórájában</vt:lpstr>
      <vt:lpstr>Napelemes autó a Fordtól</vt:lpstr>
      <vt:lpstr>Napelemes táska</vt:lpstr>
      <vt:lpstr>Napelemes nyaklánc</vt:lpstr>
      <vt:lpstr>Kvíz</vt:lpstr>
      <vt:lpstr>11. dia</vt:lpstr>
      <vt:lpstr>12. dia</vt:lpstr>
      <vt:lpstr>13. dia</vt:lpstr>
      <vt:lpstr>14. dia</vt:lpstr>
      <vt:lpstr>15. dia</vt:lpstr>
      <vt:lpstr>16. dia</vt:lpstr>
      <vt:lpstr>17. dia</vt:lpstr>
      <vt:lpstr>18. dia</vt:lpstr>
      <vt:lpstr>19. dia</vt:lpstr>
      <vt:lpstr>20. dia</vt:lpstr>
      <vt:lpstr>21. dia</vt:lpstr>
      <vt:lpstr>22. dia</vt:lpstr>
      <vt:lpstr>23. dia</vt:lpstr>
      <vt:lpstr>24. dia</vt:lpstr>
      <vt:lpstr>25. dia</vt:lpstr>
      <vt:lpstr>Források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Napelemek</dc:title>
  <dc:creator>szeki pc</dc:creator>
  <cp:lastModifiedBy>varga</cp:lastModifiedBy>
  <cp:revision>65</cp:revision>
  <dcterms:created xsi:type="dcterms:W3CDTF">2014-02-16T11:29:43Z</dcterms:created>
  <dcterms:modified xsi:type="dcterms:W3CDTF">2014-03-06T15:38:58Z</dcterms:modified>
</cp:coreProperties>
</file>