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4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6" r:id="rId13"/>
    <p:sldId id="269" r:id="rId14"/>
    <p:sldId id="277" r:id="rId15"/>
    <p:sldId id="275" r:id="rId16"/>
    <p:sldId id="273" r:id="rId17"/>
    <p:sldId id="278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EA"/>
    <a:srgbClr val="663300"/>
    <a:srgbClr val="E28D10"/>
    <a:srgbClr val="95B032"/>
    <a:srgbClr val="455117"/>
    <a:srgbClr val="91B8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24E-866A-4603-B740-54194D58E5D1}" type="datetimeFigureOut">
              <a:rPr lang="hu-HU" smtClean="0"/>
              <a:t>2014.03.07.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A4DC-7D14-4F5D-A6E7-0949FFB06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70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24E-866A-4603-B740-54194D58E5D1}" type="datetimeFigureOut">
              <a:rPr lang="hu-HU" smtClean="0"/>
              <a:t>2014.03.07.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A4DC-7D14-4F5D-A6E7-0949FFB06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24E-866A-4603-B740-54194D58E5D1}" type="datetimeFigureOut">
              <a:rPr lang="hu-HU" smtClean="0"/>
              <a:t>2014.03.07.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A4DC-7D14-4F5D-A6E7-0949FFB06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664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24E-866A-4603-B740-54194D58E5D1}" type="datetimeFigureOut">
              <a:rPr lang="hu-HU" smtClean="0"/>
              <a:t>2014.03.07.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A4DC-7D14-4F5D-A6E7-0949FFB06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893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24E-866A-4603-B740-54194D58E5D1}" type="datetimeFigureOut">
              <a:rPr lang="hu-HU" smtClean="0"/>
              <a:t>2014.03.07.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A4DC-7D14-4F5D-A6E7-0949FFB06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6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24E-866A-4603-B740-54194D58E5D1}" type="datetimeFigureOut">
              <a:rPr lang="hu-HU" smtClean="0"/>
              <a:t>2014.03.07.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A4DC-7D14-4F5D-A6E7-0949FFB06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4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24E-866A-4603-B740-54194D58E5D1}" type="datetimeFigureOut">
              <a:rPr lang="hu-HU" smtClean="0"/>
              <a:t>2014.03.07.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A4DC-7D14-4F5D-A6E7-0949FFB06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81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24E-866A-4603-B740-54194D58E5D1}" type="datetimeFigureOut">
              <a:rPr lang="hu-HU" smtClean="0"/>
              <a:t>2014.03.07.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A4DC-7D14-4F5D-A6E7-0949FFB06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83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24E-866A-4603-B740-54194D58E5D1}" type="datetimeFigureOut">
              <a:rPr lang="hu-HU" smtClean="0"/>
              <a:t>2014.03.07.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A4DC-7D14-4F5D-A6E7-0949FFB06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234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24E-866A-4603-B740-54194D58E5D1}" type="datetimeFigureOut">
              <a:rPr lang="hu-HU" smtClean="0"/>
              <a:t>2014.03.07.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A4DC-7D14-4F5D-A6E7-0949FFB06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89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24E-866A-4603-B740-54194D58E5D1}" type="datetimeFigureOut">
              <a:rPr lang="hu-HU" smtClean="0"/>
              <a:t>2014.03.07.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A4DC-7D14-4F5D-A6E7-0949FFB06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22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750">
              <a:srgbClr val="FFFF00"/>
            </a:gs>
            <a:gs pos="83000">
              <a:schemeClr val="accent6">
                <a:lumMod val="40000"/>
                <a:lumOff val="60000"/>
              </a:schemeClr>
            </a:gs>
            <a:gs pos="12000">
              <a:srgbClr val="00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D624E-866A-4603-B740-54194D58E5D1}" type="datetimeFigureOut">
              <a:rPr lang="hu-HU" smtClean="0"/>
              <a:t>2014.03.07.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5A4DC-7D14-4F5D-A6E7-0949FFB06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77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apelemdepo.hu/wp-content/uploads/hatterkep3.jpg" TargetMode="External"/><Relationship Id="rId7" Type="http://schemas.openxmlformats.org/officeDocument/2006/relationships/hyperlink" Target="http://icdn2.digitaltrends.com/image/solar-charging-screen-3m-20-970x0.jpg" TargetMode="External"/><Relationship Id="rId2" Type="http://schemas.openxmlformats.org/officeDocument/2006/relationships/hyperlink" Target="http://hu.wikipedia.org/wiki/Napele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wsw.hu/hirek/51640/kijelzo-3m-sunpartner-technologies-li-fi-napelem.html" TargetMode="External"/><Relationship Id="rId5" Type="http://schemas.openxmlformats.org/officeDocument/2006/relationships/hyperlink" Target="http://pcworld.hu/mobil/napelem-kerulhet-a-mobilok-kijelzojebe.html" TargetMode="External"/><Relationship Id="rId4" Type="http://schemas.openxmlformats.org/officeDocument/2006/relationships/hyperlink" Target="http://ekh.kvk.uni-obuda.hu/napelemek/17-napelemek-mukodese-es-alkalmazasa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itter-graphics.com/graphics/586902" TargetMode="External"/><Relationship Id="rId3" Type="http://schemas.openxmlformats.org/officeDocument/2006/relationships/hyperlink" Target="http://pcworld.hu/eletmod/napelemes-hibrid-a-fordtol.html" TargetMode="External"/><Relationship Id="rId7" Type="http://schemas.openxmlformats.org/officeDocument/2006/relationships/hyperlink" Target="http://media.caranddriver.com/images/13q4/543506/ford-c-max-solar-energi-concept-photos-and-info-auto-shows-car-and-driver-photo-562557-s-429x262.jpg" TargetMode="External"/><Relationship Id="rId2" Type="http://schemas.openxmlformats.org/officeDocument/2006/relationships/hyperlink" Target="http://1.bp.blogspot.com/-1uB-RZWw1AM/Unt4J5B4xAI/AAAAAAAAJ5U/-b3T7zr2LdA/s640/fraunhofer-hhivisible-light-communication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ncarreports.com/image/100451297_ford-c-max-solar-energi-concept-at-ces-2014" TargetMode="External"/><Relationship Id="rId5" Type="http://schemas.openxmlformats.org/officeDocument/2006/relationships/hyperlink" Target="http://www.geeks.hu/blog/ces_2014/140105_ford_c_max_solar_energi_autokazas_toltes_nelkul" TargetMode="External"/><Relationship Id="rId4" Type="http://schemas.openxmlformats.org/officeDocument/2006/relationships/hyperlink" Target="http://www.autonavigator.hu/autosvilag_hirei/a_ford_c-max_plug-in_hibrid_valtozataban_megjelenhet_a_szolarteto_is-11500" TargetMode="External"/><Relationship Id="rId9" Type="http://schemas.openxmlformats.org/officeDocument/2006/relationships/hyperlink" Target="http://www.sherv.net/sad.face-emoticon-139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374" y="620688"/>
            <a:ext cx="9001000" cy="1470025"/>
          </a:xfrm>
        </p:spPr>
        <p:txBody>
          <a:bodyPr>
            <a:noAutofit/>
          </a:bodyPr>
          <a:lstStyle/>
          <a:p>
            <a:r>
              <a:rPr lang="hu-HU" sz="40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pperplate Gothic Bold" panose="020E0705020206020404" pitchFamily="34" charset="0"/>
              </a:rPr>
              <a:t>Napelemek használata</a:t>
            </a:r>
            <a:endParaRPr lang="hu-HU" sz="4000" b="1" cap="all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223392" y="2780928"/>
            <a:ext cx="66972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b="1" dirty="0" smtClean="0">
                <a:ln w="1905"/>
                <a:solidFill>
                  <a:srgbClr val="0070C0"/>
                </a:solidFill>
                <a:latin typeface="Cambria" panose="02040503050406030204" pitchFamily="18" charset="0"/>
              </a:rPr>
              <a:t>Készítette:</a:t>
            </a:r>
            <a:r>
              <a:rPr lang="hu-HU" sz="3200" dirty="0" smtClean="0">
                <a:ln w="1905"/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hu-HU" sz="3200" i="1" dirty="0" smtClean="0">
                <a:ln w="1905"/>
                <a:solidFill>
                  <a:srgbClr val="0070C0"/>
                </a:solidFill>
                <a:latin typeface="Cambria" panose="02040503050406030204" pitchFamily="18" charset="0"/>
              </a:rPr>
              <a:t>Szántó Zsolt</a:t>
            </a:r>
          </a:p>
          <a:p>
            <a:pPr algn="ctr"/>
            <a:r>
              <a:rPr lang="hu-HU" sz="3200" b="1" dirty="0" smtClean="0">
                <a:ln w="1905"/>
                <a:solidFill>
                  <a:srgbClr val="0070C0"/>
                </a:solidFill>
                <a:latin typeface="Cambria" panose="02040503050406030204" pitchFamily="18" charset="0"/>
              </a:rPr>
              <a:t>Felkészítő tanár: </a:t>
            </a:r>
            <a:r>
              <a:rPr lang="hu-HU" sz="3200" i="1" dirty="0" err="1" smtClean="0">
                <a:ln w="1905"/>
                <a:solidFill>
                  <a:srgbClr val="0070C0"/>
                </a:solidFill>
                <a:latin typeface="Cambria" panose="02040503050406030204" pitchFamily="18" charset="0"/>
              </a:rPr>
              <a:t>Auffenberg</a:t>
            </a:r>
            <a:r>
              <a:rPr lang="hu-HU" sz="3200" i="1" dirty="0" smtClean="0">
                <a:ln w="1905"/>
                <a:solidFill>
                  <a:srgbClr val="0070C0"/>
                </a:solidFill>
                <a:latin typeface="Cambria" panose="02040503050406030204" pitchFamily="18" charset="0"/>
              </a:rPr>
              <a:t> András</a:t>
            </a:r>
          </a:p>
        </p:txBody>
      </p:sp>
      <p:sp>
        <p:nvSpPr>
          <p:cNvPr id="4" name="Téglalap 3"/>
          <p:cNvSpPr/>
          <p:nvPr/>
        </p:nvSpPr>
        <p:spPr>
          <a:xfrm>
            <a:off x="1689255" y="4797152"/>
            <a:ext cx="5765489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600" b="1" dirty="0" smtClean="0">
                <a:ln w="1905"/>
                <a:solidFill>
                  <a:srgbClr val="0070C0"/>
                </a:solidFill>
                <a:latin typeface="Cambria" panose="02040503050406030204" pitchFamily="18" charset="0"/>
              </a:rPr>
              <a:t>Hallássérültek Tanintézete</a:t>
            </a:r>
          </a:p>
          <a:p>
            <a:pPr algn="ctr"/>
            <a:r>
              <a:rPr lang="fr-FR" sz="2600" b="1" dirty="0" smtClean="0">
                <a:ln w="1905"/>
                <a:solidFill>
                  <a:srgbClr val="0070C0"/>
                </a:solidFill>
                <a:latin typeface="Cambria" panose="02040503050406030204" pitchFamily="18" charset="0"/>
              </a:rPr>
              <a:t>1147 Budapest</a:t>
            </a:r>
            <a:r>
              <a:rPr lang="hu-HU" sz="2600" b="1" dirty="0" smtClean="0">
                <a:ln w="1905"/>
                <a:solidFill>
                  <a:srgbClr val="0070C0"/>
                </a:solidFill>
                <a:latin typeface="Cambria" panose="02040503050406030204" pitchFamily="18" charset="0"/>
              </a:rPr>
              <a:t>, </a:t>
            </a:r>
            <a:r>
              <a:rPr lang="fr-FR" sz="2600" b="1" dirty="0" smtClean="0">
                <a:ln w="1905"/>
                <a:solidFill>
                  <a:srgbClr val="0070C0"/>
                </a:solidFill>
                <a:latin typeface="Cambria" panose="02040503050406030204" pitchFamily="18" charset="0"/>
              </a:rPr>
              <a:t>Cinkotai </a:t>
            </a:r>
            <a:r>
              <a:rPr lang="hu-HU" sz="2600" b="1" dirty="0">
                <a:ln w="1905"/>
                <a:solidFill>
                  <a:srgbClr val="0070C0"/>
                </a:solidFill>
                <a:latin typeface="Cambria" panose="02040503050406030204" pitchFamily="18" charset="0"/>
              </a:rPr>
              <a:t>ú</a:t>
            </a:r>
            <a:r>
              <a:rPr lang="hu-HU" sz="2600" b="1" dirty="0" smtClean="0">
                <a:ln w="1905"/>
                <a:solidFill>
                  <a:srgbClr val="0070C0"/>
                </a:solidFill>
                <a:latin typeface="Cambria" panose="02040503050406030204" pitchFamily="18" charset="0"/>
              </a:rPr>
              <a:t>t</a:t>
            </a:r>
            <a:r>
              <a:rPr lang="fr-FR" sz="2600" b="1" dirty="0" smtClean="0">
                <a:ln w="1905"/>
                <a:solidFill>
                  <a:srgbClr val="0070C0"/>
                </a:solidFill>
                <a:latin typeface="Cambria" panose="02040503050406030204" pitchFamily="18" charset="0"/>
              </a:rPr>
              <a:t> 125-137</a:t>
            </a:r>
            <a:r>
              <a:rPr lang="hu-HU" sz="2600" b="1" dirty="0" smtClean="0">
                <a:ln w="1905"/>
                <a:solidFill>
                  <a:srgbClr val="0070C0"/>
                </a:solidFill>
                <a:latin typeface="Cambria" panose="02040503050406030204" pitchFamily="18" charset="0"/>
              </a:rPr>
              <a:t>.</a:t>
            </a:r>
            <a:endParaRPr lang="hu-HU" sz="2600" b="1" dirty="0">
              <a:ln w="1905"/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56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uffenberg86\Desktop\Napelem_2\Ford_auto_ha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3728" y="1988840"/>
            <a:ext cx="5200181" cy="3175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2696800"/>
            <a:ext cx="4516017" cy="260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elé nyíl 3"/>
          <p:cNvSpPr/>
          <p:nvPr/>
        </p:nvSpPr>
        <p:spPr>
          <a:xfrm rot="18454944">
            <a:off x="1089661" y="1310130"/>
            <a:ext cx="267700" cy="81669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 rot="18454944">
            <a:off x="1395947" y="1024084"/>
            <a:ext cx="267700" cy="839257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felé nyíl 9"/>
          <p:cNvSpPr/>
          <p:nvPr/>
        </p:nvSpPr>
        <p:spPr>
          <a:xfrm rot="18454944">
            <a:off x="1693336" y="722767"/>
            <a:ext cx="267700" cy="813008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938940" y="809354"/>
            <a:ext cx="235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Napelemes tetőrész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127784" y="5805264"/>
            <a:ext cx="44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Hálózaton keresztül is feltölthető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995936" y="1287027"/>
            <a:ext cx="0" cy="1277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2771800" y="5080558"/>
            <a:ext cx="1512168" cy="643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2483768" y="107340"/>
            <a:ext cx="269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Megújuló energiaforrás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1529797" y="301298"/>
            <a:ext cx="953972" cy="112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25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25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2" grpId="0"/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-13816" y="3357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Demi ITC" panose="020B0805030504020804" pitchFamily="34" charset="0"/>
              </a:rPr>
              <a:t>Ellenőrző kérdések</a:t>
            </a:r>
            <a:endParaRPr lang="hu-HU" sz="48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14660" y="1638082"/>
            <a:ext cx="2389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1.) Mi a napelem?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814660" y="3717032"/>
            <a:ext cx="548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2.) Melyik állítás nem igaz a napelem működésére?</a:t>
            </a:r>
            <a:endParaRPr lang="hu-HU" sz="2000" dirty="0"/>
          </a:p>
        </p:txBody>
      </p:sp>
      <p:sp>
        <p:nvSpPr>
          <p:cNvPr id="9" name="Szövegdoboz 8">
            <a:hlinkClick r:id="rId2" action="ppaction://hlinksldjump"/>
          </p:cNvPr>
          <p:cNvSpPr txBox="1"/>
          <p:nvPr/>
        </p:nvSpPr>
        <p:spPr>
          <a:xfrm>
            <a:off x="1177789" y="2056648"/>
            <a:ext cx="7966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A.) Berendezés, mely a napból érkező energiát hőenergiává alakítja.</a:t>
            </a:r>
            <a:endParaRPr lang="hu-HU" sz="2000" dirty="0"/>
          </a:p>
        </p:txBody>
      </p:sp>
      <p:sp>
        <p:nvSpPr>
          <p:cNvPr id="10" name="Szövegdoboz 9">
            <a:hlinkClick r:id="rId3" action="ppaction://hlinksldjump"/>
          </p:cNvPr>
          <p:cNvSpPr txBox="1"/>
          <p:nvPr/>
        </p:nvSpPr>
        <p:spPr>
          <a:xfrm>
            <a:off x="1177789" y="2456758"/>
            <a:ext cx="795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B</a:t>
            </a:r>
            <a:r>
              <a:rPr lang="hu-HU" sz="2000" dirty="0" smtClean="0"/>
              <a:t>.) Eszköz, mely a napból érkező sugárzást elektromos árammá alakítja.</a:t>
            </a:r>
            <a:endParaRPr lang="hu-HU" sz="2000" dirty="0"/>
          </a:p>
        </p:txBody>
      </p:sp>
      <p:sp>
        <p:nvSpPr>
          <p:cNvPr id="11" name="Szövegdoboz 10">
            <a:hlinkClick r:id="rId2" action="ppaction://hlinksldjump"/>
          </p:cNvPr>
          <p:cNvSpPr txBox="1"/>
          <p:nvPr/>
        </p:nvSpPr>
        <p:spPr>
          <a:xfrm>
            <a:off x="1177788" y="2866175"/>
            <a:ext cx="796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C</a:t>
            </a:r>
            <a:r>
              <a:rPr lang="hu-HU" sz="2000" dirty="0" smtClean="0"/>
              <a:t>.) Eszköz, mely a napból érkező energiát mozgási energiává alakítja.</a:t>
            </a:r>
            <a:endParaRPr lang="hu-HU" sz="2000" dirty="0"/>
          </a:p>
        </p:txBody>
      </p:sp>
      <p:sp>
        <p:nvSpPr>
          <p:cNvPr id="12" name="Szövegdoboz 11">
            <a:hlinkClick r:id="rId3" action="ppaction://hlinksldjump"/>
          </p:cNvPr>
          <p:cNvSpPr txBox="1"/>
          <p:nvPr/>
        </p:nvSpPr>
        <p:spPr>
          <a:xfrm>
            <a:off x="1177789" y="4149080"/>
            <a:ext cx="795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A.) Beeső fény nélkül is vezeti az áramot.</a:t>
            </a:r>
            <a:endParaRPr lang="hu-HU" sz="2000" dirty="0"/>
          </a:p>
        </p:txBody>
      </p:sp>
      <p:sp>
        <p:nvSpPr>
          <p:cNvPr id="13" name="Szövegdoboz 12">
            <a:hlinkClick r:id="rId2" action="ppaction://hlinksldjump"/>
          </p:cNvPr>
          <p:cNvSpPr txBox="1"/>
          <p:nvPr/>
        </p:nvSpPr>
        <p:spPr>
          <a:xfrm>
            <a:off x="1187624" y="4549190"/>
            <a:ext cx="7966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B.) Fény hatására többlet töltéshordozók keletkeznek.</a:t>
            </a:r>
            <a:endParaRPr lang="hu-HU" sz="2000" dirty="0"/>
          </a:p>
        </p:txBody>
      </p:sp>
      <p:sp>
        <p:nvSpPr>
          <p:cNvPr id="14" name="Szövegdoboz 13">
            <a:hlinkClick r:id="rId2" action="ppaction://hlinksldjump"/>
          </p:cNvPr>
          <p:cNvSpPr txBox="1"/>
          <p:nvPr/>
        </p:nvSpPr>
        <p:spPr>
          <a:xfrm>
            <a:off x="1177788" y="4958607"/>
            <a:ext cx="796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C.) Szilícium félvezető anyagból épül fel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315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-13816" y="3357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Demi ITC" panose="020B0805030504020804" pitchFamily="34" charset="0"/>
              </a:rPr>
              <a:t>Ellenőrző kérdések</a:t>
            </a:r>
            <a:endParaRPr lang="hu-HU" sz="48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69329" y="1710090"/>
            <a:ext cx="8315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3</a:t>
            </a:r>
            <a:r>
              <a:rPr lang="hu-HU" sz="2000" dirty="0" smtClean="0"/>
              <a:t>.) Mire jó a napelemes mobiltöltő?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69329" y="3861048"/>
            <a:ext cx="516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4.)</a:t>
            </a:r>
            <a:endParaRPr lang="hu-HU" sz="2000" dirty="0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1132458" y="2128656"/>
            <a:ext cx="7966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A.) Mobiltelefonok élettartamát meghosszabbítja.</a:t>
            </a:r>
            <a:endParaRPr lang="hu-HU" sz="2000" dirty="0"/>
          </a:p>
        </p:txBody>
      </p:sp>
      <p:sp>
        <p:nvSpPr>
          <p:cNvPr id="8" name="Szövegdoboz 7">
            <a:hlinkClick r:id="rId2" action="ppaction://hlinksldjump"/>
          </p:cNvPr>
          <p:cNvSpPr txBox="1"/>
          <p:nvPr/>
        </p:nvSpPr>
        <p:spPr>
          <a:xfrm>
            <a:off x="1132458" y="2528766"/>
            <a:ext cx="795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B</a:t>
            </a:r>
            <a:r>
              <a:rPr lang="hu-HU" sz="2000" dirty="0" smtClean="0"/>
              <a:t>.)  Hordozható telefon teljesítményét növeli meg.</a:t>
            </a:r>
            <a:endParaRPr lang="hu-HU" sz="2000" dirty="0"/>
          </a:p>
        </p:txBody>
      </p:sp>
      <p:sp>
        <p:nvSpPr>
          <p:cNvPr id="9" name="Szövegdoboz 8">
            <a:hlinkClick r:id="rId3" action="ppaction://hlinksldjump"/>
          </p:cNvPr>
          <p:cNvSpPr txBox="1"/>
          <p:nvPr/>
        </p:nvSpPr>
        <p:spPr>
          <a:xfrm>
            <a:off x="1132457" y="2938183"/>
            <a:ext cx="796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C</a:t>
            </a:r>
            <a:r>
              <a:rPr lang="hu-HU" sz="2000" dirty="0" smtClean="0"/>
              <a:t>.) </a:t>
            </a:r>
            <a:r>
              <a:rPr lang="hu-HU" sz="2000" dirty="0" err="1" smtClean="0"/>
              <a:t>Okostelefonok</a:t>
            </a:r>
            <a:r>
              <a:rPr lang="hu-HU" sz="2000" dirty="0" smtClean="0"/>
              <a:t> üzemidejét hosszabbítja meg.</a:t>
            </a:r>
            <a:endParaRPr lang="hu-HU" sz="2000" dirty="0"/>
          </a:p>
        </p:txBody>
      </p:sp>
      <p:sp>
        <p:nvSpPr>
          <p:cNvPr id="10" name="Szövegdoboz 9">
            <a:hlinkClick r:id="rId2" action="ppaction://hlinksldjump"/>
          </p:cNvPr>
          <p:cNvSpPr txBox="1"/>
          <p:nvPr/>
        </p:nvSpPr>
        <p:spPr>
          <a:xfrm>
            <a:off x="1132458" y="4613066"/>
            <a:ext cx="795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A.) 6</a:t>
            </a:r>
            <a:endParaRPr lang="hu-HU" sz="2000" dirty="0"/>
          </a:p>
        </p:txBody>
      </p:sp>
      <p:sp>
        <p:nvSpPr>
          <p:cNvPr id="11" name="Szövegdoboz 10">
            <a:hlinkClick r:id="rId3" action="ppaction://hlinksldjump"/>
          </p:cNvPr>
          <p:cNvSpPr txBox="1"/>
          <p:nvPr/>
        </p:nvSpPr>
        <p:spPr>
          <a:xfrm>
            <a:off x="1142293" y="5045114"/>
            <a:ext cx="7966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B.) 8</a:t>
            </a:r>
            <a:endParaRPr lang="hu-HU" sz="2000" dirty="0"/>
          </a:p>
        </p:txBody>
      </p:sp>
      <p:sp>
        <p:nvSpPr>
          <p:cNvPr id="12" name="Szövegdoboz 11">
            <a:hlinkClick r:id="rId2" action="ppaction://hlinksldjump"/>
          </p:cNvPr>
          <p:cNvSpPr txBox="1"/>
          <p:nvPr/>
        </p:nvSpPr>
        <p:spPr>
          <a:xfrm>
            <a:off x="1132457" y="5477162"/>
            <a:ext cx="796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C</a:t>
            </a:r>
            <a:r>
              <a:rPr lang="hu-HU" sz="2000" dirty="0" smtClean="0"/>
              <a:t>.) 4</a:t>
            </a:r>
            <a:endParaRPr lang="hu-HU" sz="2000" dirty="0"/>
          </a:p>
        </p:txBody>
      </p:sp>
      <p:sp>
        <p:nvSpPr>
          <p:cNvPr id="14" name="Téglalap 13"/>
          <p:cNvSpPr/>
          <p:nvPr/>
        </p:nvSpPr>
        <p:spPr>
          <a:xfrm>
            <a:off x="1142293" y="3876437"/>
            <a:ext cx="794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Ford C-MAX </a:t>
            </a:r>
            <a:r>
              <a:rPr lang="hu-HU" sz="2000" dirty="0" err="1"/>
              <a:t>Solar</a:t>
            </a:r>
            <a:r>
              <a:rPr lang="hu-HU" sz="2000" dirty="0"/>
              <a:t> </a:t>
            </a:r>
            <a:r>
              <a:rPr lang="hu-HU" sz="2000" dirty="0" err="1"/>
              <a:t>Energi</a:t>
            </a:r>
            <a:r>
              <a:rPr lang="hu-HU" sz="2000" dirty="0"/>
              <a:t> autó esetében 2 napi napenergiával való töltés kb. hány órányi hálózatról történő </a:t>
            </a:r>
            <a:r>
              <a:rPr lang="hu-HU" sz="2000" dirty="0" err="1"/>
              <a:t>energiafelvételt</a:t>
            </a:r>
            <a:r>
              <a:rPr lang="hu-HU" sz="2000" dirty="0"/>
              <a:t> helyettesít?</a:t>
            </a:r>
          </a:p>
        </p:txBody>
      </p:sp>
    </p:spTree>
    <p:extLst>
      <p:ext uri="{BB962C8B-B14F-4D97-AF65-F5344CB8AC3E}">
        <p14:creationId xmlns:p14="http://schemas.microsoft.com/office/powerpoint/2010/main" val="3394888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1192464lrz2y0w8k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23" y="2132856"/>
            <a:ext cx="2558684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102218" y="375483"/>
            <a:ext cx="6507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Ügyes vagy!</a:t>
            </a:r>
          </a:p>
          <a:p>
            <a:pPr algn="ctr"/>
            <a:r>
              <a:rPr lang="hu-H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Helyeset választottál! </a:t>
            </a:r>
            <a:endParaRPr lang="hu-H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60032" y="5301208"/>
            <a:ext cx="1413032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2645533" y="5301208"/>
            <a:ext cx="1413032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hlinkClick r:id="rId3" action="ppaction://hlinksldjump"/>
          </p:cNvPr>
          <p:cNvSpPr txBox="1"/>
          <p:nvPr/>
        </p:nvSpPr>
        <p:spPr>
          <a:xfrm>
            <a:off x="2645533" y="5394547"/>
            <a:ext cx="17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2. kérdés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8" name="Szövegdoboz 7">
            <a:hlinkClick r:id="rId4" action="ppaction://hlinksldjump"/>
          </p:cNvPr>
          <p:cNvSpPr txBox="1"/>
          <p:nvPr/>
        </p:nvSpPr>
        <p:spPr>
          <a:xfrm>
            <a:off x="4860032" y="5392565"/>
            <a:ext cx="17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3. kérdés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94672" y="5301208"/>
            <a:ext cx="1413032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hlinkClick r:id="rId3" action="ppaction://hlinksldjump"/>
          </p:cNvPr>
          <p:cNvSpPr txBox="1"/>
          <p:nvPr/>
        </p:nvSpPr>
        <p:spPr>
          <a:xfrm>
            <a:off x="467544" y="5394547"/>
            <a:ext cx="17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omic Sans MS" panose="030F0702030302020204" pitchFamily="66" charset="0"/>
              </a:rPr>
              <a:t>1</a:t>
            </a:r>
            <a:r>
              <a:rPr lang="hu-HU" sz="2000" dirty="0" smtClean="0">
                <a:latin typeface="Comic Sans MS" panose="030F0702030302020204" pitchFamily="66" charset="0"/>
              </a:rPr>
              <a:t>. kérdés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7004373" y="5281173"/>
            <a:ext cx="1413032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>
            <a:hlinkClick r:id="rId4" action="ppaction://hlinksldjump"/>
          </p:cNvPr>
          <p:cNvSpPr txBox="1"/>
          <p:nvPr/>
        </p:nvSpPr>
        <p:spPr>
          <a:xfrm>
            <a:off x="7004373" y="5373216"/>
            <a:ext cx="17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omic Sans MS" panose="030F0702030302020204" pitchFamily="66" charset="0"/>
              </a:rPr>
              <a:t>4</a:t>
            </a:r>
            <a:r>
              <a:rPr lang="hu-HU" sz="2000" dirty="0" smtClean="0">
                <a:latin typeface="Comic Sans MS" panose="030F0702030302020204" pitchFamily="66" charset="0"/>
              </a:rPr>
              <a:t>. kérdés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4" name="Jobbra nyíl 13"/>
          <p:cNvSpPr/>
          <p:nvPr/>
        </p:nvSpPr>
        <p:spPr>
          <a:xfrm>
            <a:off x="6876256" y="6093296"/>
            <a:ext cx="1440160" cy="64807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hlinkClick r:id="rId5" action="ppaction://hlinksldjump"/>
          </p:cNvPr>
          <p:cNvSpPr txBox="1"/>
          <p:nvPr/>
        </p:nvSpPr>
        <p:spPr>
          <a:xfrm>
            <a:off x="6981935" y="6217277"/>
            <a:ext cx="111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Tovább</a:t>
            </a:r>
            <a:endParaRPr lang="hu-H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388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921064" y="836712"/>
            <a:ext cx="6857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Helytelent választottál!</a:t>
            </a:r>
            <a:endParaRPr lang="hu-H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860032" y="5321243"/>
            <a:ext cx="1413032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2645533" y="5321243"/>
            <a:ext cx="1413032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hlinkClick r:id="rId2" action="ppaction://hlinksldjump"/>
          </p:cNvPr>
          <p:cNvSpPr txBox="1"/>
          <p:nvPr/>
        </p:nvSpPr>
        <p:spPr>
          <a:xfrm>
            <a:off x="2645533" y="5414582"/>
            <a:ext cx="17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2. kérdés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9" name="Szövegdoboz 8">
            <a:hlinkClick r:id="rId3" action="ppaction://hlinksldjump"/>
          </p:cNvPr>
          <p:cNvSpPr txBox="1"/>
          <p:nvPr/>
        </p:nvSpPr>
        <p:spPr>
          <a:xfrm>
            <a:off x="4860032" y="5412600"/>
            <a:ext cx="17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3. kérdés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94672" y="5321243"/>
            <a:ext cx="1413032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hlinkClick r:id="rId2" action="ppaction://hlinksldjump"/>
          </p:cNvPr>
          <p:cNvSpPr txBox="1"/>
          <p:nvPr/>
        </p:nvSpPr>
        <p:spPr>
          <a:xfrm>
            <a:off x="467544" y="5414582"/>
            <a:ext cx="17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omic Sans MS" panose="030F0702030302020204" pitchFamily="66" charset="0"/>
              </a:rPr>
              <a:t>1</a:t>
            </a:r>
            <a:r>
              <a:rPr lang="hu-HU" sz="2000" dirty="0" smtClean="0">
                <a:latin typeface="Comic Sans MS" panose="030F0702030302020204" pitchFamily="66" charset="0"/>
              </a:rPr>
              <a:t>. kérdés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7004373" y="5301208"/>
            <a:ext cx="1413032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>
            <a:hlinkClick r:id="rId3" action="ppaction://hlinksldjump"/>
          </p:cNvPr>
          <p:cNvSpPr txBox="1"/>
          <p:nvPr/>
        </p:nvSpPr>
        <p:spPr>
          <a:xfrm>
            <a:off x="7004373" y="5393251"/>
            <a:ext cx="17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omic Sans MS" panose="030F0702030302020204" pitchFamily="66" charset="0"/>
              </a:rPr>
              <a:t>4</a:t>
            </a:r>
            <a:r>
              <a:rPr lang="hu-HU" sz="2000" dirty="0" smtClean="0">
                <a:latin typeface="Comic Sans MS" panose="030F0702030302020204" pitchFamily="66" charset="0"/>
              </a:rPr>
              <a:t>. kérdés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User\Desktop\sad-fac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88" y="2492896"/>
            <a:ext cx="2923127" cy="24794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840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23488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Köszönöm szépen a figyelmet!</a:t>
            </a:r>
            <a:endParaRPr lang="hu-H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Users\User\Desktop\sunscreen-smiley-emot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26" y="3933056"/>
            <a:ext cx="3130147" cy="190530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775" y="179929"/>
            <a:ext cx="2332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Források</a:t>
            </a:r>
            <a:endParaRPr lang="hu-H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7504" y="1086410"/>
            <a:ext cx="9098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hlinkClick r:id="rId2"/>
              </a:rPr>
              <a:t>http://</a:t>
            </a:r>
            <a:r>
              <a:rPr lang="hu-HU" sz="1400" dirty="0" smtClean="0">
                <a:hlinkClick r:id="rId2"/>
              </a:rPr>
              <a:t>www.playaparaiso.org/graphics/beach21.jpg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hlinkClick r:id="rId2"/>
              </a:rPr>
              <a:t>http://www.espaname.es/learn-spanish-santander/img/Murcia-%20playa_de_la_higerica.jpg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 smtClean="0">
                <a:hlinkClick r:id="rId2"/>
              </a:rPr>
              <a:t>http://hu.wikipedia.org/wiki/Napelem</a:t>
            </a:r>
            <a:endParaRPr lang="hu-HU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 smtClean="0">
                <a:hlinkClick r:id="rId3"/>
              </a:rPr>
              <a:t>http://napelemdepo.hu/wp-content/uploads/hatterkep3.jpg</a:t>
            </a:r>
            <a:endParaRPr lang="hu-HU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/>
              <a:t>Kovács Csaba: Napelemek működése és alkalmazása (Óbudai Egyetem – Kandó Kálmán Villamosmérnöki Kar – Megújuló Energiaforrás Kutató Hely: 2008. december 17.)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hlinkClick r:id="rId4"/>
              </a:rPr>
              <a:t>http://ekh.kvk.uni-obuda.hu/napelemek/17-napelemek-mukodese-es-alkalmazasa.html</a:t>
            </a:r>
            <a:r>
              <a:rPr lang="hu-HU" sz="1400" dirty="0"/>
              <a:t> 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b="1" dirty="0" smtClean="0"/>
              <a:t>(</a:t>
            </a:r>
            <a:r>
              <a:rPr lang="hu-HU" sz="1400" b="1" dirty="0"/>
              <a:t>Letöltés dátuma: 2014. február 28.)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 smtClean="0">
                <a:hlinkClick r:id="rId5"/>
              </a:rPr>
              <a:t>http</a:t>
            </a:r>
            <a:r>
              <a:rPr lang="hu-HU" sz="1400" dirty="0">
                <a:hlinkClick r:id="rId5"/>
              </a:rPr>
              <a:t>://</a:t>
            </a:r>
            <a:r>
              <a:rPr lang="hu-HU" sz="1400" dirty="0" smtClean="0">
                <a:hlinkClick r:id="rId5"/>
              </a:rPr>
              <a:t>hu.wikipedia.org/wiki/F%C3%A9lvezet%C5%91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hlinkClick r:id="rId5"/>
              </a:rPr>
              <a:t>http://www.gsenapelem.hu/userfiles/images/napelem_cella_abra_napelemek.jpg</a:t>
            </a:r>
            <a:endParaRPr lang="hu-HU" sz="1400" dirty="0" smtClean="0">
              <a:hlinkClick r:id="rId5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hlinkClick r:id="rId5"/>
              </a:rPr>
              <a:t>http://</a:t>
            </a:r>
            <a:r>
              <a:rPr lang="hu-HU" sz="1400" dirty="0" smtClean="0">
                <a:hlinkClick r:id="rId5"/>
              </a:rPr>
              <a:t>www.solarnavigator.net/world_solar_challenge/solar_panels.htm</a:t>
            </a:r>
            <a:endParaRPr lang="hu-HU" sz="1400" dirty="0">
              <a:hlinkClick r:id="rId5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 err="1" smtClean="0"/>
              <a:t>Wiezner</a:t>
            </a:r>
            <a:r>
              <a:rPr lang="hu-HU" sz="1400" b="1" dirty="0" smtClean="0"/>
              <a:t> István: Napelem </a:t>
            </a:r>
            <a:r>
              <a:rPr lang="hu-HU" sz="1400" b="1" dirty="0"/>
              <a:t>kerülhet a </a:t>
            </a:r>
            <a:r>
              <a:rPr lang="hu-HU" sz="1400" b="1" dirty="0" err="1"/>
              <a:t>mobilok</a:t>
            </a:r>
            <a:r>
              <a:rPr lang="hu-HU" sz="1400" b="1" dirty="0"/>
              <a:t> </a:t>
            </a:r>
            <a:r>
              <a:rPr lang="hu-HU" sz="1400" b="1" dirty="0" smtClean="0"/>
              <a:t>kijelzőjébe (</a:t>
            </a:r>
            <a:r>
              <a:rPr lang="hu-HU" sz="1400" b="1" dirty="0" err="1" smtClean="0"/>
              <a:t>PCWorld</a:t>
            </a:r>
            <a:r>
              <a:rPr lang="hu-HU" sz="1400" b="1" dirty="0"/>
              <a:t>: 2013. augusztus 5</a:t>
            </a:r>
            <a:r>
              <a:rPr lang="hu-HU" sz="1400" b="1" dirty="0" smtClean="0"/>
              <a:t>.)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hlinkClick r:id="rId5"/>
              </a:rPr>
              <a:t>http://</a:t>
            </a:r>
            <a:r>
              <a:rPr lang="hu-HU" sz="1400" dirty="0" smtClean="0">
                <a:hlinkClick r:id="rId5"/>
              </a:rPr>
              <a:t>pcworld.hu/mobil/napelem-kerulhet-a-mobilok-kijelzojebe.html</a:t>
            </a:r>
            <a:r>
              <a:rPr lang="hu-HU" sz="1400" dirty="0" smtClean="0"/>
              <a:t> </a:t>
            </a:r>
            <a:r>
              <a:rPr lang="hu-HU" sz="1400" b="1" dirty="0"/>
              <a:t>(Letöltés dátuma: 2014.02.17</a:t>
            </a:r>
            <a:r>
              <a:rPr lang="hu-HU" sz="1400" b="1" dirty="0" smtClean="0"/>
              <a:t>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 err="1" smtClean="0"/>
              <a:t>Hlács</a:t>
            </a:r>
            <a:r>
              <a:rPr lang="hu-HU" sz="1400" b="1" dirty="0"/>
              <a:t> Ferenc:  2015-ben jöhetnek a napelemes </a:t>
            </a:r>
            <a:r>
              <a:rPr lang="hu-HU" sz="1400" b="1" dirty="0" smtClean="0"/>
              <a:t>kijelzők </a:t>
            </a:r>
            <a:r>
              <a:rPr lang="hu-HU" sz="1400" b="1" dirty="0"/>
              <a:t>(</a:t>
            </a:r>
            <a:r>
              <a:rPr lang="hu-HU" sz="1400" b="1" dirty="0" err="1"/>
              <a:t>HwSw</a:t>
            </a:r>
            <a:r>
              <a:rPr lang="hu-HU" sz="1400" b="1" dirty="0" smtClean="0"/>
              <a:t>: 2014</a:t>
            </a:r>
            <a:r>
              <a:rPr lang="hu-HU" sz="1400" b="1" dirty="0"/>
              <a:t>. január 20</a:t>
            </a:r>
            <a:r>
              <a:rPr lang="hu-HU" sz="1400" b="1" dirty="0" smtClean="0"/>
              <a:t>.)</a:t>
            </a:r>
            <a:endParaRPr lang="hu-HU" sz="1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 smtClean="0">
                <a:hlinkClick r:id="rId6"/>
              </a:rPr>
              <a:t>http://www.hwsw.hu/hirek/51640/kijelzo-3m-sunpartner-technologies-li-fi-napelem.html</a:t>
            </a:r>
            <a:r>
              <a:rPr lang="hu-HU" sz="1400" dirty="0" smtClean="0"/>
              <a:t> </a:t>
            </a:r>
            <a:r>
              <a:rPr lang="hu-HU" sz="1400" b="1" dirty="0"/>
              <a:t>(Letöltés dátuma: 2014.02.17</a:t>
            </a:r>
            <a:r>
              <a:rPr lang="hu-HU" sz="1400" b="1" dirty="0" smtClean="0"/>
              <a:t>.)</a:t>
            </a:r>
            <a:endParaRPr lang="hu-HU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hlinkClick r:id="rId7"/>
              </a:rPr>
              <a:t>http://</a:t>
            </a:r>
            <a:r>
              <a:rPr lang="hu-HU" sz="1400" dirty="0" smtClean="0">
                <a:hlinkClick r:id="rId7"/>
              </a:rPr>
              <a:t>icdn2.digitaltrends.com/image/solar-charging-screen-3m-20-970x0.jpg</a:t>
            </a:r>
            <a:endParaRPr lang="hu-HU" sz="1400" dirty="0" smtClean="0"/>
          </a:p>
        </p:txBody>
      </p:sp>
    </p:spTree>
    <p:extLst>
      <p:ext uri="{BB962C8B-B14F-4D97-AF65-F5344CB8AC3E}">
        <p14:creationId xmlns:p14="http://schemas.microsoft.com/office/powerpoint/2010/main" val="26315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7504" y="1322179"/>
            <a:ext cx="903649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hlinkClick r:id="rId2"/>
              </a:rPr>
              <a:t>http://1.bp.blogspot.com/-1uB-RZWw1AM/Unt4J5B4xAI/AAAAAAAAJ5U/-b3T7zr2LdA/s640/fraunhofer-hhivisible-light-communication2.jpg</a:t>
            </a:r>
            <a:endParaRPr lang="hu-HU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/>
              <a:t>Dávid Imre: Napelemes hibrid a Fordtól (</a:t>
            </a:r>
            <a:r>
              <a:rPr lang="hu-HU" sz="1400" b="1" dirty="0" err="1"/>
              <a:t>PCWorld</a:t>
            </a:r>
            <a:r>
              <a:rPr lang="hu-HU" sz="1400" b="1" dirty="0"/>
              <a:t>:  2014. január 2.)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hlinkClick r:id="rId3"/>
              </a:rPr>
              <a:t>http://pcworld.hu/eletmod/napelemes-hibrid-a-fordtol.html</a:t>
            </a:r>
            <a:r>
              <a:rPr lang="hu-HU" sz="1400" dirty="0"/>
              <a:t> </a:t>
            </a:r>
            <a:r>
              <a:rPr lang="hu-HU" sz="1400" b="1" dirty="0"/>
              <a:t>(Letöltés dátuma: 2014.02.18.)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/>
              <a:t>Hollósy Balázs: Napfény tölti a Ford C-Max </a:t>
            </a:r>
            <a:r>
              <a:rPr lang="hu-HU" sz="1400" b="1" dirty="0" err="1"/>
              <a:t>Solar</a:t>
            </a:r>
            <a:r>
              <a:rPr lang="hu-HU" sz="1400" b="1" dirty="0"/>
              <a:t> </a:t>
            </a:r>
            <a:r>
              <a:rPr lang="hu-HU" sz="1400" b="1" dirty="0" err="1"/>
              <a:t>Energi</a:t>
            </a:r>
            <a:r>
              <a:rPr lang="hu-HU" sz="1400" b="1" dirty="0"/>
              <a:t> koncepciót (Autónavigátor: 2014. január 3.)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hlinkClick r:id="rId4"/>
              </a:rPr>
              <a:t>http://www.autonavigator.hu/autosvilag_hirei/a_ford_c-max_plug-in_hibrid_valtozataban_megjelenhet_a_szolarteto_is-11500</a:t>
            </a:r>
            <a:r>
              <a:rPr lang="hu-HU" sz="1400" dirty="0"/>
              <a:t> </a:t>
            </a:r>
            <a:r>
              <a:rPr lang="hu-HU" sz="1400" b="1" dirty="0"/>
              <a:t>(Letöltés dátuma: 2014.02.24.)</a:t>
            </a:r>
            <a:endParaRPr lang="hu-HU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 err="1" smtClean="0"/>
              <a:t>Spiderman</a:t>
            </a:r>
            <a:r>
              <a:rPr lang="hu-HU" sz="1400" b="1" dirty="0"/>
              <a:t>: Ford C-MAX </a:t>
            </a:r>
            <a:r>
              <a:rPr lang="hu-HU" sz="1400" b="1" dirty="0" err="1"/>
              <a:t>Solar</a:t>
            </a:r>
            <a:r>
              <a:rPr lang="hu-HU" sz="1400" b="1" dirty="0"/>
              <a:t> </a:t>
            </a:r>
            <a:r>
              <a:rPr lang="hu-HU" sz="1400" b="1" dirty="0" err="1"/>
              <a:t>Energi</a:t>
            </a:r>
            <a:r>
              <a:rPr lang="hu-HU" sz="1400" b="1" dirty="0"/>
              <a:t>: autókázás töltés </a:t>
            </a:r>
            <a:r>
              <a:rPr lang="hu-HU" sz="1400" b="1" dirty="0" smtClean="0"/>
              <a:t>nélkül (</a:t>
            </a:r>
            <a:r>
              <a:rPr lang="hu-HU" sz="1400" b="1" dirty="0" err="1" smtClean="0"/>
              <a:t>Geeks</a:t>
            </a:r>
            <a:r>
              <a:rPr lang="hu-HU" sz="1400" b="1" dirty="0" smtClean="0"/>
              <a:t>: 2014. január 5.)</a:t>
            </a:r>
            <a:endParaRPr lang="hu-HU" sz="1400" dirty="0" smtClean="0">
              <a:hlinkClick r:id="rId5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 smtClean="0">
                <a:hlinkClick r:id="rId5"/>
              </a:rPr>
              <a:t>http</a:t>
            </a:r>
            <a:r>
              <a:rPr lang="hu-HU" sz="1400" dirty="0">
                <a:hlinkClick r:id="rId5"/>
              </a:rPr>
              <a:t>://</a:t>
            </a:r>
            <a:r>
              <a:rPr lang="hu-HU" sz="1400" dirty="0" smtClean="0">
                <a:hlinkClick r:id="rId5"/>
              </a:rPr>
              <a:t>www.geeks.hu/blog/ces_2014/140105_ford_c_max_solar_energi_autokazas_toltes_nelkul</a:t>
            </a:r>
            <a:r>
              <a:rPr lang="hu-HU" sz="1400" dirty="0"/>
              <a:t> 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b="1" dirty="0" smtClean="0"/>
              <a:t>(Letöltés </a:t>
            </a:r>
            <a:r>
              <a:rPr lang="hu-HU" sz="1400" b="1" dirty="0"/>
              <a:t>dátuma: 2014.02.24</a:t>
            </a:r>
            <a:r>
              <a:rPr lang="hu-HU" sz="1400" b="1" dirty="0" smtClean="0"/>
              <a:t>.)</a:t>
            </a:r>
            <a:endParaRPr lang="hu-HU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hlinkClick r:id="rId6"/>
              </a:rPr>
              <a:t>http://www.greencarreports.com/image/100451297_ford-c-max-solar-energi-concept-at-ces-2014</a:t>
            </a:r>
            <a:endParaRPr lang="hu-HU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hlinkClick r:id="rId7"/>
              </a:rPr>
              <a:t>http://media.caranddriver.com/images/13q4/543506/ford-c-max-solar-energi-concept-photos-and-info-auto-shows-car-and-driver-photo-562557-s-429x262.jpg</a:t>
            </a:r>
            <a:endParaRPr lang="hu-HU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hlinkClick r:id="rId8"/>
              </a:rPr>
              <a:t>http://www.glitter-graphics.com/graphics/586902</a:t>
            </a:r>
            <a:r>
              <a:rPr lang="hu-HU" sz="14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hlinkClick r:id="rId9"/>
              </a:rPr>
              <a:t>http://www.sherv.net/sad.face-emoticon-1397.html</a:t>
            </a:r>
            <a:r>
              <a:rPr lang="hu-HU" sz="1400" dirty="0"/>
              <a:t> 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5775" y="179929"/>
            <a:ext cx="2332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Források</a:t>
            </a:r>
          </a:p>
        </p:txBody>
      </p:sp>
    </p:spTree>
    <p:extLst>
      <p:ext uri="{BB962C8B-B14F-4D97-AF65-F5344CB8AC3E}">
        <p14:creationId xmlns:p14="http://schemas.microsoft.com/office/powerpoint/2010/main" val="41970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94380" y="721156"/>
            <a:ext cx="5558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dobe Garamond Pro Bold" pitchFamily="18" charset="-18"/>
              </a:rPr>
              <a:t>2008-ban nyaralni voltam Mar </a:t>
            </a:r>
            <a:r>
              <a:rPr lang="hu-HU" dirty="0" err="1" smtClean="0">
                <a:latin typeface="Adobe Garamond Pro Bold" pitchFamily="18" charset="-18"/>
              </a:rPr>
              <a:t>Menor-ban</a:t>
            </a:r>
            <a:r>
              <a:rPr lang="hu-HU" dirty="0" smtClean="0">
                <a:latin typeface="Adobe Garamond Pro Bold" pitchFamily="18" charset="-18"/>
              </a:rPr>
              <a:t>.</a:t>
            </a:r>
          </a:p>
          <a:p>
            <a:r>
              <a:rPr lang="hu-HU" dirty="0" smtClean="0">
                <a:latin typeface="Adobe Garamond Pro Bold" pitchFamily="18" charset="-18"/>
              </a:rPr>
              <a:t>Távol a várostól épp a tengerparton pihentem a napon, sétáltam a hullámok mentén.</a:t>
            </a:r>
          </a:p>
          <a:p>
            <a:r>
              <a:rPr lang="hu-HU" dirty="0" smtClean="0">
                <a:latin typeface="Adobe Garamond Pro Bold" pitchFamily="18" charset="-18"/>
              </a:rPr>
              <a:t>Gondoltam, készítek pár fényképet erről a szép tájról, s elküldöm a barátaimnak.</a:t>
            </a:r>
          </a:p>
        </p:txBody>
      </p:sp>
      <p:pic>
        <p:nvPicPr>
          <p:cNvPr id="2051" name="Picture 3" descr="C:\Users\User\Desktop\Murcia- playa_de_la_hig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487645" cy="2326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C:\Users\User\Desktop\beach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1" y="404664"/>
            <a:ext cx="3402771" cy="2496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87524" y="4285093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dobe Garamond Pro Bold" pitchFamily="18" charset="-18"/>
              </a:rPr>
              <a:t>Az ehhez hasonló helyzeteket jó lenne kikerülni.</a:t>
            </a:r>
          </a:p>
          <a:p>
            <a:r>
              <a:rPr lang="hu-HU" dirty="0" smtClean="0">
                <a:latin typeface="Adobe Garamond Pro Bold" pitchFamily="18" charset="-18"/>
              </a:rPr>
              <a:t>Abban az időben sokat gondolkoztam ezen.</a:t>
            </a:r>
            <a:endParaRPr lang="hu-HU" dirty="0">
              <a:latin typeface="Adobe Garamond Pro Bold" pitchFamily="18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051720" y="52065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dobe Garamond Pro Bold" pitchFamily="18" charset="-18"/>
              </a:rPr>
              <a:t>Van erre megoldás?</a:t>
            </a:r>
            <a:endParaRPr lang="hu-HU" dirty="0">
              <a:latin typeface="Adobe Garamond Pro Bold" pitchFamily="18" charset="-1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39652" y="594928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dobe Garamond Pro Bold" pitchFamily="18" charset="-18"/>
              </a:rPr>
              <a:t>Igen!  </a:t>
            </a:r>
          </a:p>
        </p:txBody>
      </p:sp>
      <p:sp>
        <p:nvSpPr>
          <p:cNvPr id="6" name="Téglalap 5"/>
          <p:cNvSpPr/>
          <p:nvPr/>
        </p:nvSpPr>
        <p:spPr>
          <a:xfrm>
            <a:off x="3694380" y="2348880"/>
            <a:ext cx="5558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dobe Garamond Pro Bold" pitchFamily="18" charset="-18"/>
              </a:rPr>
              <a:t>Egyszer csak azt vettem észre, hogy lemerült a telefonom.</a:t>
            </a:r>
          </a:p>
          <a:p>
            <a:r>
              <a:rPr lang="hu-HU" dirty="0">
                <a:latin typeface="Adobe Garamond Pro Bold" pitchFamily="18" charset="-18"/>
              </a:rPr>
              <a:t>Így ez a tervem abbamaradt.</a:t>
            </a:r>
          </a:p>
        </p:txBody>
      </p:sp>
      <p:sp>
        <p:nvSpPr>
          <p:cNvPr id="7" name="Téglalap 6"/>
          <p:cNvSpPr/>
          <p:nvPr/>
        </p:nvSpPr>
        <p:spPr>
          <a:xfrm>
            <a:off x="1439652" y="6259814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dobe Garamond Pro Bold" pitchFamily="18" charset="-18"/>
              </a:rPr>
              <a:t>Az előadáson erről is lesz szó.</a:t>
            </a:r>
          </a:p>
        </p:txBody>
      </p:sp>
      <p:sp>
        <p:nvSpPr>
          <p:cNvPr id="8" name="Téglalap 7"/>
          <p:cNvSpPr/>
          <p:nvPr/>
        </p:nvSpPr>
        <p:spPr>
          <a:xfrm>
            <a:off x="1979712" y="5949280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dobe Garamond Pro Bold" pitchFamily="18" charset="-18"/>
              </a:rPr>
              <a:t>Napelemes mobiltelefon!</a:t>
            </a:r>
          </a:p>
        </p:txBody>
      </p:sp>
    </p:spTree>
    <p:extLst>
      <p:ext uri="{BB962C8B-B14F-4D97-AF65-F5344CB8AC3E}">
        <p14:creationId xmlns:p14="http://schemas.microsoft.com/office/powerpoint/2010/main" val="26718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05818" y="496417"/>
            <a:ext cx="3611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cap="all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Mi a napelem?</a:t>
            </a:r>
          </a:p>
        </p:txBody>
      </p:sp>
      <p:pic>
        <p:nvPicPr>
          <p:cNvPr id="3" name="Picture 2" descr="C:\Users\User\Desktop\Napelem\hatterkep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248472" cy="1861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3529" y="128095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Olyan eszköz, amely a napból érkező sugárzást elektromos árammá alakítja.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965713" y="2564904"/>
            <a:ext cx="4974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cap="all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Mire használható?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3529" y="3297178"/>
            <a:ext cx="866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Különböző elektromos berendezések áramellátására használható.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650633" y="4827942"/>
            <a:ext cx="7384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Napsugárzás </a:t>
            </a:r>
            <a:r>
              <a:rPr lang="hu-HU" sz="2000" dirty="0" smtClean="0">
                <a:sym typeface="Wingdings" panose="05000000000000000000" pitchFamily="2" charset="2"/>
              </a:rPr>
              <a:t> megújuló energiaforrás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ym typeface="Wingdings" panose="05000000000000000000" pitchFamily="2" charset="2"/>
              </a:rPr>
              <a:t>Hosszú élettartam  megbízhatóság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ym typeface="Wingdings" panose="05000000000000000000" pitchFamily="2" charset="2"/>
              </a:rPr>
              <a:t>Költségcsökkentés  olcsóbb a hagyományos energiaforrásoknál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ym typeface="Wingdings" panose="05000000000000000000" pitchFamily="2" charset="2"/>
              </a:rPr>
              <a:t>Környezet megóvása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405877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cap="all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Mik az előnyei?</a:t>
            </a:r>
          </a:p>
        </p:txBody>
      </p:sp>
      <p:sp>
        <p:nvSpPr>
          <p:cNvPr id="5" name="Téglalap 4"/>
          <p:cNvSpPr/>
          <p:nvPr/>
        </p:nvSpPr>
        <p:spPr>
          <a:xfrm>
            <a:off x="5717299" y="6067127"/>
            <a:ext cx="3193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cap="small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környezettudatosság</a:t>
            </a:r>
            <a:endParaRPr lang="hu-HU" sz="2800" b="1" cap="sm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4788025" y="6140870"/>
            <a:ext cx="864096" cy="375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7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 build="p"/>
      <p:bldP spid="9" grpId="0"/>
      <p:bldP spid="5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uffenberg86\Desktop\Napelem\Solar_c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1743472" cy="155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39552" y="25649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Napelem cella</a:t>
            </a:r>
            <a:endParaRPr lang="hu-HU" sz="2000" dirty="0"/>
          </a:p>
        </p:txBody>
      </p:sp>
      <p:sp>
        <p:nvSpPr>
          <p:cNvPr id="4" name="Lefelé nyíl 3"/>
          <p:cNvSpPr/>
          <p:nvPr/>
        </p:nvSpPr>
        <p:spPr>
          <a:xfrm rot="16200000">
            <a:off x="3414371" y="1330871"/>
            <a:ext cx="158878" cy="443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627784" y="958399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 smtClean="0"/>
              <a:t>Szilíciumból épül fel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743908" y="134749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Félvezető anyag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0" y="3573016"/>
            <a:ext cx="3692718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Szövegdoboz 19"/>
          <p:cNvSpPr txBox="1"/>
          <p:nvPr/>
        </p:nvSpPr>
        <p:spPr>
          <a:xfrm>
            <a:off x="4028728" y="1747600"/>
            <a:ext cx="425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Gyengén vezeti az áramot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Nem jó szigetelő</a:t>
            </a:r>
            <a:endParaRPr lang="hu-HU" sz="20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2807804" y="2649391"/>
            <a:ext cx="4284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 smtClean="0"/>
              <a:t>Kétfajta anyagot tartalmaz</a:t>
            </a:r>
          </a:p>
        </p:txBody>
      </p:sp>
      <p:sp>
        <p:nvSpPr>
          <p:cNvPr id="24" name="Lefelé nyíl 23"/>
          <p:cNvSpPr/>
          <p:nvPr/>
        </p:nvSpPr>
        <p:spPr>
          <a:xfrm rot="16200000">
            <a:off x="4458487" y="3003381"/>
            <a:ext cx="158878" cy="443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4788024" y="302000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/>
              <a:t>p</a:t>
            </a:r>
            <a:r>
              <a:rPr lang="hu-HU" sz="2000" dirty="0" err="1" smtClean="0"/>
              <a:t>-típusú</a:t>
            </a:r>
            <a:r>
              <a:rPr lang="hu-HU" sz="2000" dirty="0" smtClean="0"/>
              <a:t> félvezetőt</a:t>
            </a:r>
          </a:p>
        </p:txBody>
      </p:sp>
      <p:sp>
        <p:nvSpPr>
          <p:cNvPr id="26" name="Lefelé nyíl 25"/>
          <p:cNvSpPr/>
          <p:nvPr/>
        </p:nvSpPr>
        <p:spPr>
          <a:xfrm rot="16200000">
            <a:off x="4498273" y="3795469"/>
            <a:ext cx="158878" cy="443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4827810" y="381208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n-típusú</a:t>
            </a:r>
            <a:r>
              <a:rPr lang="hu-HU" sz="2000" dirty="0" smtClean="0"/>
              <a:t> félvezetőt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873840" y="3420110"/>
            <a:ext cx="405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Pozitív töltéshordozók (lyukak)</a:t>
            </a:r>
            <a:endParaRPr lang="hu-HU" sz="20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4894701" y="4159934"/>
            <a:ext cx="4414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Negatív töltéshordozók (elektronok)</a:t>
            </a:r>
            <a:endParaRPr lang="hu-HU" sz="2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4211960" y="4725144"/>
            <a:ext cx="481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Beeső fény hatására többlet töltéshordozók keletkeznek.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1259632" y="26064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cap="all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Hogyan működik a napelem?</a:t>
            </a:r>
          </a:p>
        </p:txBody>
      </p:sp>
      <p:sp>
        <p:nvSpPr>
          <p:cNvPr id="28" name="Kanyar jobbra 27"/>
          <p:cNvSpPr/>
          <p:nvPr/>
        </p:nvSpPr>
        <p:spPr>
          <a:xfrm flipV="1">
            <a:off x="4464354" y="5433030"/>
            <a:ext cx="372330" cy="3600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4890690" y="5445224"/>
            <a:ext cx="4000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Ezek kiegyenlítődéséhez külső áramforrás (pl. lámpa) szükséges.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6008873" y="6291021"/>
            <a:ext cx="2032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/>
              <a:t>Áram keletkezik.</a:t>
            </a:r>
            <a:endParaRPr lang="hu-HU" sz="2000" b="1" i="1" dirty="0"/>
          </a:p>
        </p:txBody>
      </p:sp>
      <p:sp>
        <p:nvSpPr>
          <p:cNvPr id="34" name="Szalagnyíl jobbra 33"/>
          <p:cNvSpPr/>
          <p:nvPr/>
        </p:nvSpPr>
        <p:spPr>
          <a:xfrm>
            <a:off x="5160888" y="6291021"/>
            <a:ext cx="720080" cy="4001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6" name="Szalagnyíl balra 35"/>
          <p:cNvSpPr/>
          <p:nvPr/>
        </p:nvSpPr>
        <p:spPr>
          <a:xfrm flipV="1">
            <a:off x="7969200" y="6243364"/>
            <a:ext cx="792088" cy="4001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/>
      <p:bldP spid="9" grpId="0"/>
      <p:bldP spid="22" grpId="0"/>
      <p:bldP spid="24" grpId="0" animBg="1"/>
      <p:bldP spid="25" grpId="0"/>
      <p:bldP spid="26" grpId="0" animBg="1"/>
      <p:bldP spid="27" grpId="0"/>
      <p:bldP spid="21" grpId="0"/>
      <p:bldP spid="29" grpId="0"/>
      <p:bldP spid="30" grpId="0"/>
      <p:bldP spid="31" grpId="0"/>
      <p:bldP spid="28" grpId="0" animBg="1"/>
      <p:bldP spid="33" grpId="0"/>
      <p:bldP spid="32" grpId="0"/>
      <p:bldP spid="34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Solar_Cell_Converting_Sunlight_To_Electricity_How_It_Works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8888"/>
            <a:ext cx="7653946" cy="5201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Napelem\sunpartner_screenshot_20130805103227_2_nf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569780" cy="2373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églalap 3"/>
          <p:cNvSpPr/>
          <p:nvPr/>
        </p:nvSpPr>
        <p:spPr>
          <a:xfrm>
            <a:off x="2411760" y="4601142"/>
            <a:ext cx="5472608" cy="16619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200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Kínai TCL és francia </a:t>
            </a:r>
            <a:r>
              <a:rPr lang="hu-HU" sz="2200" u="sng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SunPartner</a:t>
            </a:r>
            <a:r>
              <a:rPr lang="hu-HU" sz="2200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ötlete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2013-ban elképzelés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i</a:t>
            </a:r>
            <a:r>
              <a:rPr lang="hu-HU" sz="2000" dirty="0" smtClean="0"/>
              <a:t>gen vékony és átlátszó napelem réteg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m</a:t>
            </a:r>
            <a:r>
              <a:rPr lang="hu-HU" sz="2000" dirty="0" smtClean="0"/>
              <a:t>obiltelefonok érintőkijelzőjébe építhető</a:t>
            </a:r>
            <a:endParaRPr lang="hu-HU" sz="20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85800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cap="all" dirty="0" smtClean="0">
                <a:ln w="1905"/>
                <a:solidFill>
                  <a:srgbClr val="91B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Napelemes Mobiltöltő</a:t>
            </a:r>
            <a:endParaRPr lang="hu-HU" sz="4000" b="1" cap="all" dirty="0">
              <a:ln w="1905"/>
              <a:solidFill>
                <a:srgbClr val="91B8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13846" y="1844824"/>
            <a:ext cx="4560382" cy="12772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200" u="sng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Okostelefonok</a:t>
            </a:r>
            <a:r>
              <a:rPr lang="hu-HU" sz="2200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problémája: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Alacsony </a:t>
            </a:r>
            <a:r>
              <a:rPr lang="hu-HU" sz="2000" dirty="0"/>
              <a:t>akkumulátoros </a:t>
            </a:r>
            <a:r>
              <a:rPr lang="hu-HU" sz="2000" dirty="0" smtClean="0"/>
              <a:t>üzemidő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Az emberek kisebb mobilt szeretnének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440160" y="3280602"/>
            <a:ext cx="363406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000" i="1" dirty="0" smtClean="0"/>
              <a:t>Nehezen megvalósítható a nagy helyigényű akkumulátorok miatt</a:t>
            </a:r>
          </a:p>
        </p:txBody>
      </p:sp>
      <p:cxnSp>
        <p:nvCxnSpPr>
          <p:cNvPr id="18" name="Szögletes összekötő 17"/>
          <p:cNvCxnSpPr>
            <a:endCxn id="12" idx="1"/>
          </p:cNvCxnSpPr>
          <p:nvPr/>
        </p:nvCxnSpPr>
        <p:spPr>
          <a:xfrm rot="16200000" flipH="1">
            <a:off x="1029766" y="3224150"/>
            <a:ext cx="568253" cy="252536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Napelem\solarsc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7112"/>
            <a:ext cx="3642027" cy="2428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Autofit/>
          </a:bodyPr>
          <a:lstStyle/>
          <a:p>
            <a:r>
              <a:rPr lang="hu-HU" sz="4000" b="1" cap="all" dirty="0" smtClean="0">
                <a:ln w="1905"/>
                <a:solidFill>
                  <a:srgbClr val="91B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Napelemes Mobiltöltő</a:t>
            </a:r>
            <a:endParaRPr lang="hu-HU" sz="4000" b="1" cap="all" dirty="0">
              <a:ln w="1905"/>
              <a:solidFill>
                <a:srgbClr val="91B8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23928" y="1437164"/>
            <a:ext cx="5076056" cy="28315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u-HU" sz="2000" u="sng" dirty="0" err="1" smtClean="0"/>
              <a:t>Sunpartner</a:t>
            </a:r>
            <a:r>
              <a:rPr lang="hu-HU" sz="2000" u="sng" dirty="0" smtClean="0"/>
              <a:t> Technologies és 3M közös megoldása:</a:t>
            </a:r>
          </a:p>
          <a:p>
            <a:pPr algn="ctr"/>
            <a:endParaRPr lang="hu-HU" sz="2000" dirty="0" smtClean="0"/>
          </a:p>
          <a:p>
            <a:pPr algn="ctr"/>
            <a:r>
              <a:rPr lang="hu-HU" sz="2400" b="1" dirty="0" smtClean="0"/>
              <a:t> </a:t>
            </a:r>
            <a:r>
              <a:rPr lang="hu-HU" sz="2400" b="1" dirty="0" err="1"/>
              <a:t>Wysips</a:t>
            </a:r>
            <a:endParaRPr lang="hu-HU" sz="2400" b="1" dirty="0" smtClean="0"/>
          </a:p>
          <a:p>
            <a:endParaRPr lang="hu-HU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Átlátszó rétegű panel </a:t>
            </a:r>
            <a:r>
              <a:rPr lang="hu-HU" sz="2000" dirty="0" smtClean="0">
                <a:sym typeface="Wingdings" panose="05000000000000000000" pitchFamily="2" charset="2"/>
              </a:rPr>
              <a:t></a:t>
            </a:r>
            <a:r>
              <a:rPr lang="hu-HU" sz="2000" dirty="0" smtClean="0"/>
              <a:t> ez a napelem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Fény hatására folyamatosan töltődik	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2015-ben </a:t>
            </a:r>
            <a:r>
              <a:rPr lang="hu-HU" sz="2000" dirty="0" smtClean="0"/>
              <a:t>jelenhet meg </a:t>
            </a:r>
            <a:r>
              <a:rPr lang="hu-HU" sz="2000" dirty="0"/>
              <a:t>a </a:t>
            </a:r>
            <a:r>
              <a:rPr lang="hu-HU" sz="2000" dirty="0" smtClean="0"/>
              <a:t>piacon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44336" y="4476328"/>
            <a:ext cx="5351800" cy="2246769"/>
          </a:xfrm>
          <a:prstGeom prst="rect">
            <a:avLst/>
          </a:prstGeom>
          <a:gradFill flip="none" rotWithShape="1">
            <a:gsLst>
              <a:gs pos="87000">
                <a:srgbClr val="D87520"/>
              </a:gs>
              <a:gs pos="1000">
                <a:schemeClr val="accent6">
                  <a:shade val="51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u="sng" dirty="0" smtClean="0"/>
              <a:t>Mire jó ez a technológia?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err="1"/>
              <a:t>Okostelefonok</a:t>
            </a:r>
            <a:r>
              <a:rPr lang="hu-HU" sz="2000" dirty="0"/>
              <a:t> üzemidejét meghosszabbítja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Kis fogyasztású e-book olvasók folyamatos feltöltésére alkalmas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Felváltaná a hagyományos kábeles mobiltöltőt</a:t>
            </a:r>
          </a:p>
          <a:p>
            <a:endParaRPr lang="hu-HU" sz="2000" dirty="0"/>
          </a:p>
        </p:txBody>
      </p:sp>
      <p:sp>
        <p:nvSpPr>
          <p:cNvPr id="3" name="Téglalap feliratnak 2"/>
          <p:cNvSpPr/>
          <p:nvPr/>
        </p:nvSpPr>
        <p:spPr>
          <a:xfrm>
            <a:off x="5940152" y="2276872"/>
            <a:ext cx="1080120" cy="576064"/>
          </a:xfrm>
          <a:prstGeom prst="wedgeRectCallout">
            <a:avLst>
              <a:gd name="adj1" fmla="val -1770"/>
              <a:gd name="adj2" fmla="val -781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7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4759"/>
            <a:ext cx="7772400" cy="1470025"/>
          </a:xfrm>
        </p:spPr>
        <p:txBody>
          <a:bodyPr>
            <a:noAutofit/>
          </a:bodyPr>
          <a:lstStyle/>
          <a:p>
            <a:r>
              <a:rPr lang="hu-HU" sz="4000" b="1" cap="all" dirty="0" smtClean="0">
                <a:ln w="1905"/>
                <a:solidFill>
                  <a:srgbClr val="91B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Napelemes Mobiltöltő</a:t>
            </a:r>
            <a:endParaRPr lang="hu-HU" sz="4000" b="1" cap="all" dirty="0">
              <a:ln w="1905"/>
              <a:solidFill>
                <a:srgbClr val="91B8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83568" y="2276872"/>
            <a:ext cx="6048672" cy="16312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Fény segítségével történik az információáramlás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Tízszer gyorsabb mint a </a:t>
            </a:r>
            <a:r>
              <a:rPr lang="hu-HU" sz="2000" dirty="0" err="1" smtClean="0"/>
              <a:t>Wi-Fi</a:t>
            </a:r>
            <a:r>
              <a:rPr lang="hu-HU" sz="2000" dirty="0" smtClean="0"/>
              <a:t> (10,5 </a:t>
            </a:r>
            <a:r>
              <a:rPr lang="hu-HU" sz="2000" dirty="0" err="1" smtClean="0"/>
              <a:t>Gbps</a:t>
            </a:r>
            <a:r>
              <a:rPr lang="hu-HU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Biztonságosabb a rádióhullámokat használó </a:t>
            </a:r>
            <a:r>
              <a:rPr lang="hu-HU" sz="2000" dirty="0" err="1" smtClean="0"/>
              <a:t>Bluetoothnál</a:t>
            </a:r>
            <a:r>
              <a:rPr lang="hu-HU" sz="2000" dirty="0" smtClean="0"/>
              <a:t> is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Kb. 2-3 dollár plusz gyártási költséget jelent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463681" y="1788494"/>
            <a:ext cx="226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/>
              <a:t>Li-Fi</a:t>
            </a:r>
            <a:r>
              <a:rPr lang="hu-HU" sz="2000" dirty="0"/>
              <a:t> (</a:t>
            </a:r>
            <a:r>
              <a:rPr lang="hu-HU" sz="2000" dirty="0" err="1"/>
              <a:t>Light</a:t>
            </a:r>
            <a:r>
              <a:rPr lang="hu-HU" sz="2000" dirty="0"/>
              <a:t> </a:t>
            </a:r>
            <a:r>
              <a:rPr lang="hu-HU" sz="2000" dirty="0" err="1"/>
              <a:t>Fidelity</a:t>
            </a:r>
            <a:r>
              <a:rPr lang="hu-HU" sz="2000" dirty="0" smtClean="0"/>
              <a:t>)</a:t>
            </a:r>
          </a:p>
        </p:txBody>
      </p:sp>
      <p:sp>
        <p:nvSpPr>
          <p:cNvPr id="5" name="Téglalap 4"/>
          <p:cNvSpPr/>
          <p:nvPr/>
        </p:nvSpPr>
        <p:spPr>
          <a:xfrm>
            <a:off x="363968" y="1782694"/>
            <a:ext cx="3400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 err="1" smtClean="0"/>
              <a:t>Wysips</a:t>
            </a:r>
            <a:r>
              <a:rPr lang="hu-HU" sz="2000" dirty="0" smtClean="0"/>
              <a:t> további különlegessége</a:t>
            </a:r>
            <a:endParaRPr lang="hu-HU" sz="2000" dirty="0"/>
          </a:p>
        </p:txBody>
      </p:sp>
      <p:sp>
        <p:nvSpPr>
          <p:cNvPr id="10" name="Jobbra nyíl 9"/>
          <p:cNvSpPr/>
          <p:nvPr/>
        </p:nvSpPr>
        <p:spPr>
          <a:xfrm>
            <a:off x="3779363" y="1844824"/>
            <a:ext cx="648621" cy="25667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/>
          </a:p>
        </p:txBody>
      </p:sp>
      <p:sp>
        <p:nvSpPr>
          <p:cNvPr id="11" name="Szövegdoboz 10"/>
          <p:cNvSpPr txBox="1"/>
          <p:nvPr/>
        </p:nvSpPr>
        <p:spPr>
          <a:xfrm>
            <a:off x="2465921" y="4089266"/>
            <a:ext cx="318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Jó eséllyel felveszi a versenyt a környező konkurenciákkal</a:t>
            </a:r>
            <a:endParaRPr lang="hu-HU" sz="2000" dirty="0"/>
          </a:p>
        </p:txBody>
      </p:sp>
      <p:sp>
        <p:nvSpPr>
          <p:cNvPr id="12" name="Kanyar jobbra 11"/>
          <p:cNvSpPr/>
          <p:nvPr/>
        </p:nvSpPr>
        <p:spPr>
          <a:xfrm flipV="1">
            <a:off x="1337315" y="3967928"/>
            <a:ext cx="1044391" cy="685208"/>
          </a:xfrm>
          <a:prstGeom prst="ben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>
              <a:solidFill>
                <a:schemeClr val="tx1"/>
              </a:solidFill>
            </a:endParaRPr>
          </a:p>
        </p:txBody>
      </p:sp>
      <p:sp>
        <p:nvSpPr>
          <p:cNvPr id="13" name="AutoShape 2" descr="http://1.bp.blogspot.com/-1uB-RZWw1AM/Unt4J5B4xAI/AAAAAAAAJ5U/-b3T7zr2LdA/s640/fraunhofer-hhivisible-light-communication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7" name="Picture 3" descr="C:\Users\User\Desktop\Napelem\asdasdas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23" y="2731829"/>
            <a:ext cx="3236019" cy="2352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883896" y="128095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Speciális fényforrás (LED lámpa)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8036024" y="1988549"/>
            <a:ext cx="182792" cy="792379"/>
          </a:xfrm>
          <a:prstGeom prst="straightConnector1">
            <a:avLst/>
          </a:prstGeom>
          <a:ln w="38100">
            <a:solidFill>
              <a:srgbClr val="8600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6372200" y="544522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Fényérzékelővel ellátott eszköz</a:t>
            </a:r>
          </a:p>
        </p:txBody>
      </p:sp>
      <p:cxnSp>
        <p:nvCxnSpPr>
          <p:cNvPr id="25" name="Egyenes összekötő nyíllal 24"/>
          <p:cNvCxnSpPr/>
          <p:nvPr/>
        </p:nvCxnSpPr>
        <p:spPr>
          <a:xfrm flipV="1">
            <a:off x="7812360" y="3967929"/>
            <a:ext cx="315060" cy="147729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animBg="1"/>
      <p:bldP spid="4" grpId="0"/>
      <p:bldP spid="5" grpId="0"/>
      <p:bldP spid="10" grpId="0" animBg="1"/>
      <p:bldP spid="11" grpId="0"/>
      <p:bldP spid="12" grpId="0" animBg="1"/>
      <p:bldP spid="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57092" y="260648"/>
            <a:ext cx="6293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spc="1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Ford C-MAX </a:t>
            </a:r>
            <a:r>
              <a:rPr lang="hu-HU" sz="3600" b="1" spc="1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Solar</a:t>
            </a:r>
            <a:r>
              <a:rPr lang="hu-HU" sz="36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hu-HU" sz="3600" b="1" spc="1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Energi</a:t>
            </a:r>
            <a:endParaRPr lang="hu-HU" sz="3600" b="1" spc="1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11247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solidFill>
                  <a:srgbClr val="8600EA"/>
                </a:solidFill>
                <a:latin typeface="Comic Sans MS" panose="030F0702030302020204" pitchFamily="66" charset="0"/>
              </a:rPr>
              <a:t>Korábbi generációs Ford C-MAX jellemzője:</a:t>
            </a:r>
            <a:endParaRPr lang="hu-HU" u="sng" dirty="0">
              <a:solidFill>
                <a:srgbClr val="8600EA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27584" y="1551214"/>
            <a:ext cx="65527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Elektromos autó </a:t>
            </a:r>
            <a:r>
              <a:rPr lang="hu-HU" dirty="0" smtClean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benzin helyett árammal működik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Hálózati árammal, konnektorból feltölthető</a:t>
            </a:r>
            <a:endParaRPr lang="hu-H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275609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solidFill>
                  <a:srgbClr val="8600EA"/>
                </a:solidFill>
                <a:latin typeface="Comic Sans MS" panose="030F0702030302020204" pitchFamily="66" charset="0"/>
              </a:rPr>
              <a:t>Újdonság a Ford C-MAX </a:t>
            </a:r>
            <a:r>
              <a:rPr lang="hu-HU" u="sng" dirty="0" err="1" smtClean="0">
                <a:solidFill>
                  <a:srgbClr val="8600EA"/>
                </a:solidFill>
                <a:latin typeface="Comic Sans MS" panose="030F0702030302020204" pitchFamily="66" charset="0"/>
              </a:rPr>
              <a:t>Solar</a:t>
            </a:r>
            <a:r>
              <a:rPr lang="hu-HU" u="sng" dirty="0" smtClean="0">
                <a:solidFill>
                  <a:srgbClr val="8600EA"/>
                </a:solidFill>
                <a:latin typeface="Comic Sans MS" panose="030F0702030302020204" pitchFamily="66" charset="0"/>
              </a:rPr>
              <a:t> </a:t>
            </a:r>
            <a:r>
              <a:rPr lang="hu-HU" u="sng" dirty="0" err="1" smtClean="0">
                <a:solidFill>
                  <a:srgbClr val="8600EA"/>
                </a:solidFill>
                <a:latin typeface="Comic Sans MS" panose="030F0702030302020204" pitchFamily="66" charset="0"/>
              </a:rPr>
              <a:t>Energi-ben</a:t>
            </a:r>
            <a:endParaRPr lang="hu-HU" u="sng" dirty="0">
              <a:solidFill>
                <a:srgbClr val="8600EA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7584" y="3198462"/>
            <a:ext cx="54726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Az autó tetején elhelyezett </a:t>
            </a:r>
            <a:r>
              <a:rPr lang="hu-H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napelem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Külső áramforrás nélkül, a napsütésből is tudja táplálni akkumulátorait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24 órás </a:t>
            </a:r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töltés kb. 4 órányi hálózatról történő </a:t>
            </a:r>
            <a:r>
              <a:rPr lang="hu-H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energiafelvételt</a:t>
            </a:r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 helyettesít</a:t>
            </a:r>
            <a:endParaRPr lang="hu-H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Átlagos használat mellett további 4 tonnával mérsékelné az éves CO</a:t>
            </a:r>
            <a:r>
              <a:rPr lang="hu-HU" baseline="-25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hu-H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kibocsátást</a:t>
            </a:r>
            <a:endParaRPr lang="hu-H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Ford C-Max Solar Energi Concept at CES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5885"/>
            <a:ext cx="2587320" cy="1723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Jobbra nyíl 7"/>
          <p:cNvSpPr/>
          <p:nvPr/>
        </p:nvSpPr>
        <p:spPr>
          <a:xfrm>
            <a:off x="2411760" y="605264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059832" y="6011996"/>
            <a:ext cx="555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Környezettudatosság a levegő tisztaságáért </a:t>
            </a:r>
            <a:endParaRPr lang="hu-H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388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720</Words>
  <Application>Microsoft Office PowerPoint</Application>
  <PresentationFormat>Diavetítés a képernyőre (4:3 oldalarány)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Napelemek használata</vt:lpstr>
      <vt:lpstr>PowerPoint bemutató</vt:lpstr>
      <vt:lpstr>PowerPoint bemutató</vt:lpstr>
      <vt:lpstr>PowerPoint bemutató</vt:lpstr>
      <vt:lpstr>PowerPoint bemutató</vt:lpstr>
      <vt:lpstr>PowerPoint bemutató</vt:lpstr>
      <vt:lpstr>Napelemes Mobiltöltő</vt:lpstr>
      <vt:lpstr>Napelemes Mobiltöltő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245</cp:revision>
  <dcterms:created xsi:type="dcterms:W3CDTF">2014-02-17T09:37:13Z</dcterms:created>
  <dcterms:modified xsi:type="dcterms:W3CDTF">2014-03-07T09:51:48Z</dcterms:modified>
</cp:coreProperties>
</file>