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>
      <p:cViewPr varScale="1">
        <p:scale>
          <a:sx n="103" d="100"/>
          <a:sy n="103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F3BB92-8BAD-48E3-A6E3-0ADD77DF74B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46E26130-7E92-432D-8338-53E8C71084CA}">
      <dgm:prSet phldrT="[Szöveg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hu-HU" b="1" cap="none" spc="0" dirty="0" smtClean="0">
              <a:ln w="1905"/>
              <a:solidFill>
                <a:schemeClr val="accent3">
                  <a:lumMod val="40000"/>
                  <a:lumOff val="6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Előnyei</a:t>
          </a:r>
          <a:endParaRPr lang="hu-HU" b="1" cap="none" spc="0" dirty="0">
            <a:ln w="1905"/>
            <a:solidFill>
              <a:schemeClr val="accent3">
                <a:lumMod val="40000"/>
                <a:lumOff val="60000"/>
              </a:schemeClr>
            </a:solidFill>
            <a:effectLst>
              <a:glow rad="228600">
                <a:schemeClr val="accent3">
                  <a:satMod val="175000"/>
                  <a:alpha val="40000"/>
                </a:schemeClr>
              </a:glow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F1AB6A35-57D8-43D9-989A-EA07C1E1C5D9}" type="parTrans" cxnId="{55237FCA-759B-4CC8-9F71-4DCFE4CD8456}">
      <dgm:prSet/>
      <dgm:spPr/>
      <dgm:t>
        <a:bodyPr/>
        <a:lstStyle/>
        <a:p>
          <a:endParaRPr lang="hu-HU"/>
        </a:p>
      </dgm:t>
    </dgm:pt>
    <dgm:pt modelId="{B0CDF1D6-BBA0-4D9E-A28F-E8CA67177EF2}" type="sibTrans" cxnId="{55237FCA-759B-4CC8-9F71-4DCFE4CD8456}">
      <dgm:prSet/>
      <dgm:spPr/>
      <dgm:t>
        <a:bodyPr/>
        <a:lstStyle/>
        <a:p>
          <a:endParaRPr lang="hu-HU"/>
        </a:p>
      </dgm:t>
    </dgm:pt>
    <dgm:pt modelId="{A0F32133-E918-4B25-AD30-DE2E15ADCE1F}">
      <dgm:prSet phldrT="[Szöveg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hu-HU" dirty="0" smtClean="0"/>
            <a:t>Nem kell semmit fizetni a szolgáltatásnak.</a:t>
          </a:r>
          <a:endParaRPr lang="hu-HU" dirty="0"/>
        </a:p>
      </dgm:t>
    </dgm:pt>
    <dgm:pt modelId="{D3A1B87B-DB38-42B2-A56F-B23240909DAF}" type="parTrans" cxnId="{3B723EC6-2446-402A-B877-2357D13B7E3F}">
      <dgm:prSet/>
      <dgm:spPr/>
      <dgm:t>
        <a:bodyPr/>
        <a:lstStyle/>
        <a:p>
          <a:endParaRPr lang="hu-HU"/>
        </a:p>
      </dgm:t>
    </dgm:pt>
    <dgm:pt modelId="{2AB4FE72-12F5-4543-935D-ECA799A06F00}" type="sibTrans" cxnId="{3B723EC6-2446-402A-B877-2357D13B7E3F}">
      <dgm:prSet/>
      <dgm:spPr/>
      <dgm:t>
        <a:bodyPr/>
        <a:lstStyle/>
        <a:p>
          <a:endParaRPr lang="hu-HU"/>
        </a:p>
      </dgm:t>
    </dgm:pt>
    <dgm:pt modelId="{2F231A57-AD8A-4C76-AF88-276140AD9D6B}">
      <dgm:prSet phldrT="[Szöveg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hu-HU" dirty="0" smtClean="0"/>
            <a:t>Nem szennyezi a környezetet.</a:t>
          </a:r>
          <a:endParaRPr lang="hu-HU" dirty="0"/>
        </a:p>
      </dgm:t>
    </dgm:pt>
    <dgm:pt modelId="{C2712C54-AABD-4F7E-A2CD-E349B7730573}" type="parTrans" cxnId="{63812295-DDB4-4617-BE26-34E4BA33E7DA}">
      <dgm:prSet/>
      <dgm:spPr/>
      <dgm:t>
        <a:bodyPr/>
        <a:lstStyle/>
        <a:p>
          <a:endParaRPr lang="hu-HU"/>
        </a:p>
      </dgm:t>
    </dgm:pt>
    <dgm:pt modelId="{6D888E0F-641B-4C1E-B013-713986B04A57}" type="sibTrans" cxnId="{63812295-DDB4-4617-BE26-34E4BA33E7DA}">
      <dgm:prSet/>
      <dgm:spPr/>
      <dgm:t>
        <a:bodyPr/>
        <a:lstStyle/>
        <a:p>
          <a:endParaRPr lang="hu-HU"/>
        </a:p>
      </dgm:t>
    </dgm:pt>
    <dgm:pt modelId="{D086BB7A-BB4B-45D4-88FF-D2CF2F26ABE6}">
      <dgm:prSet phldrT="[Szöveg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hu-HU" b="1" cap="none" spc="0" dirty="0" smtClean="0">
              <a:ln w="1905"/>
              <a:solidFill>
                <a:schemeClr val="tx2">
                  <a:lumMod val="20000"/>
                  <a:lumOff val="8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Hátrányai</a:t>
          </a:r>
          <a:endParaRPr lang="hu-HU" b="1" cap="none" spc="0" dirty="0">
            <a:ln w="1905"/>
            <a:solidFill>
              <a:schemeClr val="tx2">
                <a:lumMod val="20000"/>
                <a:lumOff val="80000"/>
              </a:schemeClr>
            </a:solidFill>
            <a:effectLst>
              <a:glow rad="228600">
                <a:schemeClr val="accent6">
                  <a:satMod val="175000"/>
                  <a:alpha val="40000"/>
                </a:schemeClr>
              </a:glow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F741B8E0-F4CE-4868-963D-ED87D8D1921B}" type="parTrans" cxnId="{9FD57A21-B2A6-400E-8856-761E386E8842}">
      <dgm:prSet/>
      <dgm:spPr/>
      <dgm:t>
        <a:bodyPr/>
        <a:lstStyle/>
        <a:p>
          <a:endParaRPr lang="hu-HU"/>
        </a:p>
      </dgm:t>
    </dgm:pt>
    <dgm:pt modelId="{CB66146E-23D1-41E0-815F-17D1A413B8DB}" type="sibTrans" cxnId="{9FD57A21-B2A6-400E-8856-761E386E8842}">
      <dgm:prSet/>
      <dgm:spPr/>
      <dgm:t>
        <a:bodyPr/>
        <a:lstStyle/>
        <a:p>
          <a:endParaRPr lang="hu-HU"/>
        </a:p>
      </dgm:t>
    </dgm:pt>
    <dgm:pt modelId="{E481DC42-A868-45CB-9D22-6A11E51B4398}">
      <dgm:prSet phldrT="[Szöveg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hu-HU" dirty="0" smtClean="0"/>
            <a:t>Sokba kerül a magas gyártási költsége miatt.</a:t>
          </a:r>
          <a:endParaRPr lang="hu-HU" dirty="0"/>
        </a:p>
      </dgm:t>
    </dgm:pt>
    <dgm:pt modelId="{322A4B42-8B5C-4175-9E4C-D08221E7FD11}" type="parTrans" cxnId="{5B95CD3B-A27C-4C46-ADE8-4BA9514178C2}">
      <dgm:prSet/>
      <dgm:spPr/>
      <dgm:t>
        <a:bodyPr/>
        <a:lstStyle/>
        <a:p>
          <a:endParaRPr lang="hu-HU"/>
        </a:p>
      </dgm:t>
    </dgm:pt>
    <dgm:pt modelId="{1B8E6164-0D43-4D92-B9B5-7BC8A6EB3361}" type="sibTrans" cxnId="{5B95CD3B-A27C-4C46-ADE8-4BA9514178C2}">
      <dgm:prSet/>
      <dgm:spPr/>
      <dgm:t>
        <a:bodyPr/>
        <a:lstStyle/>
        <a:p>
          <a:endParaRPr lang="hu-HU"/>
        </a:p>
      </dgm:t>
    </dgm:pt>
    <dgm:pt modelId="{C180959C-565C-4B89-B553-2D036AF236FC}">
      <dgm:prSet phldrT="[Szöveg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hu-HU" dirty="0" smtClean="0"/>
            <a:t>Éjjel nem lehet használni.</a:t>
          </a:r>
          <a:endParaRPr lang="hu-HU" dirty="0"/>
        </a:p>
      </dgm:t>
    </dgm:pt>
    <dgm:pt modelId="{89AE45B1-EAA4-4B86-814C-B60538364211}" type="parTrans" cxnId="{CD3583E4-6DDC-429D-9F1F-D4E4976BECFC}">
      <dgm:prSet/>
      <dgm:spPr/>
      <dgm:t>
        <a:bodyPr/>
        <a:lstStyle/>
        <a:p>
          <a:endParaRPr lang="hu-HU"/>
        </a:p>
      </dgm:t>
    </dgm:pt>
    <dgm:pt modelId="{DAA02FDF-128B-4E15-B8D2-0D52204DB3A6}" type="sibTrans" cxnId="{CD3583E4-6DDC-429D-9F1F-D4E4976BECFC}">
      <dgm:prSet/>
      <dgm:spPr/>
      <dgm:t>
        <a:bodyPr/>
        <a:lstStyle/>
        <a:p>
          <a:endParaRPr lang="hu-HU"/>
        </a:p>
      </dgm:t>
    </dgm:pt>
    <dgm:pt modelId="{27897E3D-8693-4B1C-ACFC-42A180D501BC}">
      <dgm:prSet phldrT="[Szöveg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hu-HU" dirty="0" smtClean="0"/>
            <a:t>A napsütéses energia mindenhol elérhető.</a:t>
          </a:r>
          <a:endParaRPr lang="hu-HU" dirty="0"/>
        </a:p>
      </dgm:t>
    </dgm:pt>
    <dgm:pt modelId="{E61C1F09-A36F-4E91-869C-AE150AEEA116}" type="parTrans" cxnId="{8035FA01-630D-467A-9919-089366CF90EA}">
      <dgm:prSet/>
      <dgm:spPr/>
      <dgm:t>
        <a:bodyPr/>
        <a:lstStyle/>
        <a:p>
          <a:endParaRPr lang="hu-HU"/>
        </a:p>
      </dgm:t>
    </dgm:pt>
    <dgm:pt modelId="{3BA9AB0D-F22C-419C-9F98-8A7028028448}" type="sibTrans" cxnId="{8035FA01-630D-467A-9919-089366CF90EA}">
      <dgm:prSet/>
      <dgm:spPr/>
      <dgm:t>
        <a:bodyPr/>
        <a:lstStyle/>
        <a:p>
          <a:endParaRPr lang="hu-HU"/>
        </a:p>
      </dgm:t>
    </dgm:pt>
    <dgm:pt modelId="{002800EC-58C1-45F5-9AAB-5C013D0EA591}">
      <dgm:prSet phldrT="[Szöveg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hu-HU" dirty="0"/>
        </a:p>
      </dgm:t>
    </dgm:pt>
    <dgm:pt modelId="{E60DD7EE-F0B9-4666-A34B-6D434D4E1C70}" type="parTrans" cxnId="{FD7045F3-CC65-497F-9371-07EAF3E93E79}">
      <dgm:prSet/>
      <dgm:spPr/>
      <dgm:t>
        <a:bodyPr/>
        <a:lstStyle/>
        <a:p>
          <a:endParaRPr lang="hu-HU"/>
        </a:p>
      </dgm:t>
    </dgm:pt>
    <dgm:pt modelId="{2A354527-FCD2-4276-9961-47E7E7100ABD}" type="sibTrans" cxnId="{FD7045F3-CC65-497F-9371-07EAF3E93E79}">
      <dgm:prSet/>
      <dgm:spPr/>
      <dgm:t>
        <a:bodyPr/>
        <a:lstStyle/>
        <a:p>
          <a:endParaRPr lang="hu-HU"/>
        </a:p>
      </dgm:t>
    </dgm:pt>
    <dgm:pt modelId="{9928E763-D044-4471-AE2F-0A4C304A7B53}">
      <dgm:prSet phldrT="[Szöveg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hu-HU" dirty="0" smtClean="0"/>
            <a:t>Ha nincs napsütés, akkor nincs energia.</a:t>
          </a:r>
          <a:endParaRPr lang="hu-HU" dirty="0"/>
        </a:p>
      </dgm:t>
    </dgm:pt>
    <dgm:pt modelId="{F7049AAF-8FC1-4422-95A7-15ED18D33E44}" type="parTrans" cxnId="{F95E1CB9-89A2-471A-BDF4-8AA64CC50F3E}">
      <dgm:prSet/>
      <dgm:spPr/>
      <dgm:t>
        <a:bodyPr/>
        <a:lstStyle/>
        <a:p>
          <a:endParaRPr lang="hu-HU"/>
        </a:p>
      </dgm:t>
    </dgm:pt>
    <dgm:pt modelId="{57A3CAD7-9058-46B0-B174-A71956059C6C}" type="sibTrans" cxnId="{F95E1CB9-89A2-471A-BDF4-8AA64CC50F3E}">
      <dgm:prSet/>
      <dgm:spPr/>
      <dgm:t>
        <a:bodyPr/>
        <a:lstStyle/>
        <a:p>
          <a:endParaRPr lang="hu-HU"/>
        </a:p>
      </dgm:t>
    </dgm:pt>
    <dgm:pt modelId="{0056B9E9-7883-4355-BEA2-FD56D32DD48B}">
      <dgm:prSet phldrT="[Szöveg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hu-HU" dirty="0" smtClean="0"/>
            <a:t>Az elromlott napelem hulladéka környezetszennyező.</a:t>
          </a:r>
          <a:endParaRPr lang="hu-HU" dirty="0"/>
        </a:p>
      </dgm:t>
    </dgm:pt>
    <dgm:pt modelId="{40AD831F-90DE-4136-BF00-23B29DC9C697}" type="parTrans" cxnId="{58F1442B-A7DA-462D-B744-A952534643E6}">
      <dgm:prSet/>
      <dgm:spPr/>
      <dgm:t>
        <a:bodyPr/>
        <a:lstStyle/>
        <a:p>
          <a:endParaRPr lang="hu-HU"/>
        </a:p>
      </dgm:t>
    </dgm:pt>
    <dgm:pt modelId="{E64FE646-A663-4C3C-BCB6-5D7810760C94}" type="sibTrans" cxnId="{58F1442B-A7DA-462D-B744-A952534643E6}">
      <dgm:prSet/>
      <dgm:spPr/>
      <dgm:t>
        <a:bodyPr/>
        <a:lstStyle/>
        <a:p>
          <a:endParaRPr lang="hu-HU"/>
        </a:p>
      </dgm:t>
    </dgm:pt>
    <dgm:pt modelId="{1D502DB4-DD7A-4F96-93A8-2E418C2ABF03}" type="pres">
      <dgm:prSet presAssocID="{C6F3BB92-8BAD-48E3-A6E3-0ADD77DF74B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A2918138-7E62-4D55-8DD5-609BB8DA263F}" type="pres">
      <dgm:prSet presAssocID="{46E26130-7E92-432D-8338-53E8C71084CA}" presName="composite" presStyleCnt="0"/>
      <dgm:spPr/>
    </dgm:pt>
    <dgm:pt modelId="{EE2D2C51-B466-450F-8A5B-9CF0F0A0E636}" type="pres">
      <dgm:prSet presAssocID="{46E26130-7E92-432D-8338-53E8C71084CA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BEDC621-56DF-4193-B244-A39F2A6A0B74}" type="pres">
      <dgm:prSet presAssocID="{46E26130-7E92-432D-8338-53E8C71084CA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8D1D426-4079-41CC-9DE7-279DE3C4BD05}" type="pres">
      <dgm:prSet presAssocID="{B0CDF1D6-BBA0-4D9E-A28F-E8CA67177EF2}" presName="space" presStyleCnt="0"/>
      <dgm:spPr/>
    </dgm:pt>
    <dgm:pt modelId="{EDE8419A-553A-41A7-9AD3-30154A9B7156}" type="pres">
      <dgm:prSet presAssocID="{D086BB7A-BB4B-45D4-88FF-D2CF2F26ABE6}" presName="composite" presStyleCnt="0"/>
      <dgm:spPr/>
    </dgm:pt>
    <dgm:pt modelId="{90306A4E-1CB3-4D0C-B098-78BA3ABF50E3}" type="pres">
      <dgm:prSet presAssocID="{D086BB7A-BB4B-45D4-88FF-D2CF2F26ABE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EA206A7-BB45-41CB-8B71-E303318E1CAD}" type="pres">
      <dgm:prSet presAssocID="{D086BB7A-BB4B-45D4-88FF-D2CF2F26ABE6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3B723EC6-2446-402A-B877-2357D13B7E3F}" srcId="{46E26130-7E92-432D-8338-53E8C71084CA}" destId="{A0F32133-E918-4B25-AD30-DE2E15ADCE1F}" srcOrd="0" destOrd="0" parTransId="{D3A1B87B-DB38-42B2-A56F-B23240909DAF}" sibTransId="{2AB4FE72-12F5-4543-935D-ECA799A06F00}"/>
    <dgm:cxn modelId="{9AAF3B70-4678-407D-A1D1-6547A55F9A4C}" type="presOf" srcId="{2F231A57-AD8A-4C76-AF88-276140AD9D6B}" destId="{6BEDC621-56DF-4193-B244-A39F2A6A0B74}" srcOrd="0" destOrd="1" presId="urn:microsoft.com/office/officeart/2005/8/layout/hList1"/>
    <dgm:cxn modelId="{AA02C8D0-4E60-49C1-97BA-507CA8837614}" type="presOf" srcId="{46E26130-7E92-432D-8338-53E8C71084CA}" destId="{EE2D2C51-B466-450F-8A5B-9CF0F0A0E636}" srcOrd="0" destOrd="0" presId="urn:microsoft.com/office/officeart/2005/8/layout/hList1"/>
    <dgm:cxn modelId="{6CEE0ECF-2875-4C53-B95F-9FCEA89C7459}" type="presOf" srcId="{A0F32133-E918-4B25-AD30-DE2E15ADCE1F}" destId="{6BEDC621-56DF-4193-B244-A39F2A6A0B74}" srcOrd="0" destOrd="0" presId="urn:microsoft.com/office/officeart/2005/8/layout/hList1"/>
    <dgm:cxn modelId="{9FD57A21-B2A6-400E-8856-761E386E8842}" srcId="{C6F3BB92-8BAD-48E3-A6E3-0ADD77DF74BB}" destId="{D086BB7A-BB4B-45D4-88FF-D2CF2F26ABE6}" srcOrd="1" destOrd="0" parTransId="{F741B8E0-F4CE-4868-963D-ED87D8D1921B}" sibTransId="{CB66146E-23D1-41E0-815F-17D1A413B8DB}"/>
    <dgm:cxn modelId="{63812295-DDB4-4617-BE26-34E4BA33E7DA}" srcId="{46E26130-7E92-432D-8338-53E8C71084CA}" destId="{2F231A57-AD8A-4C76-AF88-276140AD9D6B}" srcOrd="1" destOrd="0" parTransId="{C2712C54-AABD-4F7E-A2CD-E349B7730573}" sibTransId="{6D888E0F-641B-4C1E-B013-713986B04A57}"/>
    <dgm:cxn modelId="{8035FA01-630D-467A-9919-089366CF90EA}" srcId="{46E26130-7E92-432D-8338-53E8C71084CA}" destId="{27897E3D-8693-4B1C-ACFC-42A180D501BC}" srcOrd="2" destOrd="0" parTransId="{E61C1F09-A36F-4E91-869C-AE150AEEA116}" sibTransId="{3BA9AB0D-F22C-419C-9F98-8A7028028448}"/>
    <dgm:cxn modelId="{5B95CD3B-A27C-4C46-ADE8-4BA9514178C2}" srcId="{D086BB7A-BB4B-45D4-88FF-D2CF2F26ABE6}" destId="{E481DC42-A868-45CB-9D22-6A11E51B4398}" srcOrd="0" destOrd="0" parTransId="{322A4B42-8B5C-4175-9E4C-D08221E7FD11}" sibTransId="{1B8E6164-0D43-4D92-B9B5-7BC8A6EB3361}"/>
    <dgm:cxn modelId="{55237FCA-759B-4CC8-9F71-4DCFE4CD8456}" srcId="{C6F3BB92-8BAD-48E3-A6E3-0ADD77DF74BB}" destId="{46E26130-7E92-432D-8338-53E8C71084CA}" srcOrd="0" destOrd="0" parTransId="{F1AB6A35-57D8-43D9-989A-EA07C1E1C5D9}" sibTransId="{B0CDF1D6-BBA0-4D9E-A28F-E8CA67177EF2}"/>
    <dgm:cxn modelId="{EE145BE8-CBB1-4E1E-A487-683A340C22EA}" type="presOf" srcId="{27897E3D-8693-4B1C-ACFC-42A180D501BC}" destId="{6BEDC621-56DF-4193-B244-A39F2A6A0B74}" srcOrd="0" destOrd="2" presId="urn:microsoft.com/office/officeart/2005/8/layout/hList1"/>
    <dgm:cxn modelId="{F413E625-24B4-4390-8A4F-DE7BE69370C8}" type="presOf" srcId="{9928E763-D044-4471-AE2F-0A4C304A7B53}" destId="{0EA206A7-BB45-41CB-8B71-E303318E1CAD}" srcOrd="0" destOrd="2" presId="urn:microsoft.com/office/officeart/2005/8/layout/hList1"/>
    <dgm:cxn modelId="{77E12A80-356D-4C42-9BDB-50DDD8B3FC40}" type="presOf" srcId="{C6F3BB92-8BAD-48E3-A6E3-0ADD77DF74BB}" destId="{1D502DB4-DD7A-4F96-93A8-2E418C2ABF03}" srcOrd="0" destOrd="0" presId="urn:microsoft.com/office/officeart/2005/8/layout/hList1"/>
    <dgm:cxn modelId="{FD7045F3-CC65-497F-9371-07EAF3E93E79}" srcId="{46E26130-7E92-432D-8338-53E8C71084CA}" destId="{002800EC-58C1-45F5-9AAB-5C013D0EA591}" srcOrd="3" destOrd="0" parTransId="{E60DD7EE-F0B9-4666-A34B-6D434D4E1C70}" sibTransId="{2A354527-FCD2-4276-9961-47E7E7100ABD}"/>
    <dgm:cxn modelId="{BB2AF53E-B767-47C7-8D50-2E1689BCB999}" type="presOf" srcId="{0056B9E9-7883-4355-BEA2-FD56D32DD48B}" destId="{0EA206A7-BB45-41CB-8B71-E303318E1CAD}" srcOrd="0" destOrd="3" presId="urn:microsoft.com/office/officeart/2005/8/layout/hList1"/>
    <dgm:cxn modelId="{58F1442B-A7DA-462D-B744-A952534643E6}" srcId="{D086BB7A-BB4B-45D4-88FF-D2CF2F26ABE6}" destId="{0056B9E9-7883-4355-BEA2-FD56D32DD48B}" srcOrd="3" destOrd="0" parTransId="{40AD831F-90DE-4136-BF00-23B29DC9C697}" sibTransId="{E64FE646-A663-4C3C-BCB6-5D7810760C94}"/>
    <dgm:cxn modelId="{F95E1CB9-89A2-471A-BDF4-8AA64CC50F3E}" srcId="{D086BB7A-BB4B-45D4-88FF-D2CF2F26ABE6}" destId="{9928E763-D044-4471-AE2F-0A4C304A7B53}" srcOrd="2" destOrd="0" parTransId="{F7049AAF-8FC1-4422-95A7-15ED18D33E44}" sibTransId="{57A3CAD7-9058-46B0-B174-A71956059C6C}"/>
    <dgm:cxn modelId="{EDE0A5EA-D16F-4FF4-9534-6A98A1DF7371}" type="presOf" srcId="{002800EC-58C1-45F5-9AAB-5C013D0EA591}" destId="{6BEDC621-56DF-4193-B244-A39F2A6A0B74}" srcOrd="0" destOrd="3" presId="urn:microsoft.com/office/officeart/2005/8/layout/hList1"/>
    <dgm:cxn modelId="{3D2E2266-CB88-42C2-A45B-ADE044F876B1}" type="presOf" srcId="{D086BB7A-BB4B-45D4-88FF-D2CF2F26ABE6}" destId="{90306A4E-1CB3-4D0C-B098-78BA3ABF50E3}" srcOrd="0" destOrd="0" presId="urn:microsoft.com/office/officeart/2005/8/layout/hList1"/>
    <dgm:cxn modelId="{CD3583E4-6DDC-429D-9F1F-D4E4976BECFC}" srcId="{D086BB7A-BB4B-45D4-88FF-D2CF2F26ABE6}" destId="{C180959C-565C-4B89-B553-2D036AF236FC}" srcOrd="1" destOrd="0" parTransId="{89AE45B1-EAA4-4B86-814C-B60538364211}" sibTransId="{DAA02FDF-128B-4E15-B8D2-0D52204DB3A6}"/>
    <dgm:cxn modelId="{1D40D53D-FCA6-41E4-9B73-1191930AD163}" type="presOf" srcId="{C180959C-565C-4B89-B553-2D036AF236FC}" destId="{0EA206A7-BB45-41CB-8B71-E303318E1CAD}" srcOrd="0" destOrd="1" presId="urn:microsoft.com/office/officeart/2005/8/layout/hList1"/>
    <dgm:cxn modelId="{4AB8F1E0-9B36-4BAD-BD32-A1AACB6593BA}" type="presOf" srcId="{E481DC42-A868-45CB-9D22-6A11E51B4398}" destId="{0EA206A7-BB45-41CB-8B71-E303318E1CAD}" srcOrd="0" destOrd="0" presId="urn:microsoft.com/office/officeart/2005/8/layout/hList1"/>
    <dgm:cxn modelId="{48BA487A-1542-45BF-98F9-0F848BDBEAB7}" type="presParOf" srcId="{1D502DB4-DD7A-4F96-93A8-2E418C2ABF03}" destId="{A2918138-7E62-4D55-8DD5-609BB8DA263F}" srcOrd="0" destOrd="0" presId="urn:microsoft.com/office/officeart/2005/8/layout/hList1"/>
    <dgm:cxn modelId="{A5A724E4-686C-429C-8C99-A35EE00E4F1F}" type="presParOf" srcId="{A2918138-7E62-4D55-8DD5-609BB8DA263F}" destId="{EE2D2C51-B466-450F-8A5B-9CF0F0A0E636}" srcOrd="0" destOrd="0" presId="urn:microsoft.com/office/officeart/2005/8/layout/hList1"/>
    <dgm:cxn modelId="{226CDF11-28A5-46AA-9724-3CD9160B4B75}" type="presParOf" srcId="{A2918138-7E62-4D55-8DD5-609BB8DA263F}" destId="{6BEDC621-56DF-4193-B244-A39F2A6A0B74}" srcOrd="1" destOrd="0" presId="urn:microsoft.com/office/officeart/2005/8/layout/hList1"/>
    <dgm:cxn modelId="{24DD4F01-9883-4595-B66A-DF634A89A2B1}" type="presParOf" srcId="{1D502DB4-DD7A-4F96-93A8-2E418C2ABF03}" destId="{88D1D426-4079-41CC-9DE7-279DE3C4BD05}" srcOrd="1" destOrd="0" presId="urn:microsoft.com/office/officeart/2005/8/layout/hList1"/>
    <dgm:cxn modelId="{81B627C3-28DF-41F7-BF4C-0E6508F0256E}" type="presParOf" srcId="{1D502DB4-DD7A-4F96-93A8-2E418C2ABF03}" destId="{EDE8419A-553A-41A7-9AD3-30154A9B7156}" srcOrd="2" destOrd="0" presId="urn:microsoft.com/office/officeart/2005/8/layout/hList1"/>
    <dgm:cxn modelId="{3585BB1F-3AF7-4614-A72C-87B52117A27A}" type="presParOf" srcId="{EDE8419A-553A-41A7-9AD3-30154A9B7156}" destId="{90306A4E-1CB3-4D0C-B098-78BA3ABF50E3}" srcOrd="0" destOrd="0" presId="urn:microsoft.com/office/officeart/2005/8/layout/hList1"/>
    <dgm:cxn modelId="{231D07B9-67BE-487B-B3EF-379B4CF2314C}" type="presParOf" srcId="{EDE8419A-553A-41A7-9AD3-30154A9B7156}" destId="{0EA206A7-BB45-41CB-8B71-E303318E1CA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E2D2C51-B466-450F-8A5B-9CF0F0A0E636}">
      <dsp:nvSpPr>
        <dsp:cNvPr id="0" name=""/>
        <dsp:cNvSpPr/>
      </dsp:nvSpPr>
      <dsp:spPr>
        <a:xfrm>
          <a:off x="40" y="264818"/>
          <a:ext cx="3845569" cy="720000"/>
        </a:xfrm>
        <a:prstGeom prst="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500" b="1" kern="1200" cap="none" spc="0" dirty="0" smtClean="0">
              <a:ln w="1905"/>
              <a:solidFill>
                <a:schemeClr val="accent3">
                  <a:lumMod val="40000"/>
                  <a:lumOff val="6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Előnyei</a:t>
          </a:r>
          <a:endParaRPr lang="hu-HU" sz="2500" b="1" kern="1200" cap="none" spc="0" dirty="0">
            <a:ln w="1905"/>
            <a:solidFill>
              <a:schemeClr val="accent3">
                <a:lumMod val="40000"/>
                <a:lumOff val="60000"/>
              </a:schemeClr>
            </a:solidFill>
            <a:effectLst>
              <a:glow rad="228600">
                <a:schemeClr val="accent3">
                  <a:satMod val="175000"/>
                  <a:alpha val="40000"/>
                </a:schemeClr>
              </a:glow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40" y="264818"/>
        <a:ext cx="3845569" cy="720000"/>
      </dsp:txXfrm>
    </dsp:sp>
    <dsp:sp modelId="{6BEDC621-56DF-4193-B244-A39F2A6A0B74}">
      <dsp:nvSpPr>
        <dsp:cNvPr id="0" name=""/>
        <dsp:cNvSpPr/>
      </dsp:nvSpPr>
      <dsp:spPr>
        <a:xfrm>
          <a:off x="40" y="984818"/>
          <a:ext cx="3845569" cy="3319734"/>
        </a:xfrm>
        <a:prstGeom prst="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500" kern="1200" dirty="0" smtClean="0"/>
            <a:t>Nem kell semmit fizetni a szolgáltatásnak.</a:t>
          </a:r>
          <a:endParaRPr lang="hu-H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500" kern="1200" dirty="0" smtClean="0"/>
            <a:t>Nem szennyezi a környezetet.</a:t>
          </a:r>
          <a:endParaRPr lang="hu-H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500" kern="1200" dirty="0" smtClean="0"/>
            <a:t>A napsütéses energia mindenhol elérhető.</a:t>
          </a:r>
          <a:endParaRPr lang="hu-H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u-HU" sz="2500" kern="1200" dirty="0"/>
        </a:p>
      </dsp:txBody>
      <dsp:txXfrm>
        <a:off x="40" y="984818"/>
        <a:ext cx="3845569" cy="3319734"/>
      </dsp:txXfrm>
    </dsp:sp>
    <dsp:sp modelId="{90306A4E-1CB3-4D0C-B098-78BA3ABF50E3}">
      <dsp:nvSpPr>
        <dsp:cNvPr id="0" name=""/>
        <dsp:cNvSpPr/>
      </dsp:nvSpPr>
      <dsp:spPr>
        <a:xfrm>
          <a:off x="4383989" y="264818"/>
          <a:ext cx="3845569" cy="720000"/>
        </a:xfrm>
        <a:prstGeom prst="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500" b="1" kern="1200" cap="none" spc="0" dirty="0" smtClean="0">
              <a:ln w="1905"/>
              <a:solidFill>
                <a:schemeClr val="tx2">
                  <a:lumMod val="20000"/>
                  <a:lumOff val="8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Hátrányai</a:t>
          </a:r>
          <a:endParaRPr lang="hu-HU" sz="2500" b="1" kern="1200" cap="none" spc="0" dirty="0">
            <a:ln w="1905"/>
            <a:solidFill>
              <a:schemeClr val="tx2">
                <a:lumMod val="20000"/>
                <a:lumOff val="80000"/>
              </a:schemeClr>
            </a:solidFill>
            <a:effectLst>
              <a:glow rad="228600">
                <a:schemeClr val="accent6">
                  <a:satMod val="175000"/>
                  <a:alpha val="40000"/>
                </a:schemeClr>
              </a:glow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4383989" y="264818"/>
        <a:ext cx="3845569" cy="720000"/>
      </dsp:txXfrm>
    </dsp:sp>
    <dsp:sp modelId="{0EA206A7-BB45-41CB-8B71-E303318E1CAD}">
      <dsp:nvSpPr>
        <dsp:cNvPr id="0" name=""/>
        <dsp:cNvSpPr/>
      </dsp:nvSpPr>
      <dsp:spPr>
        <a:xfrm>
          <a:off x="4383989" y="984818"/>
          <a:ext cx="3845569" cy="3319734"/>
        </a:xfrm>
        <a:prstGeom prst="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500" kern="1200" dirty="0" smtClean="0"/>
            <a:t>Sokba kerül a magas gyártási költsége miatt.</a:t>
          </a:r>
          <a:endParaRPr lang="hu-H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500" kern="1200" dirty="0" smtClean="0"/>
            <a:t>Éjjel nem lehet használni.</a:t>
          </a:r>
          <a:endParaRPr lang="hu-H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500" kern="1200" dirty="0" smtClean="0"/>
            <a:t>Ha nincs napsütés, akkor nincs energia.</a:t>
          </a:r>
          <a:endParaRPr lang="hu-H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500" kern="1200" dirty="0" smtClean="0"/>
            <a:t>Az elromlott napelem hulladéka környezetszennyező.</a:t>
          </a:r>
          <a:endParaRPr lang="hu-HU" sz="2500" kern="1200" dirty="0"/>
        </a:p>
      </dsp:txBody>
      <dsp:txXfrm>
        <a:off x="4383989" y="984818"/>
        <a:ext cx="3845569" cy="33197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EBB5D-9028-463A-A3E7-3C7EA58B59E3}" type="datetimeFigureOut">
              <a:rPr lang="hu-HU" smtClean="0"/>
              <a:pPr/>
              <a:t>2014.02.21.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C189-A829-466D-9605-931F73C29F5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advClick="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EBB5D-9028-463A-A3E7-3C7EA58B59E3}" type="datetimeFigureOut">
              <a:rPr lang="hu-HU" smtClean="0"/>
              <a:pPr/>
              <a:t>2014.02.21.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C189-A829-466D-9605-931F73C29F5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advClick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EBB5D-9028-463A-A3E7-3C7EA58B59E3}" type="datetimeFigureOut">
              <a:rPr lang="hu-HU" smtClean="0"/>
              <a:pPr/>
              <a:t>2014.02.21.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C189-A829-466D-9605-931F73C29F5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advClick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EBB5D-9028-463A-A3E7-3C7EA58B59E3}" type="datetimeFigureOut">
              <a:rPr lang="hu-HU" smtClean="0"/>
              <a:pPr/>
              <a:t>2014.02.21.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C189-A829-466D-9605-931F73C29F5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advClick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EBB5D-9028-463A-A3E7-3C7EA58B59E3}" type="datetimeFigureOut">
              <a:rPr lang="hu-HU" smtClean="0"/>
              <a:pPr/>
              <a:t>2014.02.21.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C189-A829-466D-9605-931F73C29F5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advClick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EBB5D-9028-463A-A3E7-3C7EA58B59E3}" type="datetimeFigureOut">
              <a:rPr lang="hu-HU" smtClean="0"/>
              <a:pPr/>
              <a:t>2014.02.21.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C189-A829-466D-9605-931F73C29F5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advClick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EBB5D-9028-463A-A3E7-3C7EA58B59E3}" type="datetimeFigureOut">
              <a:rPr lang="hu-HU" smtClean="0"/>
              <a:pPr/>
              <a:t>2014.02.21.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C189-A829-466D-9605-931F73C29F5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advClick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EBB5D-9028-463A-A3E7-3C7EA58B59E3}" type="datetimeFigureOut">
              <a:rPr lang="hu-HU" smtClean="0"/>
              <a:pPr/>
              <a:t>2014.02.21.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C189-A829-466D-9605-931F73C29F5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advClick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EBB5D-9028-463A-A3E7-3C7EA58B59E3}" type="datetimeFigureOut">
              <a:rPr lang="hu-HU" smtClean="0"/>
              <a:pPr/>
              <a:t>2014.02.21.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C189-A829-466D-9605-931F73C29F5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advClick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EBB5D-9028-463A-A3E7-3C7EA58B59E3}" type="datetimeFigureOut">
              <a:rPr lang="hu-HU" smtClean="0"/>
              <a:pPr/>
              <a:t>2014.02.21.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C189-A829-466D-9605-931F73C29F5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advClick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EBB5D-9028-463A-A3E7-3C7EA58B59E3}" type="datetimeFigureOut">
              <a:rPr lang="hu-HU" smtClean="0"/>
              <a:pPr/>
              <a:t>2014.02.21.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C189-A829-466D-9605-931F73C29F5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advClick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EBB5D-9028-463A-A3E7-3C7EA58B59E3}" type="datetimeFigureOut">
              <a:rPr lang="hu-HU" smtClean="0"/>
              <a:pPr/>
              <a:t>2014.02.21.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BC189-A829-466D-9605-931F73C29F52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pcworld.hu/eletmod/cyber-noveny-tolti-az-akkut-20080919.html" TargetMode="External"/><Relationship Id="rId3" Type="http://schemas.openxmlformats.org/officeDocument/2006/relationships/hyperlink" Target="http://pcworld.hu/mobil/napelemes-mobiltolto-100-dollarert.html" TargetMode="External"/><Relationship Id="rId7" Type="http://schemas.openxmlformats.org/officeDocument/2006/relationships/hyperlink" Target="http://pcworld.hu/macworld/a-jovo-iphone-jaban-napelem-es-grafen-lesz.html" TargetMode="External"/><Relationship Id="rId2" Type="http://schemas.openxmlformats.org/officeDocument/2006/relationships/hyperlink" Target="http://pcworld.hu/szerzok/wiezner-istva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cworld.hu/szerzok/" TargetMode="External"/><Relationship Id="rId5" Type="http://schemas.openxmlformats.org/officeDocument/2006/relationships/hyperlink" Target="http://pcworld.hu/tudomany/ragasszunk-napelemet-mindenre.html" TargetMode="External"/><Relationship Id="rId4" Type="http://schemas.openxmlformats.org/officeDocument/2006/relationships/hyperlink" Target="http://pcworld.hu/szerzok/harangi-laszlo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pcworld.hu/szerzok/wiezner-istva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pcworld.hu/szerzok/harangi-laszlo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pcworld.hu/szerzok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cworld.hu/szerzok/" TargetMode="External"/><Relationship Id="rId2" Type="http://schemas.openxmlformats.org/officeDocument/2006/relationships/hyperlink" Target="http://10ein.blogspot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79512" y="1484784"/>
            <a:ext cx="8784976" cy="2115667"/>
          </a:xfrm>
        </p:spPr>
        <p:txBody>
          <a:bodyPr>
            <a:prstTxWarp prst="textInflateBottom">
              <a:avLst/>
            </a:prstTxWarp>
            <a:normAutofit/>
          </a:bodyPr>
          <a:lstStyle/>
          <a:p>
            <a:r>
              <a:rPr lang="hu-HU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 flip="none" rotWithShape="1">
                  <a:gsLst>
                    <a:gs pos="0">
                      <a:srgbClr val="03D4A8">
                        <a:alpha val="99000"/>
                      </a:srgbClr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0800000" scaled="1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Napelemek használata</a:t>
            </a:r>
            <a:br>
              <a:rPr lang="hu-HU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 flip="none" rotWithShape="1">
                  <a:gsLst>
                    <a:gs pos="0">
                      <a:srgbClr val="03D4A8">
                        <a:alpha val="99000"/>
                      </a:srgbClr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0800000" scaled="1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hu-HU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BEAC7"/>
                    </a:gs>
                    <a:gs pos="17999">
                      <a:srgbClr val="FEE7F2"/>
                    </a:gs>
                    <a:gs pos="36000">
                      <a:srgbClr val="FAC77D"/>
                    </a:gs>
                    <a:gs pos="61000">
                      <a:srgbClr val="FBA97D"/>
                    </a:gs>
                    <a:gs pos="82001">
                      <a:srgbClr val="FBD49C"/>
                    </a:gs>
                    <a:gs pos="100000">
                      <a:srgbClr val="FEE7F2"/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Nagy Ferenc 8.b</a:t>
            </a:r>
            <a:r>
              <a:rPr lang="hu-HU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5E9EFF"/>
                    </a:gs>
                    <a:gs pos="39999">
                      <a:srgbClr val="85C2FF"/>
                    </a:gs>
                    <a:gs pos="70000">
                      <a:srgbClr val="C4D6EB"/>
                    </a:gs>
                    <a:gs pos="100000">
                      <a:srgbClr val="FFEBFA"/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5E9EFF"/>
                    </a:gs>
                    <a:gs pos="39999">
                      <a:srgbClr val="85C2FF"/>
                    </a:gs>
                    <a:gs pos="70000">
                      <a:srgbClr val="C4D6EB"/>
                    </a:gs>
                    <a:gs pos="100000">
                      <a:srgbClr val="FFEBFA"/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hu-HU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Felkészítő tanár: Salamon Róza</a:t>
            </a:r>
            <a:endParaRPr lang="hu-HU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8316416" y="6093296"/>
            <a:ext cx="576064" cy="548680"/>
          </a:xfrm>
          <a:prstGeom prst="actionButtonForwardNex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Lekerekített téglalap feliratnak 5"/>
          <p:cNvSpPr/>
          <p:nvPr/>
        </p:nvSpPr>
        <p:spPr>
          <a:xfrm>
            <a:off x="7452320" y="5373216"/>
            <a:ext cx="1440160" cy="360040"/>
          </a:xfrm>
          <a:prstGeom prst="wedgeRoundRectCallout">
            <a:avLst>
              <a:gd name="adj1" fmla="val 31812"/>
              <a:gd name="adj2" fmla="val 199254"/>
              <a:gd name="adj3" fmla="val 1666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Kattints ide!</a:t>
            </a:r>
            <a:endParaRPr lang="hu-HU" dirty="0"/>
          </a:p>
        </p:txBody>
      </p:sp>
      <p:sp>
        <p:nvSpPr>
          <p:cNvPr id="10" name="Téglalap 9"/>
          <p:cNvSpPr/>
          <p:nvPr/>
        </p:nvSpPr>
        <p:spPr>
          <a:xfrm>
            <a:off x="1691680" y="4725144"/>
            <a:ext cx="5616624" cy="117570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hu-H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  <a:reflection blurRad="6350" stA="55000" endA="50" endPos="85000" dist="29997" dir="5400000" sy="-100000" algn="bl" rotWithShape="0"/>
                </a:effectLst>
              </a:rPr>
              <a:t>Dr. Török Béla Általános Iskola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hu-H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  <a:reflection blurRad="6350" stA="55000" endA="50" endPos="85000" dist="29997" dir="5400000" sy="-100000" algn="bl" rotWithShape="0"/>
                </a:effectLst>
              </a:rPr>
              <a:t>1142 Bp. </a:t>
            </a:r>
            <a:r>
              <a:rPr lang="hu-HU" sz="32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  <a:reflection blurRad="6350" stA="55000" endA="50" endPos="85000" dist="29997" dir="5400000" sy="-100000" algn="bl" rotWithShape="0"/>
                </a:effectLst>
              </a:rPr>
              <a:t>Rákospatak</a:t>
            </a:r>
            <a:r>
              <a:rPr lang="hu-H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  <a:reflection blurRad="6350" stA="55000" endA="50" endPos="85000" dist="29997" dir="5400000" sy="-100000" algn="bl" rotWithShape="0"/>
                </a:effectLst>
              </a:rPr>
              <a:t> utca 101.</a:t>
            </a: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prstTxWarp prst="textDoubleWave1">
              <a:avLst/>
            </a:prstTxWarp>
          </a:bodyPr>
          <a:lstStyle/>
          <a:p>
            <a:r>
              <a:rPr lang="hu-H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Kérdések</a:t>
            </a:r>
            <a:endParaRPr lang="hu-H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525963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Sorolj fel 1-2db napelem felhasználást!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Hol  használható illetve nem használható a napelem?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Környezet barát-e a elromlott napelem hulladéka?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Mennyi a napelem átlagos fenntartási költsége?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Mikor lehet használni a napelemeket és mikor nem?</a:t>
            </a:r>
          </a:p>
          <a:p>
            <a:pPr marL="514350" indent="-514350">
              <a:buFont typeface="+mj-lt"/>
              <a:buAutoNum type="alphaLcParenR"/>
            </a:pPr>
            <a:endParaRPr lang="hu-HU" dirty="0" smtClean="0"/>
          </a:p>
          <a:p>
            <a:pPr marL="514350" indent="-514350">
              <a:buFont typeface="+mj-lt"/>
              <a:buAutoNum type="alphaLcParenR"/>
            </a:pP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Akciógomb: Vissza vagy Előző 3">
            <a:hlinkClick r:id="" action="ppaction://hlinkshowjump?jump=previousslide" highlightClick="1"/>
          </p:cNvPr>
          <p:cNvSpPr/>
          <p:nvPr/>
        </p:nvSpPr>
        <p:spPr>
          <a:xfrm>
            <a:off x="7524328" y="6093296"/>
            <a:ext cx="576064" cy="548680"/>
          </a:xfrm>
          <a:prstGeom prst="actionButtonBackPreviou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8316416" y="6093296"/>
            <a:ext cx="576064" cy="548680"/>
          </a:xfrm>
          <a:prstGeom prst="actionButtonForwardNex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Lekerekített téglalap feliratnak 5"/>
          <p:cNvSpPr/>
          <p:nvPr/>
        </p:nvSpPr>
        <p:spPr>
          <a:xfrm>
            <a:off x="7452320" y="5373216"/>
            <a:ext cx="1440160" cy="360040"/>
          </a:xfrm>
          <a:prstGeom prst="wedgeRoundRectCallout">
            <a:avLst>
              <a:gd name="adj1" fmla="val 31812"/>
              <a:gd name="adj2" fmla="val 199254"/>
              <a:gd name="adj3" fmla="val 1666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Kattints ide!</a:t>
            </a:r>
            <a:endParaRPr lang="hu-HU" dirty="0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0"/>
                            </p:stCondLst>
                            <p:childTnLst>
                              <p:par>
                                <p:cTn id="44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2000"/>
                            </p:stCondLst>
                            <p:childTnLst>
                              <p:par>
                                <p:cTn id="5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prstTxWarp prst="textDoubleWave1">
              <a:avLst/>
            </a:prstTxWarp>
          </a:bodyPr>
          <a:lstStyle/>
          <a:p>
            <a:r>
              <a:rPr lang="hu-H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Válaszok</a:t>
            </a:r>
            <a:endParaRPr lang="hu-H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Szobadísz, repülő, matrica, túlélésre…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Napsütéses területen használható árnyékos helyen nem használható. </a:t>
            </a:r>
          </a:p>
          <a:p>
            <a:pPr marL="514350" indent="-514350">
              <a:buFont typeface="+mj-lt"/>
              <a:buAutoNum type="alphaLcParenR"/>
            </a:pPr>
            <a:r>
              <a:rPr lang="hu-HU" u="sng" dirty="0" smtClean="0">
                <a:latin typeface="Times New Roman" pitchFamily="18" charset="0"/>
                <a:cs typeface="Times New Roman" pitchFamily="18" charset="0"/>
              </a:rPr>
              <a:t>Nem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környezetbarát!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Nulla (0)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Nappal lehet használni, éjjel nem.</a:t>
            </a:r>
          </a:p>
          <a:p>
            <a:pPr marL="514350" indent="-514350">
              <a:buFont typeface="+mj-lt"/>
              <a:buAutoNum type="alphaLcParenR"/>
            </a:pPr>
            <a:endParaRPr lang="hu-HU" dirty="0"/>
          </a:p>
        </p:txBody>
      </p:sp>
      <p:sp>
        <p:nvSpPr>
          <p:cNvPr id="4" name="Akciógomb: Vissza vagy Előző 3">
            <a:hlinkClick r:id="" action="ppaction://hlinkshowjump?jump=previousslide" highlightClick="1"/>
          </p:cNvPr>
          <p:cNvSpPr/>
          <p:nvPr/>
        </p:nvSpPr>
        <p:spPr>
          <a:xfrm>
            <a:off x="7524328" y="6093296"/>
            <a:ext cx="576064" cy="548680"/>
          </a:xfrm>
          <a:prstGeom prst="actionButtonBackPreviou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8316416" y="6093296"/>
            <a:ext cx="576064" cy="548680"/>
          </a:xfrm>
          <a:prstGeom prst="actionButtonForwardNex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Lekerekített téglalap feliratnak 5"/>
          <p:cNvSpPr/>
          <p:nvPr/>
        </p:nvSpPr>
        <p:spPr>
          <a:xfrm>
            <a:off x="7452320" y="5373216"/>
            <a:ext cx="1440160" cy="360040"/>
          </a:xfrm>
          <a:prstGeom prst="wedgeRoundRectCallout">
            <a:avLst>
              <a:gd name="adj1" fmla="val 31812"/>
              <a:gd name="adj2" fmla="val 199254"/>
              <a:gd name="adj3" fmla="val 1666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Kattints ide!</a:t>
            </a:r>
            <a:endParaRPr lang="hu-HU" dirty="0"/>
          </a:p>
        </p:txBody>
      </p:sp>
      <p:pic>
        <p:nvPicPr>
          <p:cNvPr id="2050" name="Picture 2" descr="http://www.redonybolt.com/images/szolgaltatas/barki-szamara-elerheto-napel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891260"/>
            <a:ext cx="1863100" cy="196674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700"/>
                            </p:stCondLst>
                            <p:childTnLst>
                              <p:par>
                                <p:cTn id="1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6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700"/>
                            </p:stCondLst>
                            <p:childTnLst>
                              <p:par>
                                <p:cTn id="2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6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700"/>
                            </p:stCondLst>
                            <p:childTnLst>
                              <p:par>
                                <p:cTn id="3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6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700"/>
                            </p:stCondLst>
                            <p:childTnLst>
                              <p:par>
                                <p:cTn id="3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6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6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700"/>
                            </p:stCondLst>
                            <p:childTnLst>
                              <p:par>
                                <p:cTn id="4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6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6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700"/>
                            </p:stCondLst>
                            <p:childTnLst>
                              <p:par>
                                <p:cTn id="5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2200"/>
                            </p:stCondLst>
                            <p:childTnLst>
                              <p:par>
                                <p:cTn id="6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prstTxWarp prst="textWave2">
              <a:avLst/>
            </a:prstTxWarp>
          </a:bodyPr>
          <a:lstStyle/>
          <a:p>
            <a:r>
              <a:rPr lang="hu-H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FORRÁSOK:</a:t>
            </a:r>
            <a:endParaRPr lang="hu-H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4" name="Akciógomb: Vissza vagy Előző 3">
            <a:hlinkClick r:id="" action="ppaction://hlinkshowjump?jump=previousslide" highlightClick="1"/>
          </p:cNvPr>
          <p:cNvSpPr/>
          <p:nvPr/>
        </p:nvSpPr>
        <p:spPr>
          <a:xfrm>
            <a:off x="7524328" y="6093296"/>
            <a:ext cx="576064" cy="548680"/>
          </a:xfrm>
          <a:prstGeom prst="actionButtonBackPreviou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Akciógomb: Egyéni 4">
            <a:hlinkClick r:id="" action="ppaction://hlinkshowjump?jump=endshow" highlightClick="1"/>
          </p:cNvPr>
          <p:cNvSpPr/>
          <p:nvPr/>
        </p:nvSpPr>
        <p:spPr>
          <a:xfrm>
            <a:off x="3635896" y="6093296"/>
            <a:ext cx="2088232" cy="504056"/>
          </a:xfrm>
          <a:prstGeom prst="actionButtonBlank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Kilépés</a:t>
            </a:r>
            <a:endParaRPr lang="hu-HU" dirty="0"/>
          </a:p>
        </p:txBody>
      </p:sp>
      <p:sp>
        <p:nvSpPr>
          <p:cNvPr id="6" name="Lekerekített téglalap feliratnak 5"/>
          <p:cNvSpPr/>
          <p:nvPr/>
        </p:nvSpPr>
        <p:spPr>
          <a:xfrm>
            <a:off x="5580112" y="5589240"/>
            <a:ext cx="1440160" cy="360040"/>
          </a:xfrm>
          <a:prstGeom prst="wedgeRoundRectCallout">
            <a:avLst>
              <a:gd name="adj1" fmla="val -54148"/>
              <a:gd name="adj2" fmla="val 125016"/>
              <a:gd name="adj3" fmla="val 1666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Kattints ide!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251520" y="1844824"/>
            <a:ext cx="8520249" cy="357020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hu-HU" b="1" dirty="0" err="1" smtClean="0">
                <a:hlinkClick r:id="rId2"/>
              </a:rPr>
              <a:t>Wiezner</a:t>
            </a:r>
            <a:r>
              <a:rPr lang="hu-HU" b="1" dirty="0" smtClean="0">
                <a:hlinkClick r:id="rId2"/>
              </a:rPr>
              <a:t> István</a:t>
            </a:r>
            <a:r>
              <a:rPr lang="hu-HU" b="1" dirty="0" smtClean="0"/>
              <a:t>: </a:t>
            </a:r>
            <a:r>
              <a:rPr lang="hu-HU" dirty="0" smtClean="0"/>
              <a:t>Napelemes mobiltöltő 100 dollárért (</a:t>
            </a:r>
            <a:r>
              <a:rPr lang="hu-HU" dirty="0" err="1" smtClean="0"/>
              <a:t>PCWorld</a:t>
            </a:r>
            <a:r>
              <a:rPr lang="hu-HU" dirty="0" smtClean="0"/>
              <a:t>: 2013. május 8.)</a:t>
            </a:r>
          </a:p>
          <a:p>
            <a:r>
              <a:rPr lang="hu-HU" dirty="0" smtClean="0"/>
              <a:t> (Letöltve: 2014.02.17.) </a:t>
            </a:r>
          </a:p>
          <a:p>
            <a:r>
              <a:rPr lang="hu-HU" sz="1000" dirty="0" smtClean="0"/>
              <a:t> </a:t>
            </a:r>
            <a:r>
              <a:rPr lang="hu-HU" sz="1000" dirty="0" smtClean="0">
                <a:hlinkClick r:id="rId3"/>
              </a:rPr>
              <a:t>http://pcworld.hu/mobil/napelemes-mobiltolto-100-dollarert.html</a:t>
            </a:r>
            <a:endParaRPr lang="hu-HU" dirty="0" smtClean="0"/>
          </a:p>
          <a:p>
            <a:r>
              <a:rPr lang="hu-HU" b="1" dirty="0" smtClean="0">
                <a:hlinkClick r:id="rId4"/>
              </a:rPr>
              <a:t>Harangi László</a:t>
            </a:r>
            <a:r>
              <a:rPr lang="hu-HU" dirty="0" smtClean="0"/>
              <a:t>:Ragasszunk napelemet mindenre (</a:t>
            </a:r>
            <a:r>
              <a:rPr lang="hu-HU" dirty="0" err="1" smtClean="0"/>
              <a:t>PCWorld</a:t>
            </a:r>
            <a:r>
              <a:rPr lang="hu-HU" dirty="0" smtClean="0"/>
              <a:t>: 2012. december 31.)</a:t>
            </a:r>
          </a:p>
          <a:p>
            <a:r>
              <a:rPr lang="hu-HU" dirty="0" smtClean="0"/>
              <a:t>(Letöltve: 2014.02.18.)</a:t>
            </a:r>
          </a:p>
          <a:p>
            <a:r>
              <a:rPr lang="hu-HU" sz="1000" dirty="0" smtClean="0">
                <a:hlinkClick r:id="rId5"/>
              </a:rPr>
              <a:t>http://pcworld.hu/tudomany/ragasszunk-napelemet-mindenre.html</a:t>
            </a:r>
            <a:endParaRPr lang="hu-HU" b="1" dirty="0" smtClean="0">
              <a:hlinkClick r:id="rId6"/>
            </a:endParaRPr>
          </a:p>
          <a:p>
            <a:r>
              <a:rPr lang="hu-HU" b="1" dirty="0" smtClean="0">
                <a:hlinkClick r:id="rId6"/>
              </a:rPr>
              <a:t>Vincze Miklós</a:t>
            </a:r>
            <a:r>
              <a:rPr lang="hu-HU" b="1" dirty="0" smtClean="0"/>
              <a:t>: </a:t>
            </a:r>
            <a:r>
              <a:rPr lang="hu-HU" dirty="0" smtClean="0"/>
              <a:t>A jövő </a:t>
            </a:r>
            <a:r>
              <a:rPr lang="hu-HU" dirty="0" err="1" smtClean="0"/>
              <a:t>iPhone-jában</a:t>
            </a:r>
            <a:r>
              <a:rPr lang="hu-HU" dirty="0" smtClean="0"/>
              <a:t> napelem és </a:t>
            </a:r>
            <a:r>
              <a:rPr lang="hu-HU" dirty="0" err="1" smtClean="0"/>
              <a:t>grafén</a:t>
            </a:r>
            <a:r>
              <a:rPr lang="hu-HU" dirty="0" smtClean="0"/>
              <a:t> lesz (</a:t>
            </a:r>
            <a:r>
              <a:rPr lang="hu-HU" dirty="0" err="1" smtClean="0"/>
              <a:t>PCWorld</a:t>
            </a:r>
            <a:r>
              <a:rPr lang="hu-HU" dirty="0" smtClean="0"/>
              <a:t>: 2013. március 7.)</a:t>
            </a:r>
          </a:p>
          <a:p>
            <a:r>
              <a:rPr lang="hu-HU" dirty="0" smtClean="0"/>
              <a:t> (Letöltve: 2014.02.18.)</a:t>
            </a:r>
          </a:p>
          <a:p>
            <a:r>
              <a:rPr lang="hu-HU" sz="1000" dirty="0" smtClean="0">
                <a:hlinkClick r:id="rId7"/>
              </a:rPr>
              <a:t>http://pcworld.hu/macworld/a-jovo-iphone-jaban-napelem-es-grafen-lesz.html</a:t>
            </a:r>
            <a:endParaRPr lang="hu-HU" sz="1000" dirty="0" smtClean="0"/>
          </a:p>
          <a:p>
            <a:r>
              <a:rPr lang="hu-HU" dirty="0" smtClean="0">
                <a:hlinkClick r:id="rId6"/>
              </a:rPr>
              <a:t>Stadler Balázs</a:t>
            </a:r>
            <a:r>
              <a:rPr lang="hu-HU" dirty="0" smtClean="0"/>
              <a:t>: </a:t>
            </a:r>
            <a:r>
              <a:rPr lang="hu-HU" dirty="0" err="1" smtClean="0"/>
              <a:t>Cyber-növény</a:t>
            </a:r>
            <a:r>
              <a:rPr lang="hu-HU" dirty="0" smtClean="0"/>
              <a:t> tölti az akkut (</a:t>
            </a:r>
            <a:r>
              <a:rPr lang="hu-HU" dirty="0" err="1" smtClean="0"/>
              <a:t>PCWorld</a:t>
            </a:r>
            <a:r>
              <a:rPr lang="hu-HU" dirty="0" smtClean="0"/>
              <a:t>: 2008. szeptember 19.)</a:t>
            </a:r>
          </a:p>
          <a:p>
            <a:r>
              <a:rPr lang="hu-HU" dirty="0" smtClean="0"/>
              <a:t> (Letöltve: 2014.02.19.)</a:t>
            </a:r>
          </a:p>
          <a:p>
            <a:r>
              <a:rPr lang="hu-HU" sz="1000" dirty="0" smtClean="0">
                <a:hlinkClick r:id="rId8"/>
              </a:rPr>
              <a:t>http://pcworld.hu/eletmod/cyber-noveny-tolti-az-akkut-20080919.html</a:t>
            </a:r>
            <a:endParaRPr lang="hu-HU" sz="1000" dirty="0" smtClean="0"/>
          </a:p>
          <a:p>
            <a:r>
              <a:rPr lang="hu-HU" dirty="0" smtClean="0"/>
              <a:t>KÉPEK:</a:t>
            </a:r>
          </a:p>
          <a:p>
            <a:r>
              <a:rPr lang="hu-HU" sz="800" dirty="0" smtClean="0"/>
              <a:t>http://www.google.hu/imgres?sa=X&amp;biw=1280&amp;bih=870&amp;tbm=isch&amp;tbnid=lxtyTNLpDKk6FM%3A&amp;imgrefurl=http%3A%2F%2Fwww.redonybolt.com%2Fnapkollektor-palyazat.html&amp;docid=lD7Q9ZxY_9kmSM&amp;imgurl=http%3A%2F%2Fwww.redonybolt.com%2Fimages%2Fszolgaltatas%2Fbarki-szamara-elerheto-napelem.jpg&amp;w=440&amp;h=335&amp;ei=bQQGU_bDG4TUtQbXsYCIDQ&amp;zoom=1&amp;ved=0CHAQhBwwCQ&amp;iact=rc&amp;dur=1707&amp;page=1&amp;start=0&amp;ndsp=17</a:t>
            </a: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8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800"/>
                            </p:stCondLst>
                            <p:childTnLst>
                              <p:par>
                                <p:cTn id="19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8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Napelemes drónok lephetik el az eg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2996952"/>
            <a:ext cx="9144001" cy="386104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pic>
      <p:pic>
        <p:nvPicPr>
          <p:cNvPr id="11266" name="Picture 2" descr="Napenergiára váltott egy apró szigetcsoport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2996952"/>
          </a:xfrm>
          <a:prstGeom prst="rect">
            <a:avLst/>
          </a:prstGeom>
          <a:noFill/>
        </p:spPr>
      </p:pic>
      <p:sp>
        <p:nvSpPr>
          <p:cNvPr id="4" name="Akciógomb: Vissza vagy Előző 3">
            <a:hlinkClick r:id="" action="ppaction://hlinkshowjump?jump=previousslide" highlightClick="1"/>
          </p:cNvPr>
          <p:cNvSpPr/>
          <p:nvPr/>
        </p:nvSpPr>
        <p:spPr>
          <a:xfrm>
            <a:off x="7524328" y="6093296"/>
            <a:ext cx="576064" cy="548680"/>
          </a:xfrm>
          <a:prstGeom prst="actionButtonBackPreviou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8316416" y="6093296"/>
            <a:ext cx="576064" cy="548680"/>
          </a:xfrm>
          <a:prstGeom prst="actionButtonForwardNex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Lekerekített téglalap feliratnak 5"/>
          <p:cNvSpPr/>
          <p:nvPr/>
        </p:nvSpPr>
        <p:spPr>
          <a:xfrm>
            <a:off x="7452320" y="5373216"/>
            <a:ext cx="1440160" cy="360040"/>
          </a:xfrm>
          <a:prstGeom prst="wedgeRoundRectCallout">
            <a:avLst>
              <a:gd name="adj1" fmla="val 31812"/>
              <a:gd name="adj2" fmla="val 199254"/>
              <a:gd name="adj3" fmla="val 166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Kattints ide!</a:t>
            </a:r>
            <a:endParaRPr lang="hu-HU" dirty="0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prstTxWarp prst="textWave4">
              <a:avLst/>
            </a:prstTxWarp>
          </a:bodyPr>
          <a:lstStyle/>
          <a:p>
            <a:r>
              <a:rPr lang="hu-H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Napelemek használata</a:t>
            </a:r>
            <a:endParaRPr lang="hu-H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Akciógomb: Vissza vagy Előző 3">
            <a:hlinkClick r:id="" action="ppaction://hlinkshowjump?jump=previousslide" highlightClick="1"/>
          </p:cNvPr>
          <p:cNvSpPr/>
          <p:nvPr/>
        </p:nvSpPr>
        <p:spPr>
          <a:xfrm>
            <a:off x="7524328" y="6093296"/>
            <a:ext cx="576064" cy="548680"/>
          </a:xfrm>
          <a:prstGeom prst="actionButtonBackPreviou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8316416" y="6093296"/>
            <a:ext cx="576064" cy="548680"/>
          </a:xfrm>
          <a:prstGeom prst="actionButtonForwardNex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8" name="Picture 3" descr="C:\Users\7.b\Desktop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573016"/>
            <a:ext cx="3328498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2" descr="Cyber-növény tölti az akkut 1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348880"/>
            <a:ext cx="3743325" cy="3200401"/>
          </a:xfrm>
          <a:prstGeom prst="rect">
            <a:avLst/>
          </a:prstGeom>
          <a:ln w="190500" cap="sq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7" name="Picture 2" descr="http://i.web4.hu/apix_collect/1305/eton-boostsolar/eton-boostsolar_screenshot_20130508140409_2_origina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2204864"/>
            <a:ext cx="3240360" cy="18210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Lekerekített téglalap feliratnak 5"/>
          <p:cNvSpPr/>
          <p:nvPr/>
        </p:nvSpPr>
        <p:spPr>
          <a:xfrm>
            <a:off x="5076056" y="6021288"/>
            <a:ext cx="1296144" cy="576064"/>
          </a:xfrm>
          <a:prstGeom prst="wedgeRoundRectCallout">
            <a:avLst>
              <a:gd name="adj1" fmla="val 23021"/>
              <a:gd name="adj2" fmla="val -7831"/>
              <a:gd name="adj3" fmla="val 1666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Kattints bárhova!</a:t>
            </a:r>
            <a:endParaRPr lang="hu-HU" dirty="0"/>
          </a:p>
        </p:txBody>
      </p:sp>
      <p:sp>
        <p:nvSpPr>
          <p:cNvPr id="11" name="Szabadkézi sokszög 10">
            <a:hlinkClick r:id="" action="ppaction://hlinkshowjump?jump=nextslide"/>
          </p:cNvPr>
          <p:cNvSpPr/>
          <p:nvPr/>
        </p:nvSpPr>
        <p:spPr>
          <a:xfrm>
            <a:off x="-28135" y="-14068"/>
            <a:ext cx="9158067" cy="6879102"/>
          </a:xfrm>
          <a:custGeom>
            <a:avLst/>
            <a:gdLst>
              <a:gd name="connsiteX0" fmla="*/ 0 w 9158067"/>
              <a:gd name="connsiteY0" fmla="*/ 0 h 6879102"/>
              <a:gd name="connsiteX1" fmla="*/ 9158067 w 9158067"/>
              <a:gd name="connsiteY1" fmla="*/ 14068 h 6879102"/>
              <a:gd name="connsiteX2" fmla="*/ 9158067 w 9158067"/>
              <a:gd name="connsiteY2" fmla="*/ 6049108 h 6879102"/>
              <a:gd name="connsiteX3" fmla="*/ 7512147 w 9158067"/>
              <a:gd name="connsiteY3" fmla="*/ 6049108 h 6879102"/>
              <a:gd name="connsiteX4" fmla="*/ 7526215 w 9158067"/>
              <a:gd name="connsiteY4" fmla="*/ 6879102 h 6879102"/>
              <a:gd name="connsiteX5" fmla="*/ 0 w 9158067"/>
              <a:gd name="connsiteY5" fmla="*/ 6865034 h 6879102"/>
              <a:gd name="connsiteX6" fmla="*/ 0 w 9158067"/>
              <a:gd name="connsiteY6" fmla="*/ 0 h 6879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8067" h="6879102">
                <a:moveTo>
                  <a:pt x="0" y="0"/>
                </a:moveTo>
                <a:lnTo>
                  <a:pt x="9158067" y="14068"/>
                </a:lnTo>
                <a:lnTo>
                  <a:pt x="9158067" y="6049108"/>
                </a:lnTo>
                <a:lnTo>
                  <a:pt x="7512147" y="6049108"/>
                </a:lnTo>
                <a:lnTo>
                  <a:pt x="7526215" y="6879102"/>
                </a:lnTo>
                <a:lnTo>
                  <a:pt x="0" y="686503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prstTxWarp prst="textDoubleWave1">
              <a:avLst/>
            </a:prstTxWarp>
            <a:normAutofit fontScale="90000"/>
          </a:bodyPr>
          <a:lstStyle/>
          <a:p>
            <a:r>
              <a:rPr lang="hu-H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Napelem használata mobiltöltőként</a:t>
            </a:r>
            <a:endParaRPr lang="hu-H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987824" y="2204864"/>
            <a:ext cx="5698976" cy="392129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„A szabadtéri kikapcsolódási lehetőségek rohamos bővülésével vélhetően sokak számára hasznos perifériával rukkolt elő az Eton Corporation, a </a:t>
            </a:r>
            <a:r>
              <a:rPr lang="hu-HU" b="1" dirty="0" err="1" smtClean="0">
                <a:latin typeface="Times New Roman" pitchFamily="18" charset="0"/>
                <a:cs typeface="Times New Roman" pitchFamily="18" charset="0"/>
              </a:rPr>
              <a:t>BoostSolar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 névre hallgató termék ugyanis a legtöbb külső áramforrástól eltérően a napelemeinek hála még a tóparton is képes tölteni a saját akkumulátorát</a:t>
            </a:r>
            <a:r>
              <a:rPr lang="hu-HU" sz="19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hu-HU" sz="2600" b="1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hu-HU" sz="2600" b="1" dirty="0" smtClean="0"/>
              <a:t> </a:t>
            </a:r>
          </a:p>
          <a:p>
            <a:pPr>
              <a:buNone/>
            </a:pPr>
            <a:r>
              <a:rPr lang="hu-HU" sz="1900" b="1" dirty="0" smtClean="0"/>
              <a:t> </a:t>
            </a:r>
            <a:r>
              <a:rPr lang="hu-HU" sz="1900" dirty="0" err="1" smtClean="0"/>
              <a:t>Wiezner</a:t>
            </a:r>
            <a:r>
              <a:rPr lang="hu-HU" sz="1900" dirty="0" smtClean="0"/>
              <a:t> István [2013. május 8.] </a:t>
            </a:r>
            <a:endParaRPr lang="hu-HU" sz="1900" dirty="0"/>
          </a:p>
        </p:txBody>
      </p:sp>
      <p:sp>
        <p:nvSpPr>
          <p:cNvPr id="4" name="Akciógomb: Vissza vagy Előző 3">
            <a:hlinkClick r:id="" action="ppaction://hlinkshowjump?jump=previousslide" highlightClick="1"/>
          </p:cNvPr>
          <p:cNvSpPr/>
          <p:nvPr/>
        </p:nvSpPr>
        <p:spPr>
          <a:xfrm>
            <a:off x="7524328" y="6093296"/>
            <a:ext cx="576064" cy="548680"/>
          </a:xfrm>
          <a:prstGeom prst="actionButtonBackPreviou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8316416" y="6093296"/>
            <a:ext cx="576064" cy="548680"/>
          </a:xfrm>
          <a:prstGeom prst="actionButtonForwardNex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Lekerekített téglalap feliratnak 5"/>
          <p:cNvSpPr/>
          <p:nvPr/>
        </p:nvSpPr>
        <p:spPr>
          <a:xfrm>
            <a:off x="7452320" y="5373216"/>
            <a:ext cx="1440160" cy="360040"/>
          </a:xfrm>
          <a:prstGeom prst="wedgeRoundRectCallout">
            <a:avLst>
              <a:gd name="adj1" fmla="val 31812"/>
              <a:gd name="adj2" fmla="val 199254"/>
              <a:gd name="adj3" fmla="val 1666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Kattints ide!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251520" y="1484784"/>
            <a:ext cx="85202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err="1" smtClean="0">
                <a:hlinkClick r:id="rId2"/>
              </a:rPr>
              <a:t>Wiezner</a:t>
            </a:r>
            <a:r>
              <a:rPr lang="hu-HU" b="1" dirty="0" smtClean="0">
                <a:hlinkClick r:id="rId2"/>
              </a:rPr>
              <a:t> István</a:t>
            </a:r>
            <a:r>
              <a:rPr lang="hu-HU" b="1" dirty="0" smtClean="0"/>
              <a:t>: </a:t>
            </a:r>
            <a:r>
              <a:rPr lang="hu-HU" dirty="0" smtClean="0"/>
              <a:t>Napelemes mobiltöltő 100 dollárért (</a:t>
            </a:r>
            <a:r>
              <a:rPr lang="hu-HU" dirty="0" err="1" smtClean="0"/>
              <a:t>PCWorld</a:t>
            </a:r>
            <a:r>
              <a:rPr lang="hu-HU" dirty="0" smtClean="0"/>
              <a:t>: 2013. május 8.) </a:t>
            </a:r>
          </a:p>
          <a:p>
            <a:r>
              <a:rPr lang="hu-HU" dirty="0" smtClean="0"/>
              <a:t>[Letöltve: 2014.02.17.]</a:t>
            </a:r>
          </a:p>
        </p:txBody>
      </p:sp>
      <p:pic>
        <p:nvPicPr>
          <p:cNvPr id="9218" name="Picture 2" descr="http://i.web4.hu/apix_collect/1305/eton-boostsolar/eton-boostsolar_screenshot_20130508140409_2_orig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708920"/>
            <a:ext cx="2954313" cy="16602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20" name="Picture 4" descr="http://i.web4.hu/apix_collect/1305/eton-boostsolar/eton-boostsolar_screenshot_20130508140404_2_origina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4077072"/>
            <a:ext cx="2947033" cy="16561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prstTxWarp prst="textDoubleWave1">
              <a:avLst/>
            </a:prstTxWarp>
          </a:bodyPr>
          <a:lstStyle/>
          <a:p>
            <a:r>
              <a:rPr lang="hu-HU" b="1" dirty="0" smtClean="0">
                <a:ln w="1905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Napelemek mindenhol</a:t>
            </a:r>
            <a:endParaRPr lang="hu-HU" b="1" dirty="0">
              <a:ln w="1905"/>
              <a:solidFill>
                <a:schemeClr val="accent1">
                  <a:lumMod val="60000"/>
                  <a:lumOff val="4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47664" y="1412776"/>
            <a:ext cx="7056784" cy="158417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000" b="1" dirty="0" smtClean="0">
                <a:latin typeface="Times New Roman" pitchFamily="18" charset="0"/>
                <a:cs typeface="Times New Roman" pitchFamily="18" charset="0"/>
              </a:rPr>
              <a:t>„Mi lenne, ha körülöttünk minden elő tudna állítani egy kevés energiát? Láttunk már hajlékony cellákat, azonban a mostani, matricaszerű napelemek igen kompakt és érdekes eszköznek ígérkeznek. A Stanfordi Egyetem mérnökei egy vékony filmrétegű napelemet készítettek el, amely bárhonnan lehámozható, majd felragasztható.”</a:t>
            </a:r>
            <a:r>
              <a:rPr lang="hu-HU" sz="2000" dirty="0" smtClean="0">
                <a:hlinkClick r:id="rId2"/>
              </a:rPr>
              <a:t> </a:t>
            </a:r>
            <a:r>
              <a:rPr lang="hu-HU" sz="1200" dirty="0" smtClean="0">
                <a:hlinkClick r:id="rId2"/>
              </a:rPr>
              <a:t>Harangi László</a:t>
            </a:r>
            <a:r>
              <a:rPr lang="hu-HU" sz="1200" dirty="0" smtClean="0"/>
              <a:t> [2012. december 31.]</a:t>
            </a:r>
            <a:endParaRPr lang="hu-HU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kciógomb: Vissza vagy Előző 3">
            <a:hlinkClick r:id="" action="ppaction://hlinkshowjump?jump=previousslide" highlightClick="1"/>
          </p:cNvPr>
          <p:cNvSpPr/>
          <p:nvPr/>
        </p:nvSpPr>
        <p:spPr>
          <a:xfrm>
            <a:off x="7524328" y="6093296"/>
            <a:ext cx="576064" cy="548680"/>
          </a:xfrm>
          <a:prstGeom prst="actionButtonBackPreviou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8316416" y="6093296"/>
            <a:ext cx="576064" cy="548680"/>
          </a:xfrm>
          <a:prstGeom prst="actionButtonForwardNex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artalom helye 2"/>
          <p:cNvSpPr txBox="1">
            <a:spLocks/>
          </p:cNvSpPr>
          <p:nvPr/>
        </p:nvSpPr>
        <p:spPr>
          <a:xfrm>
            <a:off x="2987824" y="3717032"/>
            <a:ext cx="5565304" cy="15121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hu-H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„Ezek a matricaszerű apróságok eddig nem látott hajlékonyságot és rögzítési lehetőséget hordozhatnak magukban, ráadásul a súlyuk és a gyártási költségük is alacsony. A jövőben akár </a:t>
            </a:r>
            <a:r>
              <a:rPr kumimoji="0" lang="hu-HU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mobilokon</a:t>
            </a:r>
            <a:r>
              <a:rPr kumimoji="0" lang="hu-H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sisakokon, háztetőkön és ruhákon is találkozhatunk ilyenekkel.”</a:t>
            </a:r>
            <a:r>
              <a:rPr lang="hu-HU" sz="2000" b="1" dirty="0" smtClean="0">
                <a:hlinkClick r:id="rId2"/>
              </a:rPr>
              <a:t> </a:t>
            </a:r>
            <a:r>
              <a:rPr lang="hu-HU" sz="1100" dirty="0" smtClean="0">
                <a:hlinkClick r:id="rId2"/>
              </a:rPr>
              <a:t>Harangi László</a:t>
            </a:r>
            <a:r>
              <a:rPr lang="hu-HU" sz="1100" dirty="0" smtClean="0"/>
              <a:t> [2012. december 31.]</a:t>
            </a:r>
            <a:endParaRPr kumimoji="0" lang="hu-H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7.b\Desktop\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700808"/>
            <a:ext cx="1666875" cy="23907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Users\7.b\Desktop\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077072"/>
            <a:ext cx="3057525" cy="2381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églalap 9"/>
          <p:cNvSpPr/>
          <p:nvPr/>
        </p:nvSpPr>
        <p:spPr>
          <a:xfrm>
            <a:off x="3635896" y="5805264"/>
            <a:ext cx="3707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600" dirty="0" smtClean="0">
                <a:hlinkClick r:id="rId2"/>
              </a:rPr>
              <a:t>Harangi László</a:t>
            </a:r>
            <a:r>
              <a:rPr lang="hu-HU" sz="1600" dirty="0" smtClean="0"/>
              <a:t>:Ragasszunk napelemet mindenre (</a:t>
            </a:r>
            <a:r>
              <a:rPr lang="hu-HU" sz="1600" dirty="0" err="1" smtClean="0"/>
              <a:t>PCWorld</a:t>
            </a:r>
            <a:r>
              <a:rPr lang="hu-HU" sz="1600" dirty="0" smtClean="0"/>
              <a:t>: 2012</a:t>
            </a:r>
            <a:r>
              <a:rPr lang="hu-HU" sz="1600" dirty="0" smtClean="0"/>
              <a:t>. december 31)</a:t>
            </a:r>
          </a:p>
          <a:p>
            <a:r>
              <a:rPr lang="hu-HU" sz="1600" dirty="0" smtClean="0"/>
              <a:t>[Letöltve: 2014.02.18.]</a:t>
            </a:r>
          </a:p>
        </p:txBody>
      </p:sp>
      <p:sp>
        <p:nvSpPr>
          <p:cNvPr id="6" name="Lekerekített téglalap feliratnak 5"/>
          <p:cNvSpPr/>
          <p:nvPr/>
        </p:nvSpPr>
        <p:spPr>
          <a:xfrm>
            <a:off x="7452320" y="5373216"/>
            <a:ext cx="1440160" cy="360040"/>
          </a:xfrm>
          <a:prstGeom prst="wedgeRoundRectCallout">
            <a:avLst>
              <a:gd name="adj1" fmla="val 31812"/>
              <a:gd name="adj2" fmla="val 199254"/>
              <a:gd name="adj3" fmla="val 1666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Kattints ide!</a:t>
            </a:r>
            <a:endParaRPr lang="hu-HU" dirty="0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50"/>
                            </p:stCondLst>
                            <p:childTnLst>
                              <p:par>
                                <p:cTn id="1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50"/>
                            </p:stCondLst>
                            <p:childTnLst>
                              <p:par>
                                <p:cTn id="21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350"/>
                            </p:stCondLst>
                            <p:childTnLst>
                              <p:par>
                                <p:cTn id="29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350"/>
                            </p:stCondLst>
                            <p:childTnLst>
                              <p:par>
                                <p:cTn id="37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350"/>
                            </p:stCondLst>
                            <p:childTnLst>
                              <p:par>
                                <p:cTn id="4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35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/>
      <p:bldP spid="10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prstTxWarp prst="textWave1">
              <a:avLst/>
            </a:prstTxWarp>
          </a:bodyPr>
          <a:lstStyle/>
          <a:p>
            <a:r>
              <a:rPr lang="hu-HU" b="1" dirty="0" smtClean="0">
                <a:ln w="1905"/>
                <a:solidFill>
                  <a:schemeClr val="tx1">
                    <a:lumMod val="50000"/>
                    <a:lumOff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Napelemek a kijelzőben</a:t>
            </a:r>
            <a:endParaRPr lang="hu-HU" b="1" dirty="0">
              <a:ln w="1905"/>
              <a:solidFill>
                <a:schemeClr val="tx1">
                  <a:lumMod val="50000"/>
                  <a:lumOff val="5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4076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500" b="1" dirty="0" smtClean="0">
                <a:latin typeface="Times New Roman" pitchFamily="18" charset="0"/>
                <a:cs typeface="Times New Roman" pitchFamily="18" charset="0"/>
              </a:rPr>
              <a:t>„A napenergia, vagy épp a mesterséges fényforrásokból energia kisajtolásának alkalmazása valószínűleg már szerepel a rövidtávú terveik közt, ezeket akár az </a:t>
            </a:r>
            <a:r>
              <a:rPr lang="hu-HU" sz="2500" b="1" dirty="0" err="1" smtClean="0">
                <a:latin typeface="Times New Roman" pitchFamily="18" charset="0"/>
                <a:cs typeface="Times New Roman" pitchFamily="18" charset="0"/>
              </a:rPr>
              <a:t>iPhone-ok</a:t>
            </a:r>
            <a:r>
              <a:rPr lang="hu-HU" sz="2500" b="1" dirty="0" smtClean="0">
                <a:latin typeface="Times New Roman" pitchFamily="18" charset="0"/>
                <a:cs typeface="Times New Roman" pitchFamily="18" charset="0"/>
              </a:rPr>
              <a:t> képernyőjébe építve vagy az </a:t>
            </a:r>
            <a:r>
              <a:rPr lang="hu-HU" sz="2500" b="1" dirty="0" err="1" smtClean="0">
                <a:latin typeface="Times New Roman" pitchFamily="18" charset="0"/>
                <a:cs typeface="Times New Roman" pitchFamily="18" charset="0"/>
              </a:rPr>
              <a:t>iPad-ek</a:t>
            </a:r>
            <a:r>
              <a:rPr lang="hu-HU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500" b="1" dirty="0" err="1" smtClean="0">
                <a:latin typeface="Times New Roman" pitchFamily="18" charset="0"/>
                <a:cs typeface="Times New Roman" pitchFamily="18" charset="0"/>
              </a:rPr>
              <a:t>Smart</a:t>
            </a:r>
            <a:r>
              <a:rPr lang="hu-HU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500" b="1" dirty="0" err="1" smtClean="0">
                <a:latin typeface="Times New Roman" pitchFamily="18" charset="0"/>
                <a:cs typeface="Times New Roman" pitchFamily="18" charset="0"/>
              </a:rPr>
              <a:t>Cover-jében</a:t>
            </a:r>
            <a:r>
              <a:rPr lang="hu-HU" sz="2500" b="1" dirty="0" smtClean="0">
                <a:latin typeface="Times New Roman" pitchFamily="18" charset="0"/>
                <a:cs typeface="Times New Roman" pitchFamily="18" charset="0"/>
              </a:rPr>
              <a:t> is viszontláthatjuk majd.”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hu-HU" sz="1200" b="1" dirty="0" smtClean="0">
                <a:hlinkClick r:id="rId2"/>
              </a:rPr>
              <a:t>Vincze Miklós</a:t>
            </a:r>
            <a:r>
              <a:rPr lang="hu-HU" sz="1200" dirty="0" smtClean="0"/>
              <a:t> [2013. március 7.]</a:t>
            </a:r>
            <a:endParaRPr lang="hu-HU" sz="1200" dirty="0"/>
          </a:p>
        </p:txBody>
      </p:sp>
      <p:sp>
        <p:nvSpPr>
          <p:cNvPr id="4" name="Akciógomb: Vissza vagy Előző 3">
            <a:hlinkClick r:id="" action="ppaction://hlinkshowjump?jump=previousslide" highlightClick="1"/>
          </p:cNvPr>
          <p:cNvSpPr/>
          <p:nvPr/>
        </p:nvSpPr>
        <p:spPr>
          <a:xfrm>
            <a:off x="7524328" y="6093296"/>
            <a:ext cx="576064" cy="548680"/>
          </a:xfrm>
          <a:prstGeom prst="actionButtonBackPreviou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8316416" y="6093296"/>
            <a:ext cx="576064" cy="548680"/>
          </a:xfrm>
          <a:prstGeom prst="actionButtonForwardNex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Lekerekített téglalap feliratnak 5"/>
          <p:cNvSpPr/>
          <p:nvPr/>
        </p:nvSpPr>
        <p:spPr>
          <a:xfrm>
            <a:off x="7452320" y="5373216"/>
            <a:ext cx="1440160" cy="360040"/>
          </a:xfrm>
          <a:prstGeom prst="wedgeRoundRectCallout">
            <a:avLst>
              <a:gd name="adj1" fmla="val 31812"/>
              <a:gd name="adj2" fmla="val 199254"/>
              <a:gd name="adj3" fmla="val 1666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Kattints ide!</a:t>
            </a:r>
            <a:endParaRPr lang="hu-HU" dirty="0"/>
          </a:p>
        </p:txBody>
      </p:sp>
      <p:pic>
        <p:nvPicPr>
          <p:cNvPr id="7170" name="Picture 2" descr="http://i.web4.hu/apix_collect/1104/grafen-11-04-08/grafen-11-04-08_screenshot_20110408155542_orig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861048"/>
            <a:ext cx="2381250" cy="1905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églalap 7"/>
          <p:cNvSpPr/>
          <p:nvPr/>
        </p:nvSpPr>
        <p:spPr>
          <a:xfrm>
            <a:off x="0" y="5733256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>
                <a:hlinkClick r:id="rId2"/>
              </a:rPr>
              <a:t>Vincze Miklós</a:t>
            </a:r>
            <a:r>
              <a:rPr lang="hu-HU" b="1" dirty="0" smtClean="0"/>
              <a:t>: </a:t>
            </a:r>
            <a:r>
              <a:rPr lang="hu-HU" dirty="0" smtClean="0"/>
              <a:t>A jövő </a:t>
            </a:r>
            <a:r>
              <a:rPr lang="hu-HU" dirty="0" err="1" smtClean="0"/>
              <a:t>iPhone-jában</a:t>
            </a:r>
            <a:r>
              <a:rPr lang="hu-HU" dirty="0" smtClean="0"/>
              <a:t> napelem és </a:t>
            </a:r>
            <a:r>
              <a:rPr lang="hu-HU" dirty="0" err="1" smtClean="0"/>
              <a:t>grafén</a:t>
            </a:r>
            <a:r>
              <a:rPr lang="hu-HU" dirty="0" smtClean="0"/>
              <a:t> lesz (</a:t>
            </a:r>
            <a:r>
              <a:rPr lang="hu-HU" dirty="0" err="1" smtClean="0"/>
              <a:t>PCWorld</a:t>
            </a:r>
            <a:r>
              <a:rPr lang="hu-HU" dirty="0" smtClean="0"/>
              <a:t>: 2013. március 7.)</a:t>
            </a:r>
          </a:p>
          <a:p>
            <a:r>
              <a:rPr lang="hu-HU" dirty="0" smtClean="0"/>
              <a:t> (Letöltve: 2014.02.18.)</a:t>
            </a:r>
          </a:p>
        </p:txBody>
      </p:sp>
      <p:sp>
        <p:nvSpPr>
          <p:cNvPr id="9" name="Tartalom helye 2"/>
          <p:cNvSpPr txBox="1">
            <a:spLocks/>
          </p:cNvSpPr>
          <p:nvPr/>
        </p:nvSpPr>
        <p:spPr>
          <a:xfrm>
            <a:off x="2123728" y="3645024"/>
            <a:ext cx="6804248" cy="23328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hu-HU" sz="3200" b="1" dirty="0" smtClean="0">
                <a:latin typeface="Times New Roman" pitchFamily="18" charset="0"/>
                <a:cs typeface="Times New Roman" pitchFamily="18" charset="0"/>
              </a:rPr>
              <a:t>„A gyémántnál keményebb, guminál rugalmasabb és réznél is jobb elektromos vezető </a:t>
            </a:r>
            <a:r>
              <a:rPr lang="hu-HU" sz="3200" b="1" dirty="0" err="1" smtClean="0">
                <a:latin typeface="Times New Roman" pitchFamily="18" charset="0"/>
                <a:cs typeface="Times New Roman" pitchFamily="18" charset="0"/>
              </a:rPr>
              <a:t>grafén</a:t>
            </a:r>
            <a:r>
              <a:rPr lang="hu-HU" sz="3200" b="1" dirty="0" smtClean="0">
                <a:latin typeface="Times New Roman" pitchFamily="18" charset="0"/>
                <a:cs typeface="Times New Roman" pitchFamily="18" charset="0"/>
              </a:rPr>
              <a:t> alkalmazása is várható, minimum energiatárolási célokra, (az eddigi </a:t>
            </a:r>
            <a:r>
              <a:rPr lang="hu-HU" sz="3200" b="1" dirty="0" err="1" smtClean="0">
                <a:latin typeface="Times New Roman" pitchFamily="18" charset="0"/>
                <a:cs typeface="Times New Roman" pitchFamily="18" charset="0"/>
              </a:rPr>
              <a:t>szilikonalapú</a:t>
            </a:r>
            <a:r>
              <a:rPr lang="hu-HU" sz="3200" b="1" dirty="0" smtClean="0">
                <a:latin typeface="Times New Roman" pitchFamily="18" charset="0"/>
                <a:cs typeface="Times New Roman" pitchFamily="18" charset="0"/>
              </a:rPr>
              <a:t> cellák 30%-os hatékonysága helyett ez kétszer jobbat, mintegy 60 százalékot ígér) ”</a:t>
            </a:r>
            <a:r>
              <a:rPr lang="hu-HU" sz="2400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hu-HU" sz="1500" b="1" dirty="0" smtClean="0">
                <a:hlinkClick r:id="rId2"/>
              </a:rPr>
              <a:t>Vincze Miklós</a:t>
            </a:r>
            <a:r>
              <a:rPr lang="hu-HU" sz="1500" dirty="0" smtClean="0"/>
              <a:t> [2013. március 7.]</a:t>
            </a:r>
            <a:endParaRPr kumimoji="0" lang="hu-HU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450"/>
                            </p:stCondLst>
                            <p:childTnLst>
                              <p:par>
                                <p:cTn id="12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45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450"/>
                            </p:stCondLst>
                            <p:childTnLst>
                              <p:par>
                                <p:cTn id="2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450"/>
                            </p:stCondLst>
                            <p:childTnLst>
                              <p:par>
                                <p:cTn id="3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45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animBg="1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prstTxWarp prst="textDoubleWave1">
              <a:avLst/>
            </a:prstTxWarp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hu-HU" b="1" dirty="0" smtClean="0">
                <a:ln/>
                <a:solidFill>
                  <a:srgbClr val="0070C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Napelem használata szobanövényként</a:t>
            </a:r>
            <a:endParaRPr lang="hu-HU" b="1" dirty="0">
              <a:ln/>
              <a:solidFill>
                <a:srgbClr val="0070C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4" name="Akciógomb: Vissza vagy Előző 3">
            <a:hlinkClick r:id="" action="ppaction://hlinkshowjump?jump=previousslide" highlightClick="1"/>
          </p:cNvPr>
          <p:cNvSpPr/>
          <p:nvPr/>
        </p:nvSpPr>
        <p:spPr>
          <a:xfrm>
            <a:off x="7524328" y="6093296"/>
            <a:ext cx="576064" cy="548680"/>
          </a:xfrm>
          <a:prstGeom prst="actionButtonBackPreviou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8316416" y="6093296"/>
            <a:ext cx="576064" cy="548680"/>
          </a:xfrm>
          <a:prstGeom prst="actionButtonForwardNex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Lekerekített téglalap feliratnak 5"/>
          <p:cNvSpPr/>
          <p:nvPr/>
        </p:nvSpPr>
        <p:spPr>
          <a:xfrm>
            <a:off x="7452320" y="5373216"/>
            <a:ext cx="1440160" cy="360040"/>
          </a:xfrm>
          <a:prstGeom prst="wedgeRoundRectCallout">
            <a:avLst>
              <a:gd name="adj1" fmla="val 31812"/>
              <a:gd name="adj2" fmla="val 199254"/>
              <a:gd name="adj3" fmla="val 1666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Kattints ide!</a:t>
            </a:r>
            <a:endParaRPr lang="hu-HU" dirty="0"/>
          </a:p>
        </p:txBody>
      </p:sp>
      <p:pic>
        <p:nvPicPr>
          <p:cNvPr id="8" name="Picture 2" descr="Cyber-növény tölti az akkut 1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420888"/>
            <a:ext cx="3743325" cy="3200401"/>
          </a:xfrm>
          <a:prstGeom prst="rect">
            <a:avLst/>
          </a:prstGeom>
          <a:ln w="190500" cap="sq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0" name="Lekerekített téglalap feliratnak 9"/>
          <p:cNvSpPr/>
          <p:nvPr/>
        </p:nvSpPr>
        <p:spPr>
          <a:xfrm>
            <a:off x="1259632" y="6021288"/>
            <a:ext cx="1584176" cy="360040"/>
          </a:xfrm>
          <a:prstGeom prst="wedgeRoundRectCallout">
            <a:avLst>
              <a:gd name="adj1" fmla="val 60381"/>
              <a:gd name="adj2" fmla="val -221467"/>
              <a:gd name="adj3" fmla="val 1666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Kattints ide is!</a:t>
            </a:r>
            <a:endParaRPr lang="hu-HU" dirty="0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kciógomb: Vissza vagy Előző 3">
            <a:hlinkClick r:id="" action="ppaction://hlinkshowjump?jump=previousslide" highlightClick="1"/>
          </p:cNvPr>
          <p:cNvSpPr/>
          <p:nvPr/>
        </p:nvSpPr>
        <p:spPr>
          <a:xfrm>
            <a:off x="7524328" y="6093296"/>
            <a:ext cx="576064" cy="548680"/>
          </a:xfrm>
          <a:prstGeom prst="actionButtonBackPreviou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8316416" y="6093296"/>
            <a:ext cx="576064" cy="548680"/>
          </a:xfrm>
          <a:prstGeom prst="actionButtonForwardNex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Lekerekített téglalap feliratnak 5"/>
          <p:cNvSpPr/>
          <p:nvPr/>
        </p:nvSpPr>
        <p:spPr>
          <a:xfrm>
            <a:off x="7452320" y="5373216"/>
            <a:ext cx="1440160" cy="360040"/>
          </a:xfrm>
          <a:prstGeom prst="wedgeRoundRectCallout">
            <a:avLst>
              <a:gd name="adj1" fmla="val 31812"/>
              <a:gd name="adj2" fmla="val 199254"/>
              <a:gd name="adj3" fmla="val 1666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Kattints ide!</a:t>
            </a:r>
            <a:endParaRPr lang="hu-HU" dirty="0"/>
          </a:p>
        </p:txBody>
      </p:sp>
      <p:sp>
        <p:nvSpPr>
          <p:cNvPr id="7" name="Tartalom helye 2"/>
          <p:cNvSpPr txBox="1">
            <a:spLocks/>
          </p:cNvSpPr>
          <p:nvPr/>
        </p:nvSpPr>
        <p:spPr>
          <a:xfrm>
            <a:off x="683568" y="2996952"/>
            <a:ext cx="8147248" cy="240486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hu-HU" sz="2400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Fotoszintetizál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, jól mutat a lakásban, de mégsem szobanövény.”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hlinkClick r:id="rId2"/>
              </a:rPr>
              <a:t>„Vivien </a:t>
            </a:r>
            <a:r>
              <a:rPr kumimoji="0" lang="hu-H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hlinkClick r:id="rId2"/>
              </a:rPr>
              <a:t>Muller</a:t>
            </a: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francia </a:t>
            </a:r>
            <a:r>
              <a:rPr kumimoji="0" lang="hu-H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dizájner</a:t>
            </a: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különleges koncepcióval állt elő, amely képes mobileszközök töltésére - nem mindennapi formában. A praktikus szobadísz leginkább egy fára hasonlít, melynek ágai végén elhelyezkedő levelek a napkollektorok. A napelemes fa több elemből áll, amiket apró </a:t>
            </a:r>
            <a:r>
              <a:rPr kumimoji="0" lang="hu-H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jackdugókkal</a:t>
            </a: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kell összeilleszteni, így a kollektorokat el lehet forgatni a napfény felé, az optimális teljesítmény érdekében.”</a:t>
            </a:r>
            <a:r>
              <a:rPr lang="hu-HU" sz="2400" dirty="0" smtClean="0">
                <a:hlinkClick r:id="rId3"/>
              </a:rPr>
              <a:t> </a:t>
            </a:r>
            <a:r>
              <a:rPr lang="hu-HU" sz="1700" dirty="0" smtClean="0">
                <a:hlinkClick r:id="rId3"/>
              </a:rPr>
              <a:t>Stadler Balázs</a:t>
            </a:r>
            <a:r>
              <a:rPr lang="hu-HU" sz="1700" dirty="0" smtClean="0"/>
              <a:t>  [2008. szeptember 19.]</a:t>
            </a:r>
            <a:endParaRPr kumimoji="0" lang="hu-HU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prstTxWarp prst="textDoubleWave1">
              <a:avLst/>
            </a:prstTxWarp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400" b="1" i="0" u="none" strike="noStrike" kern="1200" cap="none" spc="0" normalizeH="0" baseline="0" noProof="0" dirty="0" smtClean="0">
                <a:ln/>
                <a:solidFill>
                  <a:srgbClr val="0070C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Napelem használata szobanövényként</a:t>
            </a:r>
            <a:endParaRPr kumimoji="0" lang="hu-HU" sz="4400" b="1" i="0" u="none" strike="noStrike" kern="1200" cap="none" spc="0" normalizeH="0" baseline="0" noProof="0" dirty="0">
              <a:ln/>
              <a:solidFill>
                <a:srgbClr val="0070C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122" name="Picture 2" descr="Cyber-növény tölti az akkut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5229200"/>
            <a:ext cx="6552728" cy="1440160"/>
          </a:xfrm>
          <a:prstGeom prst="rect">
            <a:avLst/>
          </a:prstGeom>
          <a:noFill/>
        </p:spPr>
      </p:pic>
      <p:sp>
        <p:nvSpPr>
          <p:cNvPr id="10" name="Téglalap 9"/>
          <p:cNvSpPr/>
          <p:nvPr/>
        </p:nvSpPr>
        <p:spPr>
          <a:xfrm>
            <a:off x="827584" y="2492896"/>
            <a:ext cx="74168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200" dirty="0" smtClean="0">
                <a:hlinkClick r:id="rId3"/>
              </a:rPr>
              <a:t>Stadler Balázs</a:t>
            </a:r>
            <a:r>
              <a:rPr lang="hu-HU" sz="1200" dirty="0" smtClean="0"/>
              <a:t>: </a:t>
            </a:r>
            <a:r>
              <a:rPr lang="hu-HU" sz="1200" dirty="0" err="1" smtClean="0"/>
              <a:t>Cyber-növény</a:t>
            </a:r>
            <a:r>
              <a:rPr lang="hu-HU" sz="1200" dirty="0" smtClean="0"/>
              <a:t> tölti az akkut (</a:t>
            </a:r>
            <a:r>
              <a:rPr lang="hu-HU" sz="1200" dirty="0" err="1" smtClean="0"/>
              <a:t>PCWorld</a:t>
            </a:r>
            <a:r>
              <a:rPr lang="hu-HU" sz="1200" dirty="0" smtClean="0"/>
              <a:t>: 2008. szeptember 19.) (Letöltve: 2014.02.19.)</a:t>
            </a: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prstTxWarp prst="textWave4">
              <a:avLst/>
            </a:prstTxWarp>
            <a:normAutofit fontScale="90000"/>
          </a:bodyPr>
          <a:lstStyle/>
          <a:p>
            <a:r>
              <a:rPr lang="hu-HU" b="1" dirty="0" smtClean="0">
                <a:ln w="1905"/>
                <a:solidFill>
                  <a:srgbClr val="92D05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Napelem használat előnyei és hátrányai</a:t>
            </a:r>
            <a:endParaRPr lang="hu-HU" b="1" dirty="0">
              <a:ln w="1905"/>
              <a:solidFill>
                <a:srgbClr val="92D05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8" name="Tartalom helye 7"/>
          <p:cNvGraphicFramePr>
            <a:graphicFrameLocks noGrp="1"/>
          </p:cNvGraphicFramePr>
          <p:nvPr>
            <p:ph idx="1"/>
          </p:nvPr>
        </p:nvGraphicFramePr>
        <p:xfrm>
          <a:off x="467544" y="1340768"/>
          <a:ext cx="8229600" cy="4569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kciógomb: Vissza vagy Előző 3">
            <a:hlinkClick r:id="" action="ppaction://hlinkshowjump?jump=previousslide" highlightClick="1"/>
          </p:cNvPr>
          <p:cNvSpPr/>
          <p:nvPr/>
        </p:nvSpPr>
        <p:spPr>
          <a:xfrm>
            <a:off x="7524328" y="6093296"/>
            <a:ext cx="576064" cy="548680"/>
          </a:xfrm>
          <a:prstGeom prst="actionButtonBackPreviou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8316416" y="6093296"/>
            <a:ext cx="576064" cy="548680"/>
          </a:xfrm>
          <a:prstGeom prst="actionButtonForwardNex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Lekerekített téglalap feliratnak 5"/>
          <p:cNvSpPr/>
          <p:nvPr/>
        </p:nvSpPr>
        <p:spPr>
          <a:xfrm>
            <a:off x="5724128" y="6381328"/>
            <a:ext cx="1440160" cy="360040"/>
          </a:xfrm>
          <a:prstGeom prst="wedgeRoundRectCallout">
            <a:avLst>
              <a:gd name="adj1" fmla="val 147554"/>
              <a:gd name="adj2" fmla="val -70591"/>
              <a:gd name="adj3" fmla="val 1666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Kattints ide!</a:t>
            </a:r>
            <a:endParaRPr lang="hu-HU" dirty="0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  <p:bldP spid="6" grpId="0" animBg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509</Words>
  <Application>Microsoft Office PowerPoint</Application>
  <PresentationFormat>Diavetítés a képernyőre (4:3 oldalarány)</PresentationFormat>
  <Paragraphs>77</Paragraphs>
  <Slides>12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Office-téma</vt:lpstr>
      <vt:lpstr>Napelemek használata Nagy Ferenc 8.b Felkészítő tanár: Salamon Róza</vt:lpstr>
      <vt:lpstr>2. dia</vt:lpstr>
      <vt:lpstr>Napelemek használata</vt:lpstr>
      <vt:lpstr>Napelem használata mobiltöltőként</vt:lpstr>
      <vt:lpstr>Napelemek mindenhol</vt:lpstr>
      <vt:lpstr>Napelemek a kijelzőben</vt:lpstr>
      <vt:lpstr>Napelem használata szobanövényként</vt:lpstr>
      <vt:lpstr>8. dia</vt:lpstr>
      <vt:lpstr>Napelem használat előnyei és hátrányai</vt:lpstr>
      <vt:lpstr>Kérdések</vt:lpstr>
      <vt:lpstr>Válaszok</vt:lpstr>
      <vt:lpstr>FORRÁSOK: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Napelemek bemutatása Nagy Ferenc 8.b Felkészítő tanár: Salamon Róza</dc:title>
  <dc:creator>Fecó</dc:creator>
  <cp:lastModifiedBy>7.b Nagy Ferenc</cp:lastModifiedBy>
  <cp:revision>48</cp:revision>
  <dcterms:created xsi:type="dcterms:W3CDTF">2014-02-17T18:21:22Z</dcterms:created>
  <dcterms:modified xsi:type="dcterms:W3CDTF">2014-02-21T13:01:01Z</dcterms:modified>
</cp:coreProperties>
</file>