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60" r:id="rId4"/>
    <p:sldId id="259" r:id="rId5"/>
    <p:sldId id="266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</p:sldIdLst>
  <p:sldSz cx="9144000" cy="6858000" type="screen4x3"/>
  <p:notesSz cx="6858000" cy="9144000"/>
  <p:embeddedFontLst>
    <p:embeddedFont>
      <p:font typeface="Comic Sans MS" pitchFamily="66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aramond" pitchFamily="18" charset="0"/>
      <p:regular r:id="rId34"/>
      <p:bold r:id="rId35"/>
      <p:italic r:id="rId3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CC"/>
    <a:srgbClr val="2CCFE0"/>
    <a:srgbClr val="000099"/>
    <a:srgbClr val="3399FF"/>
    <a:srgbClr val="27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101" d="100"/>
          <a:sy n="101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D666-52B6-4BE3-83BD-9DDDF9FB65AF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20E07-C9DA-444E-ADAE-0D87D1BFC8B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1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20E07-C9DA-444E-ADAE-0D87D1BFC8BF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67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20E07-C9DA-444E-ADAE-0D87D1BFC8BF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67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0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61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75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1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41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57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5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8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79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  <a:endParaRPr lang="fr-CA" altLang="hu-H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  <a:p>
            <a:pPr lvl="4"/>
            <a:r>
              <a:rPr lang="fr-FR" altLang="hu-HU" smtClean="0"/>
              <a:t>Cinquième niveau</a:t>
            </a:r>
            <a:endParaRPr lang="fr-CA" altLang="hu-H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5AC21B-8DA2-47AE-909C-FE4CD7400C7B}" type="datetimeFigureOut">
              <a:rPr lang="hu-HU" smtClean="0"/>
              <a:t>2014.03.05.</a:t>
            </a:fld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C8E52C-FDE2-4BF0-9CD1-F1DD9EF22288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slide" Target="slide13.xml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6.png"/><Relationship Id="rId7" Type="http://schemas.openxmlformats.org/officeDocument/2006/relationships/image" Target="../media/image39.wmf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mobil/napelemes-bazisallomas-baracskan-20080929.html" TargetMode="External"/><Relationship Id="rId7" Type="http://schemas.openxmlformats.org/officeDocument/2006/relationships/image" Target="../media/image6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hyperlink" Target="http://pcworld.hu/mobil/mobiltoltos-es-jelerositos-esernyo-a-vodafone-tol.html" TargetMode="External"/><Relationship Id="rId4" Type="http://schemas.openxmlformats.org/officeDocument/2006/relationships/hyperlink" Target="http://pcworld.hu/hardver/napelemes-eger-20070809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jpg"/><Relationship Id="rId7" Type="http://schemas.openxmlformats.org/officeDocument/2006/relationships/image" Target="../media/image6.wmf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jpg"/><Relationship Id="rId7" Type="http://schemas.openxmlformats.org/officeDocument/2006/relationships/image" Target="../media/image6.wmf"/><Relationship Id="rId12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slide" Target="slide9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Napelemek használata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Készítette:Kálmán Krisztina</a:t>
            </a:r>
          </a:p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Felkészítő tanár: Mészárosné Hrabovszki Katalin</a:t>
            </a:r>
          </a:p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Cím: 5600 Békéscsaba, Erzsébethelyi Általános Iskola</a:t>
            </a:r>
          </a:p>
          <a:p>
            <a:r>
              <a:rPr lang="hu-H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(Kattints a napra)</a:t>
            </a:r>
            <a:endParaRPr lang="hu-H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tesco3\AppData\Local\Microsoft\Windows\Temporary Internet Files\Content.IE5\2GNL6YFT\MC900440405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653"/>
            <a:ext cx="2115206" cy="21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elhő 5"/>
          <p:cNvSpPr/>
          <p:nvPr/>
        </p:nvSpPr>
        <p:spPr>
          <a:xfrm>
            <a:off x="2195736" y="323725"/>
            <a:ext cx="3312368" cy="199507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Felhő 7"/>
          <p:cNvSpPr/>
          <p:nvPr/>
        </p:nvSpPr>
        <p:spPr>
          <a:xfrm>
            <a:off x="4211960" y="287721"/>
            <a:ext cx="3312368" cy="206708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8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3108E-6 L -0.42118 -0.0076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-3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3108E-6 L 0.35833 0.0030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6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laptop és az egér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23320" y="91668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fekete képernyő az igazi: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Ti is hallottátok, hogy a fekete szívja a meleget, az energiát!? Ez a laptopoknál is így van.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a laptopunk ki van kapcsolva akkor az a napelemek segítségével feltölti magát, így máris spóroltunk az árammal.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Kép 18" descr="Spóroljunk az árammal!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37" y="4221088"/>
            <a:ext cx="3642782" cy="249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3429000"/>
            <a:ext cx="8604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Mivel lehet a laptopoknál és a monitoroknál spórolni? 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2051" name="Picture 3" descr="C:\Users\tesco3\AppData\Local\Microsoft\Windows\Temporary Internet Files\Content.IE5\BG17EOHX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7504" y="441388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Árammal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773" y="5204012"/>
            <a:ext cx="223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Fűtéssel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60978" y="4413885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49347" y="5204012"/>
            <a:ext cx="396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Nap 11">
            <a:hlinkClick r:id="rId4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Jobbra nyíl 12"/>
          <p:cNvSpPr/>
          <p:nvPr/>
        </p:nvSpPr>
        <p:spPr>
          <a:xfrm rot="10800000" flipH="1">
            <a:off x="7524328" y="17983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73984" y="850485"/>
            <a:ext cx="6219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számítástechnikai egér: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Holland kutatócsoport egy új egeret hozott létre, amely Twente névre lett keresztelve. Twente nem hagyományos elemel/akkumulátorral működik, hanem napelemekkel. Ezek segítségével bárhol feltudja magát tölteni. Twente a napelemekkel is letud merülni, ilyenkor USB porton keresztül feltölthetjük.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Kép 99" descr="Napelemes egér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30" y="4430568"/>
            <a:ext cx="2668124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Kép 100" descr="Napelemes egér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5" y="992720"/>
            <a:ext cx="2600325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57388" y="3429000"/>
            <a:ext cx="7280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Milyen egeret hoztak létre a Hollandok?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helyes válaszra!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93161" y="440733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Élő egeret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52485" y="5437376"/>
            <a:ext cx="415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Számítástechnikai egeret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49185" y="58090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48765" y="480390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6" presetClass="entr" presetSubtype="16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3" grpId="0" animBg="1"/>
      <p:bldP spid="13" grpId="1" animBg="1"/>
      <p:bldP spid="16" grpId="0"/>
      <p:bldP spid="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Háztartás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339752" y="1113609"/>
            <a:ext cx="6804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 ötletes fűnyíró: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fűnyírót Hosqvarnak hívják.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robot fűnyíró azok számára lett kifejlesztve, akik nem szeretnek füvet nyírni . Ugyanis ő nem panaszkodik, a beépített napelemekkel képes önmagától füvet nyírni. Amikor baj van, akkor SMS- ben riasztja a gazdáját.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p 3">
            <a:hlinkClick r:id="rId2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4" name="Kép 6" descr="Napoztassuk kütyüinket!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65" y="1113609"/>
            <a:ext cx="2700300" cy="19873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39521" y="38705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Mikor riasztja a gazdáját a fűnyíró?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2485" y="479715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Amikor már nem akar füvet nyírni.</a:t>
            </a:r>
          </a:p>
          <a:p>
            <a:endParaRPr lang="hu-H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2485" y="56612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Amikor baj van.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16016" y="4797151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helytelen.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39752" y="56612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helyes.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4932136" y="5508569"/>
            <a:ext cx="1152128" cy="864096"/>
            <a:chOff x="5265537" y="5807323"/>
            <a:chExt cx="1152128" cy="864096"/>
          </a:xfrm>
        </p:grpSpPr>
        <p:sp>
          <p:nvSpPr>
            <p:cNvPr id="13" name="Nap 12">
              <a:hlinkClick r:id="rId2" action="ppaction://hlinksldjump"/>
            </p:cNvPr>
            <p:cNvSpPr/>
            <p:nvPr/>
          </p:nvSpPr>
          <p:spPr>
            <a:xfrm>
              <a:off x="5389761" y="5807323"/>
              <a:ext cx="864096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265537" y="6048368"/>
              <a:ext cx="1152128" cy="38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Menü</a:t>
              </a:r>
              <a:endPara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6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Telekommunikáció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tesco3\AppData\Local\Microsoft\Windows\Temporary Internet Files\Content.IE5\BG17EOHX\MC900441332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42150"/>
            <a:ext cx="3278169" cy="32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189004" y="1011981"/>
            <a:ext cx="3632593" cy="3609182"/>
            <a:chOff x="189004" y="1011981"/>
            <a:chExt cx="3632593" cy="3609182"/>
          </a:xfrm>
        </p:grpSpPr>
        <p:pic>
          <p:nvPicPr>
            <p:cNvPr id="4099" name="Picture 3" descr="C:\Users\tesco3\AppData\Local\Microsoft\Windows\Temporary Internet Files\Content.IE5\LMEHAJCY\MC900432517[1]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9778">
              <a:off x="189004" y="1011981"/>
              <a:ext cx="3632593" cy="290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tesco3\AppData\Local\Microsoft\Windows\Temporary Internet Files\Content.IE5\O3RTPIH2\MC900356959[1]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3982">
              <a:off x="890185" y="3105545"/>
              <a:ext cx="1199693" cy="183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1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1983"/>
            <a:ext cx="3581176" cy="283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 rot="21366859">
            <a:off x="33052" y="159917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arra, amelyikről tudni szeretnél ! 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Nap 8">
            <a:hlinkClick r:id="rId9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7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Jobbra nyíl 15">
            <a:hlinkClick r:id="rId2" action="ppaction://hlinksldjump"/>
          </p:cNvPr>
          <p:cNvSpPr/>
          <p:nvPr/>
        </p:nvSpPr>
        <p:spPr>
          <a:xfrm flipH="1">
            <a:off x="8092004" y="17983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5955"/>
            <a:ext cx="8229600" cy="1143000"/>
          </a:xfrm>
        </p:spPr>
        <p:txBody>
          <a:bodyPr/>
          <a:lstStyle/>
          <a:p>
            <a:r>
              <a:rPr lang="hu-HU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TV és 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távirányítója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124744"/>
            <a:ext cx="4915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zölddíjat elnyerő TV: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Philips napelemes TV-je kapta a zöld ELISA díjat. Könnyen elhelyezhető, akár állványra vagy falra is tehetjük. A hozzátartozó távirányító is napelemmel működik. A napmentes teleken akkumulátorok használata is szükséges.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868144" y="1124744"/>
            <a:ext cx="2592288" cy="3033753"/>
            <a:chOff x="5868144" y="1124744"/>
            <a:chExt cx="2592288" cy="3033753"/>
          </a:xfrm>
        </p:grpSpPr>
        <p:pic>
          <p:nvPicPr>
            <p:cNvPr id="5122" name="Kép 71" descr="Idén is a Philips tévéje vitte a zöld EISA díja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124744"/>
              <a:ext cx="2592288" cy="2592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Kép 72" descr="Idén is a Philips tévéje vitte a zöld EISA díjat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1000">
              <a:off x="6638456" y="3200081"/>
              <a:ext cx="1564211" cy="958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zövegdoboz 3"/>
          <p:cNvSpPr txBox="1"/>
          <p:nvPr/>
        </p:nvSpPr>
        <p:spPr>
          <a:xfrm>
            <a:off x="0" y="41490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Milyen évszakot kell átvészelni a TV-nek és a távirányítónak?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4" name="Picture 4" descr="C:\Users\tesco3\AppData\Local\Microsoft\Windows\Temporary Internet Files\Content.IE5\T3RXFQZG\MP9004490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852053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sco3\AppData\Local\Microsoft\Windows\Temporary Internet Files\Content.IE5\98G5SIKA\MC9002321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68" y="4717494"/>
            <a:ext cx="1581988" cy="15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723625" y="608110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0654" y="605804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Nap 14">
            <a:hlinkClick r:id="rId7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7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Telefon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" y="836712"/>
            <a:ext cx="7086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 átlagosnál is jobb telefon: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 </a:t>
            </a:r>
            <a:r>
              <a:rPr lang="hu-H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Arctic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Cooling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az első komoly napelemes telefon. Nem kell csüggednünk, ha lemerül, csak a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 közelébe kell állnunk és a telefon már töltődik is. Ez a készülék nem annyira drága, csak 4500 forintba kerül. Nehéznek sem mondható, csak 0,11 kilogramm.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Kép 10" descr="Napoztassuk kütyüinket!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7688"/>
            <a:ext cx="3444602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0" y="313771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 közelébe kell állnunk vagy tennünk a telefont,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hogy feltöltődjön? 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Nap 4"/>
          <p:cNvSpPr/>
          <p:nvPr/>
        </p:nvSpPr>
        <p:spPr>
          <a:xfrm>
            <a:off x="395536" y="4352362"/>
            <a:ext cx="1368152" cy="1296144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Felhő 5"/>
          <p:cNvSpPr/>
          <p:nvPr/>
        </p:nvSpPr>
        <p:spPr>
          <a:xfrm>
            <a:off x="3342335" y="4640394"/>
            <a:ext cx="1584176" cy="720080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-38583" y="56485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79712" y="6048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83377" y="5648506"/>
            <a:ext cx="36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Jobbra nyíl 10">
            <a:hlinkClick r:id="rId3" action="ppaction://hlinksldjump"/>
          </p:cNvPr>
          <p:cNvSpPr/>
          <p:nvPr/>
        </p:nvSpPr>
        <p:spPr>
          <a:xfrm flipH="1">
            <a:off x="8092004" y="17983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Nap 11">
            <a:hlinkClick r:id="rId4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4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/>
      <p:bldP spid="10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3166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magyar bázis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49282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Bázis: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Fejér megyében, Baracskán , napelemes bázist hozott létre a Pannon. A bázis állomáson 17 napelem panel található . Ennek segítségével évente 2,</a:t>
            </a:r>
            <a:r>
              <a:rPr lang="hu-H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tonna szén-dioxidtól lehet megóvni a környezetet . 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240112" cy="256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Kép 1" descr="Napelemes bázisállomás Baracská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448272" cy="326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Jobbra nyíl 5">
            <a:hlinkClick r:id="rId4" action="ppaction://hlinksldjump"/>
          </p:cNvPr>
          <p:cNvSpPr/>
          <p:nvPr/>
        </p:nvSpPr>
        <p:spPr>
          <a:xfrm flipH="1">
            <a:off x="8092004" y="17983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Nap 6">
            <a:hlinkClick r:id="rId5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79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Építészet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1052736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praktikus ház: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Simon Dale önfenntartó házat tervezett, amely főként természetes anyagokból áll. A lakás fenntartása nagyon alacsony, 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mióta laknak benne 1 millió forintnál nem költöttek többet bele. Ebben a lakásban áram nincs, ezért itt minden napelemmel működik.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Kép 61" descr="Önfenntartó ház egymillió forintért - fotó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8" y="1052736"/>
            <a:ext cx="2859087" cy="199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Kép 62" descr="Önfenntartó ház egymillió forintért - fotó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366064" cy="248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7504" y="40050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Milyen a fenntartása ára? Kattints a helye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490624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Alacsony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598935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Magas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11660" y="4906249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11660" y="5964096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</a:t>
            </a:r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helytelen!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Nap 10">
            <a:hlinkClick r:id="rId4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81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Szórakozás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649148" cy="261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534717" cy="166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652120" y="1484784"/>
            <a:ext cx="349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Válassz az alábbiak közül!</a:t>
            </a:r>
            <a:endParaRPr lang="hu-H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tesco3\AppData\Local\Microsoft\Windows\Temporary Internet Files\Content.IE5\9COST9JZ\MC900438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2130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sco3\AppData\Local\Microsoft\Windows\Temporary Internet Files\Content.IE5\98G5SIKA\MC9004380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47" y="4566028"/>
            <a:ext cx="1863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p 7">
            <a:hlinkClick r:id="rId8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2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Luxussziget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139869" y="1124744"/>
            <a:ext cx="6014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 elképesztő sziget: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Ez egy olyan sziget, amely minden földi jóval fel van szerelve, gondtalanul lebeg a víz felett. Ki az, aki nem fogadna el egy ilyen csodát, ahol élvezheti a napsugarait , a sós tenger illatát. Mit gondolsz, mennyit ér?  Egymilliárd forintot. Napelemekkel van szerelve, így tud önmagától lebegni a víz felszínén.  Ez az igazi úszó luxus paradicsom!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Kép 47" descr="Egymilliárd forint a napenergiával működő úszó luxusszige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3393"/>
            <a:ext cx="33256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Kép 48" descr="Egymilliárd forint a napenergiával működő úszó luxusszige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321230"/>
            <a:ext cx="2863137" cy="160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1" y="1392983"/>
            <a:ext cx="2989180" cy="1964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3829450"/>
            <a:ext cx="608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Feladat:Mennyit ér ez a sziget? 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1350" y="4797151"/>
            <a:ext cx="25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milliárd </a:t>
            </a:r>
            <a:r>
              <a:rPr lang="hu-H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t. 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63888" y="4802098"/>
            <a:ext cx="205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millió Ft.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284418"/>
            <a:ext cx="32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139869" y="5303075"/>
            <a:ext cx="320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Nap 12">
            <a:hlinkClick r:id="rId5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89" y="85512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67219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Házimozi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908720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praktikus házimozi: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Akinek van házimozija, annak nem kell elmennie otthonról, hogy megnézzen egy jó filmet. Ez a mozi teljesen környezet barát, de nem olcsó. 19 órán át képes önmagától működni. A szükséges napelemek a tetőre vannak felszerelve, amiből a tv meg tudja termelni magának az áramot.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Kép 97" descr="Elképesztő házimozi csak napenergiáva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16" y="1386464"/>
            <a:ext cx="41300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5672228" y="3049987"/>
            <a:ext cx="1408688" cy="1128530"/>
            <a:chOff x="6619696" y="3614252"/>
            <a:chExt cx="1408688" cy="1128530"/>
          </a:xfrm>
        </p:grpSpPr>
        <p:pic>
          <p:nvPicPr>
            <p:cNvPr id="3075" name="Picture 3" descr="C:\Users\tesco3\AppData\Local\Microsoft\Windows\Temporary Internet Files\Content.IE5\CA4B3D7N\MC90023229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696" y="3614252"/>
              <a:ext cx="922440" cy="1128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tesco3\AppData\Local\Microsoft\Windows\Temporary Internet Files\Content.IE5\KXODA55Y\MC90043476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662662"/>
              <a:ext cx="1080120" cy="108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zövegdoboz 6"/>
          <p:cNvSpPr txBox="1"/>
          <p:nvPr/>
        </p:nvSpPr>
        <p:spPr>
          <a:xfrm>
            <a:off x="0" y="4678469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Hova vannak felszerelve a napelemek?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6126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Tetőre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2373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Falra</a:t>
            </a:r>
            <a:endParaRPr lang="hu-H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88671" y="561267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</a:t>
            </a:r>
            <a:endParaRPr lang="hu-H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03623" y="623759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helytelen!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Nap 14">
            <a:hlinkClick r:id="rId5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7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579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Bemutató használata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Nap 6"/>
          <p:cNvSpPr/>
          <p:nvPr/>
        </p:nvSpPr>
        <p:spPr>
          <a:xfrm>
            <a:off x="3923928" y="1972065"/>
            <a:ext cx="1096895" cy="109689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4139951" y="477834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flipH="1">
            <a:off x="4103947" y="3564628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Jobbra nyíl 12">
            <a:hlinkClick r:id="rId2" action="ppaction://hlinksldjump"/>
          </p:cNvPr>
          <p:cNvSpPr/>
          <p:nvPr/>
        </p:nvSpPr>
        <p:spPr>
          <a:xfrm>
            <a:off x="8305377" y="6093296"/>
            <a:ext cx="576064" cy="576064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776" y="112474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 erre a szimbólumra kattintasz akkor a következő helyre léphetsz: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52406" y="22214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Menü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991705" y="3702222"/>
            <a:ext cx="26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Előző dia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990276" y="4899934"/>
            <a:ext cx="228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Következő dia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1" y="3432626"/>
            <a:ext cx="2915816" cy="195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2" grpId="0"/>
      <p:bldP spid="3" grpId="0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kvíz hamarosan kezdődik</a:t>
            </a:r>
            <a:endParaRPr lang="hu-H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87924" y="1851645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u-HU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87924" y="1851645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87924" y="1851645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4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7690" y="1484784"/>
            <a:ext cx="9171689" cy="1143000"/>
          </a:xfrm>
        </p:spPr>
        <p:txBody>
          <a:bodyPr/>
          <a:lstStyle/>
          <a:p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kérdés: Miről szólt ez a bemutató? </a:t>
            </a:r>
            <a:b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endParaRPr lang="hu-H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p 2">
            <a:hlinkClick r:id="rId2" action="ppaction://hlinksldjump"/>
          </p:cNvPr>
          <p:cNvSpPr/>
          <p:nvPr/>
        </p:nvSpPr>
        <p:spPr>
          <a:xfrm>
            <a:off x="3923928" y="116632"/>
            <a:ext cx="1512168" cy="1412776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hő 4">
            <a:hlinkClick r:id="rId3" action="ppaction://hlinksldjump"/>
          </p:cNvPr>
          <p:cNvSpPr/>
          <p:nvPr/>
        </p:nvSpPr>
        <p:spPr>
          <a:xfrm>
            <a:off x="0" y="2774202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Szél energiáról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elhő 5">
            <a:hlinkClick r:id="rId4" action="ppaction://hlinksldjump"/>
          </p:cNvPr>
          <p:cNvSpPr/>
          <p:nvPr/>
        </p:nvSpPr>
        <p:spPr>
          <a:xfrm>
            <a:off x="0" y="4725144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Napelemekről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elhő 6">
            <a:hlinkClick r:id="rId3" action="ppaction://hlinksldjump"/>
          </p:cNvPr>
          <p:cNvSpPr/>
          <p:nvPr/>
        </p:nvSpPr>
        <p:spPr>
          <a:xfrm>
            <a:off x="5626791" y="2708920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Biomasszáról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elhő 7">
            <a:hlinkClick r:id="rId3" action="ppaction://hlinksldjump"/>
          </p:cNvPr>
          <p:cNvSpPr/>
          <p:nvPr/>
        </p:nvSpPr>
        <p:spPr>
          <a:xfrm>
            <a:off x="5579738" y="4581128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Víz energiáról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ap 8"/>
          <p:cNvSpPr/>
          <p:nvPr/>
        </p:nvSpPr>
        <p:spPr>
          <a:xfrm>
            <a:off x="3693086" y="3254339"/>
            <a:ext cx="1871834" cy="1548172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261467" y="3612926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262896" y="3612925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15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210458" y="3640504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14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259342" y="3610235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13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210458" y="3594758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12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298161" y="3592067"/>
            <a:ext cx="739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11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210458" y="3625072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10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349118" y="359206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104322" y="638354"/>
            <a:ext cx="13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Segítség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349118" y="364502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49118" y="363320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7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349118" y="3625071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6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349117" y="3594758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349118" y="361292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églalap 23"/>
          <p:cNvSpPr/>
          <p:nvPr/>
        </p:nvSpPr>
        <p:spPr>
          <a:xfrm>
            <a:off x="4349118" y="364050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Téglalap 24"/>
          <p:cNvSpPr/>
          <p:nvPr/>
        </p:nvSpPr>
        <p:spPr>
          <a:xfrm>
            <a:off x="4349116" y="364502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" name="Téglalap 25"/>
          <p:cNvSpPr/>
          <p:nvPr/>
        </p:nvSpPr>
        <p:spPr>
          <a:xfrm>
            <a:off x="4398007" y="3640504"/>
            <a:ext cx="461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153048" y="152940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Lejárt az idő! 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Újra próbálom.    Következő.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7690" y="1484784"/>
            <a:ext cx="9171689" cy="1143000"/>
          </a:xfrm>
        </p:spPr>
        <p:txBody>
          <a:bodyPr/>
          <a:lstStyle/>
          <a:p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kérdés: Miről szólt ez a bemutató? </a:t>
            </a:r>
            <a:b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endParaRPr lang="hu-H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Nap 2">
            <a:hlinkClick r:id="rId2" action="ppaction://hlinksldjump"/>
          </p:cNvPr>
          <p:cNvSpPr/>
          <p:nvPr/>
        </p:nvSpPr>
        <p:spPr>
          <a:xfrm>
            <a:off x="3923928" y="116632"/>
            <a:ext cx="1512168" cy="1412776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hő 4">
            <a:hlinkClick r:id="rId3" action="ppaction://hlinksldjump"/>
          </p:cNvPr>
          <p:cNvSpPr/>
          <p:nvPr/>
        </p:nvSpPr>
        <p:spPr>
          <a:xfrm>
            <a:off x="0" y="2774202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Szél energiáról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elhő 5">
            <a:hlinkClick r:id="rId4" action="ppaction://hlinksldjump"/>
          </p:cNvPr>
          <p:cNvSpPr/>
          <p:nvPr/>
        </p:nvSpPr>
        <p:spPr>
          <a:xfrm>
            <a:off x="0" y="4725144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Napelemekről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elhő 6">
            <a:hlinkClick r:id="rId3" action="ppaction://hlinksldjump"/>
          </p:cNvPr>
          <p:cNvSpPr/>
          <p:nvPr/>
        </p:nvSpPr>
        <p:spPr>
          <a:xfrm>
            <a:off x="5626791" y="2708920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Biomasszáról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elhő 7">
            <a:hlinkClick r:id="rId3" action="ppaction://hlinksldjump"/>
          </p:cNvPr>
          <p:cNvSpPr/>
          <p:nvPr/>
        </p:nvSpPr>
        <p:spPr>
          <a:xfrm>
            <a:off x="5579738" y="4581128"/>
            <a:ext cx="3528392" cy="93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Víz energiáról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ap 8"/>
          <p:cNvSpPr/>
          <p:nvPr/>
        </p:nvSpPr>
        <p:spPr>
          <a:xfrm>
            <a:off x="3693086" y="3254339"/>
            <a:ext cx="1871834" cy="1548172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261467" y="3612926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262896" y="3612925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15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210458" y="3640504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14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259342" y="3610235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13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210458" y="3594758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12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298161" y="3592067"/>
            <a:ext cx="739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11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210458" y="3625072"/>
            <a:ext cx="837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10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349118" y="359206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104322" y="638354"/>
            <a:ext cx="13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Segítség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349118" y="364502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49118" y="363320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7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349118" y="3625071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latin typeface="Comic Sans MS" panose="030F0702030302020204" pitchFamily="66" charset="0"/>
              </a:rPr>
              <a:t>6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349117" y="3594758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349118" y="3612926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églalap 23"/>
          <p:cNvSpPr/>
          <p:nvPr/>
        </p:nvSpPr>
        <p:spPr>
          <a:xfrm>
            <a:off x="4349118" y="364050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Téglalap 24"/>
          <p:cNvSpPr/>
          <p:nvPr/>
        </p:nvSpPr>
        <p:spPr>
          <a:xfrm>
            <a:off x="4349116" y="3645024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" name="Téglalap 25"/>
          <p:cNvSpPr/>
          <p:nvPr/>
        </p:nvSpPr>
        <p:spPr>
          <a:xfrm>
            <a:off x="4398007" y="3640504"/>
            <a:ext cx="461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153048" y="152940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Lejárt az idő! 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Újra próbálom.    Következő.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1703" y="62068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hu-H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u-H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egoldás helyes!</a:t>
            </a:r>
            <a:br>
              <a:rPr lang="hu-H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Ügyes vagy!</a:t>
            </a:r>
            <a:endParaRPr lang="hu-H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tesco3\AppData\Local\Microsoft\Windows\Temporary Internet Files\Content.IE5\NUUNB0WT\MC90042444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6984"/>
            <a:ext cx="374985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p 3"/>
          <p:cNvSpPr/>
          <p:nvPr/>
        </p:nvSpPr>
        <p:spPr>
          <a:xfrm>
            <a:off x="5546503" y="1939657"/>
            <a:ext cx="1440160" cy="1368152"/>
          </a:xfrm>
          <a:prstGeom prst="su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Források</a:t>
            </a:r>
            <a:endParaRPr lang="hu-H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34479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  <a:hlinkClick r:id="rId3"/>
              </a:rPr>
              <a:t>http://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3"/>
              </a:rPr>
              <a:t>pcworld.hu/mobil/napelemes-bazisallomas-baracskan-20080929.html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(Letöltve: 2014. 02. 23.)</a:t>
            </a:r>
            <a:endParaRPr lang="hu-HU" i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http://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pcworld.hu/hardver/elkepeszto-hazimozi-csak-napenergiaval-20090422.html(Letöltve: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  <a:hlinkClick r:id="rId4"/>
              </a:rPr>
              <a:t>http://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4"/>
              </a:rPr>
              <a:t>pcworld.hu/hardver/napelemes-eger-20070809.html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 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cworld.hu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/hardver/toltsd-a-mobilod-a-taskadban-20100103.html 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5"/>
              </a:rPr>
              <a:t>http://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5"/>
              </a:rPr>
              <a:t>pcworld.hu/mobil/mobiltoltos-es-jelerositos-esernyo-a-vodafone-tol.html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http://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pcworld.hu/hardver/napelemes-billentyuzet-apple-gepekhez.html(Letöltve: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http://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pcworld.hu/kozelet/onfenntarto-haz-egymillio-forintert-fotok.html(Letöltve: 2014. 02. 23</a:t>
            </a:r>
            <a:r>
              <a:rPr lang="hu-H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.)</a:t>
            </a:r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http://</a:t>
            </a:r>
            <a:r>
              <a:rPr lang="hu-HU" i="1" dirty="0">
                <a:solidFill>
                  <a:srgbClr val="FFC000"/>
                </a:solidFill>
                <a:latin typeface="Comic Sans MS" panose="030F0702030302020204" pitchFamily="66" charset="0"/>
              </a:rPr>
              <a:t>pcworld.hu/hardver/iden-is-a-philips-teveje-vitte-a-zold-eisa-dijat.html(Letöltve: 2014. 02. </a:t>
            </a:r>
            <a:r>
              <a:rPr lang="hu-HU" i="1">
                <a:solidFill>
                  <a:srgbClr val="FFC000"/>
                </a:solidFill>
                <a:latin typeface="Comic Sans MS" panose="030F0702030302020204" pitchFamily="66" charset="0"/>
              </a:rPr>
              <a:t>23.)</a:t>
            </a:r>
          </a:p>
          <a:p>
            <a:pPr algn="just"/>
            <a:endParaRPr lang="hu-H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pic>
        <p:nvPicPr>
          <p:cNvPr id="4099" name="Picture 3" descr="C:\Users\tesco3\AppData\Local\Microsoft\Windows\Temporary Internet Files\Content.IE5\7ELVCW9D\MC9004382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3" y="3645024"/>
            <a:ext cx="150177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19495" y="550874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Köszönöm a figyelmet!</a:t>
            </a:r>
            <a:endParaRPr lang="hu-HU" sz="2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100" name="Picture 4" descr="C:\Users\tesco3\AppData\Local\Microsoft\Windows\Temporary Internet Files\Content.IE5\CA4B3D7N\MC900434687[1].wm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4" y="5970414"/>
            <a:ext cx="746674" cy="7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8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egoldás helytelen!</a:t>
            </a:r>
            <a:b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Próbáld újra!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 flipH="1">
            <a:off x="5881747" y="260745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122" name="Picture 2" descr="C:\Users\tesco3\AppData\Local\Microsoft\Windows\Temporary Internet Files\Content.IE5\ZI415WK8\MC9004257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693741" cy="320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egoldás helytelen!</a:t>
            </a:r>
            <a:b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Próbáld újra!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 flipH="1">
            <a:off x="5881747" y="2607453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122" name="Picture 2" descr="C:\Users\tesco3\AppData\Local\Microsoft\Windows\Temporary Internet Files\Content.IE5\ZI415WK8\MC9004257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693741" cy="320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Bevezető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536174"/>
            <a:ext cx="8496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Üdvözlök mindenkit! Ti is hallottátok már a szüleitektől, hogy milyen drága a villany, a fűtés, mennyit kell fizetni a háztartásban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!? A 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spóroláshoz (leginkább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fűtésnél) mostanában egyre több család használja a napelemeket. 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bben a bemutatóban azt szeretném megmutatni nektek, hogy mennyi mindenre használhatóak még ezek a napelemek. Jó szórakozást és ismeretszerzést!   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Üdvözlettel: Kálmán Krisztina.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Nap 3">
            <a:hlinkClick r:id="rId2" action="ppaction://hlinksldjump"/>
          </p:cNvPr>
          <p:cNvSpPr/>
          <p:nvPr/>
        </p:nvSpPr>
        <p:spPr>
          <a:xfrm>
            <a:off x="152485" y="116632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8496"/>
            <a:ext cx="2822823" cy="224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992"/>
            <a:ext cx="9144000" cy="68809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6004" y="0"/>
            <a:ext cx="91440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Menü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57838" y="1308740"/>
            <a:ext cx="26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K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özlekedés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4077072"/>
            <a:ext cx="338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Számítástechnika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57991" y="4077071"/>
            <a:ext cx="211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Építészet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tesco3\AppData\Local\Microsoft\Windows\Temporary Internet Files\Content.IE5\CA4B3D7N\MC900434687[1].wm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4468"/>
            <a:ext cx="741239" cy="7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1788023" y="256280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Szórakozás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364088" y="2588617"/>
            <a:ext cx="3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Telekommunikáció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9831" y="12716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Divat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23928" y="4077070"/>
            <a:ext cx="2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Háztartás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48564" y="4566319"/>
            <a:ext cx="13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Kvíz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741239" y="1199287"/>
            <a:ext cx="1046784" cy="680569"/>
          </a:xfrm>
          <a:prstGeom prst="cloud">
            <a:avLst/>
          </a:prstGeom>
          <a:solidFill>
            <a:srgbClr val="2CCF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hő 15"/>
          <p:cNvSpPr/>
          <p:nvPr/>
        </p:nvSpPr>
        <p:spPr>
          <a:xfrm>
            <a:off x="1547862" y="1162187"/>
            <a:ext cx="1046784" cy="680569"/>
          </a:xfrm>
          <a:prstGeom prst="cloud">
            <a:avLst/>
          </a:prstGeom>
          <a:solidFill>
            <a:srgbClr val="2CCF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1407866" y="2588617"/>
            <a:ext cx="2009290" cy="487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hő 16"/>
          <p:cNvSpPr/>
          <p:nvPr/>
        </p:nvSpPr>
        <p:spPr>
          <a:xfrm>
            <a:off x="2680051" y="2562807"/>
            <a:ext cx="2009290" cy="487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6457838" y="999512"/>
            <a:ext cx="1498538" cy="1080120"/>
          </a:xfrm>
          <a:prstGeom prst="cloud">
            <a:avLst/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7428835" y="999512"/>
            <a:ext cx="1498538" cy="1080120"/>
          </a:xfrm>
          <a:prstGeom prst="cloud">
            <a:avLst/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hő 9"/>
          <p:cNvSpPr/>
          <p:nvPr/>
        </p:nvSpPr>
        <p:spPr>
          <a:xfrm>
            <a:off x="5225525" y="2267772"/>
            <a:ext cx="2024972" cy="122413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elhő 20"/>
          <p:cNvSpPr/>
          <p:nvPr/>
        </p:nvSpPr>
        <p:spPr>
          <a:xfrm>
            <a:off x="6447101" y="2267772"/>
            <a:ext cx="2024972" cy="122413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179512" y="3789040"/>
            <a:ext cx="1800200" cy="1296144"/>
          </a:xfrm>
          <a:prstGeom prst="cloud">
            <a:avLst/>
          </a:prstGeom>
          <a:solidFill>
            <a:srgbClr val="00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elhő 23"/>
          <p:cNvSpPr/>
          <p:nvPr/>
        </p:nvSpPr>
        <p:spPr>
          <a:xfrm>
            <a:off x="1413531" y="3789040"/>
            <a:ext cx="1800200" cy="1296144"/>
          </a:xfrm>
          <a:prstGeom prst="cloud">
            <a:avLst/>
          </a:prstGeom>
          <a:solidFill>
            <a:srgbClr val="00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3599291" y="3933056"/>
            <a:ext cx="1332749" cy="1152128"/>
          </a:xfrm>
          <a:prstGeom prst="cloud">
            <a:avLst/>
          </a:prstGeom>
          <a:solidFill>
            <a:srgbClr val="2CCF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elhő 24"/>
          <p:cNvSpPr/>
          <p:nvPr/>
        </p:nvSpPr>
        <p:spPr>
          <a:xfrm>
            <a:off x="4385844" y="3875854"/>
            <a:ext cx="1332749" cy="1353346"/>
          </a:xfrm>
          <a:prstGeom prst="cloud">
            <a:avLst/>
          </a:prstGeom>
          <a:solidFill>
            <a:srgbClr val="2CCF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hő 13"/>
          <p:cNvSpPr/>
          <p:nvPr/>
        </p:nvSpPr>
        <p:spPr>
          <a:xfrm>
            <a:off x="7057991" y="3933056"/>
            <a:ext cx="1336258" cy="806894"/>
          </a:xfrm>
          <a:prstGeom prst="cloud">
            <a:avLst/>
          </a:prstGeom>
          <a:solidFill>
            <a:srgbClr val="0099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elhő 26"/>
          <p:cNvSpPr/>
          <p:nvPr/>
        </p:nvSpPr>
        <p:spPr>
          <a:xfrm>
            <a:off x="7800649" y="3904455"/>
            <a:ext cx="1336258" cy="806894"/>
          </a:xfrm>
          <a:prstGeom prst="cloud">
            <a:avLst/>
          </a:prstGeom>
          <a:solidFill>
            <a:srgbClr val="0099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8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94265E-6 L -0.13819 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1.09158E-6 L 0.12396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9.43571E-7 L -0.14184 0.00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6.01295E-7 L 0.16007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-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6.75301E-7 L -0.16215 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11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6.75301E-7 L 0.15678 0.00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1.03608E-6 L -0.1507 0.006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3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03608E-6 L 0.16458 -0.003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0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942E-6 L -0.13785 -2.2294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2.22942E-6 L 0.13681 -2.2294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4.80111E-6 L -0.11614 4.8011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1.69288E-6 L 0.14445 -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2.38668E-6 L -0.1323 -0.006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32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69288E-6 L 0.14861 -0.0020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6" grpId="0" animBg="1"/>
      <p:bldP spid="16" grpId="1" animBg="1"/>
      <p:bldP spid="7" grpId="0" animBg="1"/>
      <p:bldP spid="7" grpId="1" animBg="1"/>
      <p:bldP spid="17" grpId="0" animBg="1"/>
      <p:bldP spid="17" grpId="1" animBg="1"/>
      <p:bldP spid="8" grpId="0" animBg="1"/>
      <p:bldP spid="8" grpId="1" animBg="1"/>
      <p:bldP spid="19" grpId="0" animBg="1"/>
      <p:bldP spid="19" grpId="1" animBg="1"/>
      <p:bldP spid="10" grpId="0" animBg="1"/>
      <p:bldP spid="10" grpId="1" animBg="1"/>
      <p:bldP spid="21" grpId="0" animBg="1"/>
      <p:bldP spid="21" grpId="1" animBg="1"/>
      <p:bldP spid="11" grpId="0" animBg="1"/>
      <p:bldP spid="11" grpId="1" animBg="1"/>
      <p:bldP spid="24" grpId="0" animBg="1"/>
      <p:bldP spid="24" grpId="1" animBg="1"/>
      <p:bldP spid="13" grpId="0" animBg="1"/>
      <p:bldP spid="13" grpId="1" animBg="1"/>
      <p:bldP spid="25" grpId="0" animBg="1"/>
      <p:bldP spid="25" grpId="1" animBg="1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992"/>
            <a:ext cx="9144000" cy="68809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6004" y="0"/>
            <a:ext cx="91440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Menü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57838" y="1308740"/>
            <a:ext cx="26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K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özlekedés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4077072"/>
            <a:ext cx="338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Számítástechnika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57991" y="4077071"/>
            <a:ext cx="211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Építészet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tesco3\AppData\Local\Microsoft\Windows\Temporary Internet Files\Content.IE5\CA4B3D7N\MC900434687[1].wm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4468"/>
            <a:ext cx="741239" cy="7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1788023" y="256280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Szórakozás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364088" y="2588617"/>
            <a:ext cx="3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Telekommunikáció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9831" y="12716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Divat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23928" y="4077070"/>
            <a:ext cx="2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Háztartás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73857" y="4725144"/>
            <a:ext cx="13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Kvíz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26" y="1414759"/>
            <a:ext cx="3437269" cy="27377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Közlekedés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8450" y="87767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napenergiával működő autó:</a:t>
            </a:r>
            <a:endParaRPr lang="hu-HU" sz="24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03" y="1339340"/>
            <a:ext cx="458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Érdekes, látványos autót mutattak be az Eindhoveni  egyetem diákjai. Ezt a járművet Stellának nevezték el, ami a világ első napenergiával hajtott közlekedési eszköze. Stella akár négy embert is tud szállítani és a nagy csomagtartójával rengeteg mennyiséget is tud fuvarozni. 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48172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Hogyan nevezték el a napenergiával működő autót? Kattints arra a névre amelyik igaz!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76" y="6177564"/>
            <a:ext cx="33782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63964"/>
            <a:ext cx="1292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368517" y="5890140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Stella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31840" y="62608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helyes! </a:t>
            </a:r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Nap 12">
            <a:hlinkClick r:id="rId5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>
            <a:off x="3717402" y="3519381"/>
            <a:ext cx="1154088" cy="631127"/>
          </a:xfrm>
          <a:prstGeom prst="rightArrow">
            <a:avLst/>
          </a:prstGeom>
          <a:solidFill>
            <a:srgbClr val="27D3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Tovább</a:t>
            </a:r>
            <a:endParaRPr lang="hu-H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6863" y="1339340"/>
            <a:ext cx="5037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ivel nem bír önmagától több napra szóló energiát kitermelni, így kénytelen „feltankolni” magát az útjába eső, napenergiával hajtott töltőállomásokon.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39" y="72054"/>
            <a:ext cx="7683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-17319" y="904674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 üzemanyag nélkül működő repülőgép: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Bertand Piccard és Andre Borschberg napenergiával hajtott repülőgéppel körbe repülte a földet. Ennek a repülőgépnek közel hetven méteres szárnya van. A  szárnyakon több mint 12 ezer napelem van így tud a repülőgép üzemanyag nélkül működni.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Kép 43" descr="Napelemes repülőgéppel a Föld körül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18198"/>
            <a:ext cx="3753787" cy="20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31425" y="481721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Hány ember repülte körbe a földet a repülővel? 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26604" y="5352936"/>
            <a:ext cx="1006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55336" y="5352936"/>
            <a:ext cx="693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hu-H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-17319" y="621851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megoldás helytelen</a:t>
            </a:r>
            <a:endParaRPr lang="hu-H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53882" y="6276266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92D050"/>
                </a:solidFill>
                <a:latin typeface="Comic Sans MS" panose="030F0702030302020204" pitchFamily="66" charset="0"/>
              </a:rPr>
              <a:t>A megoldás </a:t>
            </a:r>
            <a:r>
              <a:rPr lang="hu-HU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helyes!</a:t>
            </a:r>
            <a:r>
              <a:rPr lang="hu-HU" b="1" dirty="0" smtClean="0">
                <a:solidFill>
                  <a:srgbClr val="92D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5504033" y="5426154"/>
            <a:ext cx="1152128" cy="864096"/>
            <a:chOff x="5265537" y="5807323"/>
            <a:chExt cx="1152128" cy="864096"/>
          </a:xfrm>
        </p:grpSpPr>
        <p:sp>
          <p:nvSpPr>
            <p:cNvPr id="23" name="Nap 22">
              <a:hlinkClick r:id="rId5" action="ppaction://hlinksldjump"/>
            </p:cNvPr>
            <p:cNvSpPr/>
            <p:nvPr/>
          </p:nvSpPr>
          <p:spPr>
            <a:xfrm>
              <a:off x="5389761" y="5807323"/>
              <a:ext cx="864096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5265537" y="6048368"/>
              <a:ext cx="1152128" cy="38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Menü</a:t>
              </a:r>
              <a:endPara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0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47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5" grpId="2"/>
      <p:bldP spid="8" grpId="0"/>
      <p:bldP spid="8" grpId="1"/>
      <p:bldP spid="3" grpId="0"/>
      <p:bldP spid="3" grpId="1"/>
      <p:bldP spid="7" grpId="0"/>
      <p:bldP spid="7" grpId="1"/>
      <p:bldP spid="6" grpId="0" animBg="1"/>
      <p:bldP spid="6" grpId="1" animBg="1"/>
      <p:bldP spid="6" grpId="2" animBg="1"/>
      <p:bldP spid="14" grpId="0"/>
      <p:bldP spid="14" grpId="1"/>
      <p:bldP spid="15" grpId="0"/>
      <p:bldP spid="17" grpId="0"/>
      <p:bldP spid="18" grpId="0"/>
      <p:bldP spid="19" grpId="0"/>
      <p:bldP spid="2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95" y="3172420"/>
            <a:ext cx="3572666" cy="185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93" y="3633123"/>
            <a:ext cx="1958634" cy="1430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Divat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261" y="4581128"/>
            <a:ext cx="93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Hány darab napelem található a táskán?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63888" y="5479781"/>
            <a:ext cx="179193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100</a:t>
            </a:r>
            <a:endParaRPr lang="hu-HU" sz="8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0180" y="5479782"/>
            <a:ext cx="179193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101</a:t>
            </a:r>
            <a:endParaRPr lang="hu-HU" sz="8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651693" y="5534561"/>
            <a:ext cx="179193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102</a:t>
            </a:r>
            <a:endParaRPr lang="hu-HU" sz="8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202442" y="6457890"/>
            <a:ext cx="31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helytelen.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950853" y="6457890"/>
            <a:ext cx="31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helytelen.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97137" y="6471364"/>
            <a:ext cx="319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helyes.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Nap 22">
            <a:hlinkClick r:id="rId4" action="ppaction://hlinksldjump"/>
          </p:cNvPr>
          <p:cNvSpPr/>
          <p:nvPr/>
        </p:nvSpPr>
        <p:spPr>
          <a:xfrm>
            <a:off x="152485" y="0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682552" y="901169"/>
            <a:ext cx="5470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Láttál már napelemes táskát?A </a:t>
            </a:r>
            <a:r>
              <a:rPr lang="hu-H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Diffus</a:t>
            </a:r>
            <a:r>
              <a:rPr lang="hu-H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cég  szerint jövőre a divat a napelemes táska lesz. Ebben a kiegészítőben száz kicsi napelem termeli az energiát, amely segítségével bárhol könnyen feltölthetjük az elektronikai eszközünket áram nélkül.</a:t>
            </a:r>
            <a:endParaRPr lang="hu-H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" y="870140"/>
            <a:ext cx="2700765" cy="297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Jobbra nyíl 19"/>
          <p:cNvSpPr/>
          <p:nvPr/>
        </p:nvSpPr>
        <p:spPr>
          <a:xfrm>
            <a:off x="8241899" y="77199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536154" y="86409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praktikus esernyő:</a:t>
            </a:r>
            <a:endParaRPr lang="hu-H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Új esernyőt hozott létre a brit Vodafone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ami </a:t>
            </a:r>
            <a:r>
              <a:rPr lang="hu-HU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Booster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Brolly névre hallgat. Az esernyő napelemmel rendelkezik, így tulajdonosának, ha útközben lemerült a telefonja, ez a esernyő feltölti a készülékét és erősíti a mobil hálózatot.</a:t>
            </a:r>
            <a:endParaRPr lang="hu-HU" sz="24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6387"/>
            <a:ext cx="3153638" cy="23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3340372" y="6450574"/>
            <a:ext cx="257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84532" y="5941445"/>
            <a:ext cx="197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Magyar</a:t>
            </a:r>
            <a:endParaRPr lang="hu-H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202966" y="5927354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Brit</a:t>
            </a:r>
          </a:p>
        </p:txBody>
      </p:sp>
      <p:sp>
        <p:nvSpPr>
          <p:cNvPr id="3" name="Téglalap 2"/>
          <p:cNvSpPr/>
          <p:nvPr/>
        </p:nvSpPr>
        <p:spPr>
          <a:xfrm>
            <a:off x="119816" y="6481352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8625" y="5063997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Milyen nemzetiségű </a:t>
            </a:r>
            <a:r>
              <a:rPr lang="hu-H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Vodafontól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származik az esernyő? </a:t>
            </a:r>
            <a:b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 helyes válaszra!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265537" y="5807323"/>
            <a:ext cx="1152128" cy="864096"/>
            <a:chOff x="5265537" y="5807323"/>
            <a:chExt cx="1152128" cy="864096"/>
          </a:xfrm>
        </p:grpSpPr>
        <p:sp>
          <p:nvSpPr>
            <p:cNvPr id="28" name="Nap 27">
              <a:hlinkClick r:id="rId4" action="ppaction://hlinksldjump"/>
            </p:cNvPr>
            <p:cNvSpPr/>
            <p:nvPr/>
          </p:nvSpPr>
          <p:spPr>
            <a:xfrm>
              <a:off x="5389761" y="5807323"/>
              <a:ext cx="864096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265537" y="6048368"/>
              <a:ext cx="1152128" cy="38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Menü</a:t>
              </a:r>
              <a:endPara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4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14" grpId="0"/>
      <p:bldP spid="14" grpId="1"/>
      <p:bldP spid="15" grpId="0"/>
      <p:bldP spid="15" grpId="1"/>
      <p:bldP spid="8" grpId="0"/>
      <p:bldP spid="8" grpId="1"/>
      <p:bldP spid="17" grpId="0"/>
      <p:bldP spid="17" grpId="1"/>
      <p:bldP spid="18" grpId="0"/>
      <p:bldP spid="18" grpId="1"/>
      <p:bldP spid="16" grpId="0"/>
      <p:bldP spid="16" grpId="1"/>
      <p:bldP spid="20" grpId="0" animBg="1"/>
      <p:bldP spid="20" grpId="1" animBg="1"/>
      <p:bldP spid="21" grpId="0"/>
      <p:bldP spid="22" grpId="0"/>
      <p:bldP spid="24" grpId="0"/>
      <p:bldP spid="2" grpId="0"/>
      <p:bldP spid="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4951" y="0"/>
            <a:ext cx="9243601" cy="7447971"/>
            <a:chOff x="14951" y="0"/>
            <a:chExt cx="9243601" cy="7447971"/>
          </a:xfrm>
        </p:grpSpPr>
        <p:pic>
          <p:nvPicPr>
            <p:cNvPr id="1026" name="Picture 2" descr="C:\Users\tesco3\AppData\Local\Microsoft\Windows\Temporary Internet Files\Content.IE5\CA4B3D7N\MP900402186[1]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1" y="0"/>
              <a:ext cx="9243601" cy="730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tesco3\AppData\Local\Microsoft\Windows\Temporary Internet Files\Content.IE5\C4R1YF1U\MC900396904[1].wmf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94872">
              <a:off x="1104613" y="5094132"/>
              <a:ext cx="2895798" cy="181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97" y="-315416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Számítástechnika</a:t>
            </a:r>
            <a:endParaRPr lang="hu-HU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 rot="21002933">
            <a:off x="795652" y="1731675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Kattints arra </a:t>
            </a:r>
            <a:r>
              <a:rPr lang="hu-H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képre,  amelyikről </a:t>
            </a:r>
            <a:r>
              <a:rPr lang="sv-S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olvasni szeretnél</a:t>
            </a:r>
            <a:r>
              <a:rPr lang="hu-H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sv-S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tesco3\AppData\Local\Microsoft\Windows\Temporary Internet Files\Content.IE5\T3RXFQZG\MC900396944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064">
            <a:off x="2857097" y="4270977"/>
            <a:ext cx="6288693" cy="24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p 9">
            <a:hlinkClick r:id="rId7" action="ppaction://hlinksldjump"/>
          </p:cNvPr>
          <p:cNvSpPr/>
          <p:nvPr/>
        </p:nvSpPr>
        <p:spPr>
          <a:xfrm>
            <a:off x="152485" y="0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59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Billentyűzet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31" y="1226849"/>
            <a:ext cx="3016118" cy="21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2267" y="1124744"/>
            <a:ext cx="5798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billentyűzetek egyre bővülő kínálatából is választhatunk már napelemest. Ezt a </a:t>
            </a:r>
            <a:r>
              <a:rPr lang="hu-H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hu-H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illentyűzetet akár három készülékkel is összekapcsolhatjuk  a Bluetooth segítségével. A készüléken beépített napelemek vannak, így tudja környezetbarát módon feltölteni az akummulátorját.</a:t>
            </a:r>
            <a:endParaRPr lang="hu-H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Jobbra nyíl 3"/>
          <p:cNvSpPr/>
          <p:nvPr/>
        </p:nvSpPr>
        <p:spPr>
          <a:xfrm rot="21071528">
            <a:off x="4803688" y="3231206"/>
            <a:ext cx="1224136" cy="590650"/>
          </a:xfrm>
          <a:prstGeom prst="rightArrow">
            <a:avLst/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4337033"/>
            <a:ext cx="8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Feladat: Melyik a legújabb billentyűzet? Kattints a helyes válaszra!</a:t>
            </a:r>
            <a:endParaRPr lang="hu-H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43112" y="5229200"/>
            <a:ext cx="2416720" cy="864096"/>
            <a:chOff x="643112" y="5229200"/>
            <a:chExt cx="2293774" cy="864096"/>
          </a:xfrm>
        </p:grpSpPr>
        <p:sp>
          <p:nvSpPr>
            <p:cNvPr id="9" name="Ellipszis 8"/>
            <p:cNvSpPr/>
            <p:nvPr/>
          </p:nvSpPr>
          <p:spPr>
            <a:xfrm>
              <a:off x="643112" y="5229200"/>
              <a:ext cx="155262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Szövegdoboz 7"/>
            <p:cNvSpPr txBox="1"/>
            <p:nvPr/>
          </p:nvSpPr>
          <p:spPr>
            <a:xfrm flipH="1">
              <a:off x="643112" y="5445224"/>
              <a:ext cx="2293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Napelemes</a:t>
              </a:r>
              <a:endParaRPr lang="hu-H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3779912" y="5229200"/>
            <a:ext cx="2416720" cy="864096"/>
            <a:chOff x="643112" y="5229200"/>
            <a:chExt cx="2293774" cy="864096"/>
          </a:xfrm>
        </p:grpSpPr>
        <p:sp>
          <p:nvSpPr>
            <p:cNvPr id="14" name="Ellipszis 13"/>
            <p:cNvSpPr/>
            <p:nvPr/>
          </p:nvSpPr>
          <p:spPr>
            <a:xfrm>
              <a:off x="643112" y="5229200"/>
              <a:ext cx="155262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Szövegdoboz 14"/>
            <p:cNvSpPr txBox="1"/>
            <p:nvPr/>
          </p:nvSpPr>
          <p:spPr>
            <a:xfrm flipH="1">
              <a:off x="643112" y="5445224"/>
              <a:ext cx="2293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Naplemezes</a:t>
              </a:r>
              <a:endParaRPr lang="hu-H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77235" y="6093296"/>
            <a:ext cx="276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helyes.</a:t>
            </a:r>
            <a:endParaRPr lang="hu-H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224698" y="6093296"/>
            <a:ext cx="379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megoldás helytelen.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Nap 17">
            <a:hlinkClick r:id="rId3" action="ppaction://hlinksldjump"/>
          </p:cNvPr>
          <p:cNvSpPr/>
          <p:nvPr/>
        </p:nvSpPr>
        <p:spPr>
          <a:xfrm>
            <a:off x="152485" y="13579"/>
            <a:ext cx="864096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Jobbra nyíl 15">
            <a:hlinkClick r:id="rId4" action="ppaction://hlinksldjump"/>
          </p:cNvPr>
          <p:cNvSpPr/>
          <p:nvPr/>
        </p:nvSpPr>
        <p:spPr>
          <a:xfrm flipH="1">
            <a:off x="8254794" y="140820"/>
            <a:ext cx="736855" cy="736855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1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80000">
        <p14:ripple/>
      </p:transition>
    </mc:Choice>
    <mc:Fallback xmlns="">
      <p:transition spd="slow" advClick="0" advTm="36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11" grpId="0"/>
      <p:bldP spid="17" grpId="0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Téma2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9933"/>
      </a:hlink>
      <a:folHlink>
        <a:srgbClr val="FF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Téma2</Template>
  <TotalTime>1463</TotalTime>
  <Words>1330</Words>
  <Application>Microsoft Office PowerPoint</Application>
  <PresentationFormat>Diavetítés a képernyőre (4:3 oldalarány)</PresentationFormat>
  <Paragraphs>207</Paragraphs>
  <Slides>25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Calibri</vt:lpstr>
      <vt:lpstr>Garamond</vt:lpstr>
      <vt:lpstr>Wingdings</vt:lpstr>
      <vt:lpstr>Téma2</vt:lpstr>
      <vt:lpstr>A Napelemek használata</vt:lpstr>
      <vt:lpstr>A Bemutató használata</vt:lpstr>
      <vt:lpstr>Bevezető</vt:lpstr>
      <vt:lpstr>Menü</vt:lpstr>
      <vt:lpstr>Menü</vt:lpstr>
      <vt:lpstr>A Közlekedés</vt:lpstr>
      <vt:lpstr>Divat</vt:lpstr>
      <vt:lpstr>Számítástechnika</vt:lpstr>
      <vt:lpstr>Billentyűzet</vt:lpstr>
      <vt:lpstr>A laptop és az egér</vt:lpstr>
      <vt:lpstr>Háztartás</vt:lpstr>
      <vt:lpstr>Telekommunikáció</vt:lpstr>
      <vt:lpstr>TV és távirányítója</vt:lpstr>
      <vt:lpstr>Telefon</vt:lpstr>
      <vt:lpstr>A magyar bázis</vt:lpstr>
      <vt:lpstr>Építészet</vt:lpstr>
      <vt:lpstr>Szórakozás</vt:lpstr>
      <vt:lpstr>Luxussziget</vt:lpstr>
      <vt:lpstr>Házimozi</vt:lpstr>
      <vt:lpstr>A kvíz hamarosan kezdődik</vt:lpstr>
      <vt:lpstr>1. kérdés: Miről szólt ez a bemutató?  Kattints a helyes válaszra!</vt:lpstr>
      <vt:lpstr>1. kérdés: Miről szólt ez a bemutató?  Kattints a helyes válaszra!</vt:lpstr>
      <vt:lpstr>A megoldás helyes! Ügyes vagy!</vt:lpstr>
      <vt:lpstr>A megoldás helytelen! Próbáld újra!</vt:lpstr>
      <vt:lpstr>A megoldás helytelen! Próbáld újra!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tesco3</dc:creator>
  <cp:lastModifiedBy>Tanulók</cp:lastModifiedBy>
  <cp:revision>127</cp:revision>
  <dcterms:created xsi:type="dcterms:W3CDTF">2014-02-20T16:34:41Z</dcterms:created>
  <dcterms:modified xsi:type="dcterms:W3CDTF">2014-03-05T12:45:26Z</dcterms:modified>
</cp:coreProperties>
</file>