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9" r:id="rId18"/>
    <p:sldId id="276" r:id="rId19"/>
    <p:sldId id="277" r:id="rId20"/>
    <p:sldId id="278" r:id="rId21"/>
    <p:sldId id="280" r:id="rId22"/>
    <p:sldId id="281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9B4E1"/>
    <a:srgbClr val="F96A1B"/>
    <a:srgbClr val="3896B3"/>
    <a:srgbClr val="FFD8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79" autoAdjust="0"/>
  </p:normalViewPr>
  <p:slideViewPr>
    <p:cSldViewPr>
      <p:cViewPr>
        <p:scale>
          <a:sx n="100" d="100"/>
          <a:sy n="100" d="100"/>
        </p:scale>
        <p:origin x="-84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1B9F93A-93E1-4BCE-B6D6-CAF2EFF83AEE}" type="datetimeFigureOut">
              <a:rPr lang="hu-HU" smtClean="0"/>
              <a:pPr/>
              <a:t>2014.03.07.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3DC8630-C2CE-4764-9834-C7B13CDC5DE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6.wdp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cworld.hu/mobil/mobiltoltos-es-jelerositos-esernyo-a-vodafone-to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cworld.hu/kozelet/egymilliard-forint-a-napenergiaval-mukodo-lebego-luxussziget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" Target="slid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cworld.hu/mobil/napelem-kerulhet-a-mobilok-kijelzojebe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cworld.hu/tudomany/ragasszunk-napelemet-mindenr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cworld.hu/tudomany/ragasszunk-napelemet-mindenr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cworld.hu/tudomany/nemsokara-fak-segitsegevel-gyujtunk-majd-napenergia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cworld.hu/tudomany/napelemes-dronok-lephetik-el-az-ege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 rot="2906802">
            <a:off x="3835341" y="-2006647"/>
            <a:ext cx="1702158" cy="1169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19140000">
            <a:off x="458724" y="1614252"/>
            <a:ext cx="5648623" cy="548429"/>
          </a:xfrm>
        </p:spPr>
        <p:txBody>
          <a:bodyPr/>
          <a:lstStyle/>
          <a:p>
            <a:r>
              <a:rPr lang="hu-HU" dirty="0"/>
              <a:t>Napelemek használata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19140000">
            <a:off x="1830268" y="1751704"/>
            <a:ext cx="7322713" cy="3286290"/>
          </a:xfrm>
        </p:spPr>
        <p:txBody>
          <a:bodyPr>
            <a:normAutofit/>
          </a:bodyPr>
          <a:lstStyle/>
          <a:p>
            <a:r>
              <a:rPr lang="hu-HU" u="sng" dirty="0" smtClean="0"/>
              <a:t>Készítette:</a:t>
            </a:r>
            <a:r>
              <a:rPr lang="hu-HU" dirty="0" smtClean="0"/>
              <a:t> </a:t>
            </a:r>
            <a:r>
              <a:rPr lang="hu-HU" b="1" dirty="0" smtClean="0">
                <a:latin typeface="+mj-lt"/>
              </a:rPr>
              <a:t>Forgó Dávid</a:t>
            </a:r>
          </a:p>
          <a:p>
            <a:r>
              <a:rPr lang="hu-HU" u="sng" dirty="0" smtClean="0"/>
              <a:t>Felkészítő tanár:</a:t>
            </a:r>
            <a:r>
              <a:rPr lang="hu-HU" dirty="0" smtClean="0"/>
              <a:t> </a:t>
            </a:r>
            <a:r>
              <a:rPr lang="hu-HU" b="1" dirty="0" smtClean="0">
                <a:latin typeface="+mj-lt"/>
              </a:rPr>
              <a:t>Gál Tamás</a:t>
            </a:r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r>
              <a:rPr lang="hu-HU" b="1" dirty="0" smtClean="0">
                <a:latin typeface="+mj-lt"/>
              </a:rPr>
              <a:t>Egressy Gábor Két TANÍTÁSI NYELVŰ SZAKKÖZÉPSIKOLA</a:t>
            </a:r>
          </a:p>
          <a:p>
            <a:r>
              <a:rPr lang="hu-HU" dirty="0" smtClean="0"/>
              <a:t>1149 BUDAPEST EGRESSY ÚT 71.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 rot="2906802">
            <a:off x="3675271" y="-414178"/>
            <a:ext cx="5724161" cy="1169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 rot="8316650">
            <a:off x="7957639" y="-5297757"/>
            <a:ext cx="11839791" cy="315609"/>
          </a:xfrm>
          <a:prstGeom prst="rect">
            <a:avLst/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416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0"/>
    </mc:Choice>
    <mc:Fallback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0.0419 L -1.08854 1.2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61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3.7037E-6 L 0.56337 0.73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368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 3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" name="Hold 4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1560" y="742192"/>
            <a:ext cx="6552728" cy="742592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hu-HU" b="1" dirty="0" smtClean="0"/>
              <a:t>A </a:t>
            </a:r>
            <a:r>
              <a:rPr lang="hu-HU" b="1" dirty="0" err="1" smtClean="0"/>
              <a:t>drónok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közbiztonság mellett képesek lennének kiszolgálni a városok és polgárok igényét is.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115616" y="1423188"/>
            <a:ext cx="6552728" cy="997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Néhány országban már kísérleteznek olyan </a:t>
            </a:r>
            <a:r>
              <a:rPr lang="hu-HU" b="1" dirty="0" err="1" smtClean="0"/>
              <a:t>drónokkal</a:t>
            </a:r>
            <a:r>
              <a:rPr lang="hu-HU" b="1" dirty="0" smtClean="0"/>
              <a:t> amik képesek lennének az interneten rendelt csomagot egészen az ajtónkig elszállítani a rendeléstől számított fél órán belül.</a:t>
            </a:r>
          </a:p>
        </p:txBody>
      </p:sp>
      <p:grpSp>
        <p:nvGrpSpPr>
          <p:cNvPr id="36" name="Csoportba foglalás 35"/>
          <p:cNvGrpSpPr/>
          <p:nvPr/>
        </p:nvGrpSpPr>
        <p:grpSpPr>
          <a:xfrm rot="523319">
            <a:off x="1158214" y="2941215"/>
            <a:ext cx="2262810" cy="1813911"/>
            <a:chOff x="1877142" y="3719780"/>
            <a:chExt cx="2947117" cy="2653198"/>
          </a:xfrm>
        </p:grpSpPr>
        <p:sp>
          <p:nvSpPr>
            <p:cNvPr id="33" name="Ív 32"/>
            <p:cNvSpPr/>
            <p:nvPr/>
          </p:nvSpPr>
          <p:spPr>
            <a:xfrm>
              <a:off x="1877142" y="3719780"/>
              <a:ext cx="2947117" cy="2653198"/>
            </a:xfrm>
            <a:prstGeom prst="arc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Ív 33"/>
            <p:cNvSpPr/>
            <p:nvPr/>
          </p:nvSpPr>
          <p:spPr>
            <a:xfrm>
              <a:off x="2291937" y="4152796"/>
              <a:ext cx="2100044" cy="1659850"/>
            </a:xfrm>
            <a:prstGeom prst="arc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Ív 34"/>
            <p:cNvSpPr/>
            <p:nvPr/>
          </p:nvSpPr>
          <p:spPr>
            <a:xfrm>
              <a:off x="2827959" y="4559067"/>
              <a:ext cx="1150783" cy="935446"/>
            </a:xfrm>
            <a:prstGeom prst="arc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7" name="Csoportba foglalás 36"/>
          <p:cNvGrpSpPr/>
          <p:nvPr/>
        </p:nvGrpSpPr>
        <p:grpSpPr>
          <a:xfrm rot="5577457">
            <a:off x="3766811" y="1822353"/>
            <a:ext cx="2262810" cy="1813911"/>
            <a:chOff x="1877142" y="3719780"/>
            <a:chExt cx="2947117" cy="2653198"/>
          </a:xfrm>
        </p:grpSpPr>
        <p:sp>
          <p:nvSpPr>
            <p:cNvPr id="38" name="Ív 37"/>
            <p:cNvSpPr/>
            <p:nvPr/>
          </p:nvSpPr>
          <p:spPr>
            <a:xfrm>
              <a:off x="1877142" y="3719780"/>
              <a:ext cx="2947117" cy="2653198"/>
            </a:xfrm>
            <a:prstGeom prst="arc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Ív 38"/>
            <p:cNvSpPr/>
            <p:nvPr/>
          </p:nvSpPr>
          <p:spPr>
            <a:xfrm>
              <a:off x="2291937" y="4152796"/>
              <a:ext cx="2100044" cy="1659850"/>
            </a:xfrm>
            <a:prstGeom prst="arc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Ív 39"/>
            <p:cNvSpPr/>
            <p:nvPr/>
          </p:nvSpPr>
          <p:spPr>
            <a:xfrm>
              <a:off x="2827959" y="4559067"/>
              <a:ext cx="1150783" cy="935446"/>
            </a:xfrm>
            <a:prstGeom prst="arc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C:\Documents and Settings\Tanulo\Asztal\20090224oco516jp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84" b="61628" l="388" r="98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152" y="1769032"/>
            <a:ext cx="2164682" cy="21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Tanulo\Asztal\as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000" y1="71833" x2="10250" y2="73333"/>
                        <a14:foregroundMark x1="11500" y1="77500" x2="21375" y2="73333"/>
                        <a14:foregroundMark x1="4000" y1="31167" x2="7500" y2="32833"/>
                        <a14:foregroundMark x1="8875" y1="27833" x2="4625" y2="31167"/>
                        <a14:foregroundMark x1="8875" y1="29333" x2="18500" y2="21000"/>
                        <a14:backgroundMark x1="33875" y1="7000" x2="34125" y2="19167"/>
                        <a14:backgroundMark x1="10250" y1="25500" x2="2375" y2="3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692" y="3217420"/>
            <a:ext cx="2829720" cy="21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Tanulo\Asztal\samsung_ativ_pc_pro_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381" y="3458000"/>
            <a:ext cx="1296144" cy="9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Csoportba foglalás 49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51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Lekerekített téglalap feliratnak 52"/>
          <p:cNvSpPr/>
          <p:nvPr/>
        </p:nvSpPr>
        <p:spPr>
          <a:xfrm>
            <a:off x="1357120" y="5589240"/>
            <a:ext cx="2592288" cy="959503"/>
          </a:xfrm>
          <a:prstGeom prst="wedgeRoundRectCallout">
            <a:avLst>
              <a:gd name="adj1" fmla="val -51369"/>
              <a:gd name="adj2" fmla="val -133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Rendelek is egy csavart a szekrényemhez!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22" name="Akciógomb: Vissza vagy Előző 21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Háromszög 22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25" name="Akciógomb: Vissza vagy Előző 24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Háromszög 25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16858276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  <p:bldP spid="7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églalap 60"/>
          <p:cNvSpPr/>
          <p:nvPr/>
        </p:nvSpPr>
        <p:spPr>
          <a:xfrm>
            <a:off x="3249740" y="4301049"/>
            <a:ext cx="648072" cy="318983"/>
          </a:xfrm>
          <a:prstGeom prst="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7" name="Téglalap 236"/>
          <p:cNvSpPr/>
          <p:nvPr/>
        </p:nvSpPr>
        <p:spPr>
          <a:xfrm>
            <a:off x="1089355" y="3808472"/>
            <a:ext cx="1769681" cy="1122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3" name="Csoportba foglalás 232"/>
          <p:cNvGrpSpPr/>
          <p:nvPr/>
        </p:nvGrpSpPr>
        <p:grpSpPr>
          <a:xfrm>
            <a:off x="1476676" y="4043747"/>
            <a:ext cx="1080120" cy="576286"/>
            <a:chOff x="1476676" y="4043747"/>
            <a:chExt cx="1080120" cy="576286"/>
          </a:xfrm>
        </p:grpSpPr>
        <p:sp>
          <p:nvSpPr>
            <p:cNvPr id="58" name="Téglalap 57"/>
            <p:cNvSpPr/>
            <p:nvPr/>
          </p:nvSpPr>
          <p:spPr>
            <a:xfrm>
              <a:off x="1692700" y="4301050"/>
              <a:ext cx="648072" cy="318983"/>
            </a:xfrm>
            <a:prstGeom prst="rect">
              <a:avLst/>
            </a:prstGeom>
            <a:solidFill>
              <a:srgbClr val="FFD85D"/>
            </a:solidFill>
            <a:ln>
              <a:solidFill>
                <a:srgbClr val="FFD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59" name="Egyenes összekötő 58"/>
            <p:cNvCxnSpPr/>
            <p:nvPr/>
          </p:nvCxnSpPr>
          <p:spPr>
            <a:xfrm flipH="1">
              <a:off x="2340772" y="4047743"/>
              <a:ext cx="216024" cy="253307"/>
            </a:xfrm>
            <a:prstGeom prst="line">
              <a:avLst/>
            </a:prstGeom>
            <a:ln>
              <a:solidFill>
                <a:srgbClr val="FFD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gyenes összekötő 59"/>
            <p:cNvCxnSpPr/>
            <p:nvPr/>
          </p:nvCxnSpPr>
          <p:spPr>
            <a:xfrm>
              <a:off x="1476676" y="4043747"/>
              <a:ext cx="216024" cy="253307"/>
            </a:xfrm>
            <a:prstGeom prst="line">
              <a:avLst/>
            </a:prstGeom>
            <a:ln>
              <a:solidFill>
                <a:srgbClr val="FFD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Körbe nyíl 21"/>
          <p:cNvSpPr/>
          <p:nvPr/>
        </p:nvSpPr>
        <p:spPr>
          <a:xfrm rot="17661172">
            <a:off x="1296145" y="3860457"/>
            <a:ext cx="361060" cy="385356"/>
          </a:xfrm>
          <a:prstGeom prst="circular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5" name="Körbe nyíl 64"/>
          <p:cNvSpPr/>
          <p:nvPr/>
        </p:nvSpPr>
        <p:spPr>
          <a:xfrm rot="15872508" flipV="1">
            <a:off x="2382519" y="3842573"/>
            <a:ext cx="377590" cy="416061"/>
          </a:xfrm>
          <a:prstGeom prst="circular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36" name="Téglalap 235"/>
          <p:cNvSpPr/>
          <p:nvPr/>
        </p:nvSpPr>
        <p:spPr>
          <a:xfrm>
            <a:off x="-505032" y="3819372"/>
            <a:ext cx="1598715" cy="1122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Lefelé nyíl 65"/>
          <p:cNvSpPr/>
          <p:nvPr/>
        </p:nvSpPr>
        <p:spPr>
          <a:xfrm flipH="1">
            <a:off x="451385" y="3705306"/>
            <a:ext cx="214163" cy="34159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C:\Documents and Settings\Tanulo\Asztal\balobau_4d3ec3e7839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25049">
            <a:off x="117076" y="3137847"/>
            <a:ext cx="864807" cy="6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églalap 233"/>
          <p:cNvSpPr/>
          <p:nvPr/>
        </p:nvSpPr>
        <p:spPr>
          <a:xfrm>
            <a:off x="-122040" y="4293096"/>
            <a:ext cx="1004542" cy="73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Hold 3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" name="Hold 4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20657" y="380105"/>
            <a:ext cx="655272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Csak gondoljunk bele! Elfogyott otthon a csavarkészletünk, de messze van a legközelebbi barkácsbolt? Egyszerűen az interneten kiválasztjuk a terméket és fél órán belül már a kertünkben landolna a csomag!</a:t>
            </a:r>
          </a:p>
        </p:txBody>
      </p:sp>
      <p:grpSp>
        <p:nvGrpSpPr>
          <p:cNvPr id="44" name="Csoportba foglalás 43"/>
          <p:cNvGrpSpPr/>
          <p:nvPr/>
        </p:nvGrpSpPr>
        <p:grpSpPr>
          <a:xfrm>
            <a:off x="5140146" y="3428473"/>
            <a:ext cx="1341899" cy="2367211"/>
            <a:chOff x="15221" y="3437098"/>
            <a:chExt cx="1341899" cy="2367211"/>
          </a:xfrm>
        </p:grpSpPr>
        <p:pic>
          <p:nvPicPr>
            <p:cNvPr id="45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Lekerekített téglalap feliratnak 46"/>
          <p:cNvSpPr/>
          <p:nvPr/>
        </p:nvSpPr>
        <p:spPr>
          <a:xfrm>
            <a:off x="6702593" y="4239705"/>
            <a:ext cx="1893912" cy="1208661"/>
          </a:xfrm>
          <a:prstGeom prst="wedgeRoundRectCallout">
            <a:avLst>
              <a:gd name="adj1" fmla="val -67123"/>
              <a:gd name="adj2" fmla="val -210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Miközben várok, ez történik.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48" name="Csoportba foglalás 47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49" name="Akciógomb: Vissza vagy Előző 48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Háromszög 49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2" name="Csoportba foglalás 51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53" name="Akciógomb: Vissza vagy Előző 52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Háromszög 53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31" name="Csoportba foglalás 230"/>
          <p:cNvGrpSpPr/>
          <p:nvPr/>
        </p:nvGrpSpPr>
        <p:grpSpPr>
          <a:xfrm>
            <a:off x="-36512" y="4612079"/>
            <a:ext cx="4078340" cy="511222"/>
            <a:chOff x="-36512" y="4612079"/>
            <a:chExt cx="4078340" cy="511222"/>
          </a:xfrm>
        </p:grpSpPr>
        <p:sp>
          <p:nvSpPr>
            <p:cNvPr id="18" name="Téglalap 17"/>
            <p:cNvSpPr/>
            <p:nvPr/>
          </p:nvSpPr>
          <p:spPr>
            <a:xfrm>
              <a:off x="-36512" y="4612079"/>
              <a:ext cx="4078340" cy="113065"/>
            </a:xfrm>
            <a:prstGeom prst="rect">
              <a:avLst/>
            </a:prstGeom>
            <a:solidFill>
              <a:srgbClr val="39B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511291" y="4650196"/>
              <a:ext cx="218690" cy="473105"/>
            </a:xfrm>
            <a:prstGeom prst="rect">
              <a:avLst/>
            </a:prstGeom>
            <a:solidFill>
              <a:srgbClr val="39B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2123728" y="4629475"/>
              <a:ext cx="218690" cy="473105"/>
            </a:xfrm>
            <a:prstGeom prst="rect">
              <a:avLst/>
            </a:prstGeom>
            <a:solidFill>
              <a:srgbClr val="39B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6" name="Lefelé nyíl 25"/>
          <p:cNvSpPr/>
          <p:nvPr/>
        </p:nvSpPr>
        <p:spPr>
          <a:xfrm rot="10800000">
            <a:off x="3990116" y="4095364"/>
            <a:ext cx="213808" cy="30073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Lefelé nyíl 66"/>
          <p:cNvSpPr/>
          <p:nvPr/>
        </p:nvSpPr>
        <p:spPr>
          <a:xfrm rot="10800000">
            <a:off x="2915816" y="4095364"/>
            <a:ext cx="213808" cy="30073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8" name="Csoportba foglalás 227"/>
          <p:cNvGrpSpPr/>
          <p:nvPr/>
        </p:nvGrpSpPr>
        <p:grpSpPr>
          <a:xfrm>
            <a:off x="2985110" y="2754442"/>
            <a:ext cx="1589997" cy="1139175"/>
            <a:chOff x="2715019" y="2829532"/>
            <a:chExt cx="1589997" cy="1139175"/>
          </a:xfrm>
        </p:grpSpPr>
        <p:cxnSp>
          <p:nvCxnSpPr>
            <p:cNvPr id="38" name="Egyenes összekötő 37"/>
            <p:cNvCxnSpPr>
              <a:stCxn id="40" idx="4"/>
              <a:endCxn id="39" idx="1"/>
            </p:cNvCxnSpPr>
            <p:nvPr/>
          </p:nvCxnSpPr>
          <p:spPr>
            <a:xfrm flipV="1">
              <a:off x="3003051" y="2938459"/>
              <a:ext cx="257849" cy="71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églalap 38"/>
            <p:cNvSpPr/>
            <p:nvPr/>
          </p:nvSpPr>
          <p:spPr>
            <a:xfrm>
              <a:off x="3260900" y="2830447"/>
              <a:ext cx="468052" cy="216024"/>
            </a:xfrm>
            <a:prstGeom prst="rect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Folyamatábra: Mágneslemez 39"/>
            <p:cNvSpPr/>
            <p:nvPr/>
          </p:nvSpPr>
          <p:spPr>
            <a:xfrm>
              <a:off x="2715019" y="2829532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Folyamatábra: Mágneslemez 40"/>
            <p:cNvSpPr/>
            <p:nvPr/>
          </p:nvSpPr>
          <p:spPr>
            <a:xfrm>
              <a:off x="4016984" y="2829532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42" name="Egyenes összekötő 41"/>
            <p:cNvCxnSpPr>
              <a:stCxn id="39" idx="1"/>
              <a:endCxn id="68" idx="1"/>
            </p:cNvCxnSpPr>
            <p:nvPr/>
          </p:nvCxnSpPr>
          <p:spPr>
            <a:xfrm flipH="1">
              <a:off x="3170890" y="2938459"/>
              <a:ext cx="90010" cy="8707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/>
            <p:cNvCxnSpPr>
              <a:stCxn id="39" idx="3"/>
              <a:endCxn id="68" idx="3"/>
            </p:cNvCxnSpPr>
            <p:nvPr/>
          </p:nvCxnSpPr>
          <p:spPr>
            <a:xfrm>
              <a:off x="3728952" y="2938459"/>
              <a:ext cx="90010" cy="8707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églalap 67"/>
            <p:cNvSpPr/>
            <p:nvPr/>
          </p:nvSpPr>
          <p:spPr>
            <a:xfrm>
              <a:off x="3170890" y="3649724"/>
              <a:ext cx="648072" cy="318983"/>
            </a:xfrm>
            <a:prstGeom prst="rect">
              <a:avLst/>
            </a:prstGeom>
            <a:solidFill>
              <a:srgbClr val="FFD85D"/>
            </a:solidFill>
            <a:ln>
              <a:solidFill>
                <a:srgbClr val="FFD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70" name="Egyenes összekötő 69"/>
            <p:cNvCxnSpPr>
              <a:stCxn id="39" idx="3"/>
              <a:endCxn id="41" idx="2"/>
            </p:cNvCxnSpPr>
            <p:nvPr/>
          </p:nvCxnSpPr>
          <p:spPr>
            <a:xfrm>
              <a:off x="3728952" y="2938459"/>
              <a:ext cx="288032" cy="71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Csoportba foglalás 228"/>
          <p:cNvGrpSpPr/>
          <p:nvPr/>
        </p:nvGrpSpPr>
        <p:grpSpPr>
          <a:xfrm>
            <a:off x="4544294" y="2132168"/>
            <a:ext cx="1483733" cy="1302493"/>
            <a:chOff x="4544294" y="2132168"/>
            <a:chExt cx="1483733" cy="1302493"/>
          </a:xfrm>
        </p:grpSpPr>
        <p:cxnSp>
          <p:nvCxnSpPr>
            <p:cNvPr id="92" name="Egyenes összekötő 91"/>
            <p:cNvCxnSpPr>
              <a:stCxn id="94" idx="4"/>
              <a:endCxn id="93" idx="1"/>
            </p:cNvCxnSpPr>
            <p:nvPr/>
          </p:nvCxnSpPr>
          <p:spPr>
            <a:xfrm flipV="1">
              <a:off x="4827103" y="2342233"/>
              <a:ext cx="255130" cy="83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églalap 92"/>
            <p:cNvSpPr/>
            <p:nvPr/>
          </p:nvSpPr>
          <p:spPr>
            <a:xfrm rot="928674">
              <a:off x="5073746" y="2296675"/>
              <a:ext cx="468052" cy="216024"/>
            </a:xfrm>
            <a:prstGeom prst="rect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Folyamatábra: Mágneslemez 93"/>
            <p:cNvSpPr/>
            <p:nvPr/>
          </p:nvSpPr>
          <p:spPr>
            <a:xfrm rot="928674">
              <a:off x="4544294" y="2132168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Folyamatábra: Mágneslemez 94"/>
            <p:cNvSpPr/>
            <p:nvPr/>
          </p:nvSpPr>
          <p:spPr>
            <a:xfrm rot="928674">
              <a:off x="5739995" y="2437588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96" name="Egyenes összekötő 95"/>
            <p:cNvCxnSpPr>
              <a:stCxn id="93" idx="1"/>
              <a:endCxn id="98" idx="1"/>
            </p:cNvCxnSpPr>
            <p:nvPr/>
          </p:nvCxnSpPr>
          <p:spPr>
            <a:xfrm flipH="1">
              <a:off x="4769432" y="2342233"/>
              <a:ext cx="312801" cy="8864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gyenes összekötő 96"/>
            <p:cNvCxnSpPr>
              <a:stCxn id="93" idx="3"/>
              <a:endCxn id="98" idx="3"/>
            </p:cNvCxnSpPr>
            <p:nvPr/>
          </p:nvCxnSpPr>
          <p:spPr>
            <a:xfrm flipH="1">
              <a:off x="5410790" y="2467141"/>
              <a:ext cx="122521" cy="854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églalap 97"/>
            <p:cNvSpPr/>
            <p:nvPr/>
          </p:nvSpPr>
          <p:spPr>
            <a:xfrm rot="495256">
              <a:off x="4766075" y="3115678"/>
              <a:ext cx="648072" cy="318983"/>
            </a:xfrm>
            <a:prstGeom prst="rect">
              <a:avLst/>
            </a:prstGeom>
            <a:solidFill>
              <a:srgbClr val="FFD85D"/>
            </a:solidFill>
            <a:ln>
              <a:solidFill>
                <a:srgbClr val="FFD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99" name="Egyenes összekötő 98"/>
            <p:cNvCxnSpPr>
              <a:stCxn id="93" idx="3"/>
              <a:endCxn id="95" idx="2"/>
            </p:cNvCxnSpPr>
            <p:nvPr/>
          </p:nvCxnSpPr>
          <p:spPr>
            <a:xfrm>
              <a:off x="5533311" y="2467141"/>
              <a:ext cx="211907" cy="1120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Csoportba foglalás 229"/>
          <p:cNvGrpSpPr/>
          <p:nvPr/>
        </p:nvGrpSpPr>
        <p:grpSpPr>
          <a:xfrm>
            <a:off x="6385986" y="1366257"/>
            <a:ext cx="1451781" cy="1243938"/>
            <a:chOff x="6385986" y="1366257"/>
            <a:chExt cx="1451781" cy="1243938"/>
          </a:xfrm>
        </p:grpSpPr>
        <p:cxnSp>
          <p:nvCxnSpPr>
            <p:cNvPr id="102" name="Egyenes összekötő 101"/>
            <p:cNvCxnSpPr>
              <a:stCxn id="104" idx="4"/>
              <a:endCxn id="103" idx="1"/>
            </p:cNvCxnSpPr>
            <p:nvPr/>
          </p:nvCxnSpPr>
          <p:spPr>
            <a:xfrm>
              <a:off x="6748971" y="1628886"/>
              <a:ext cx="278199" cy="376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églalap 102"/>
            <p:cNvSpPr/>
            <p:nvPr/>
          </p:nvSpPr>
          <p:spPr>
            <a:xfrm rot="2100126">
              <a:off x="6984842" y="1692810"/>
              <a:ext cx="468052" cy="216024"/>
            </a:xfrm>
            <a:prstGeom prst="rect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" name="Folyamatábra: Mágneslemez 103"/>
            <p:cNvSpPr/>
            <p:nvPr/>
          </p:nvSpPr>
          <p:spPr>
            <a:xfrm rot="2100126">
              <a:off x="6486987" y="1366257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Folyamatábra: Mágneslemez 104"/>
            <p:cNvSpPr/>
            <p:nvPr/>
          </p:nvSpPr>
          <p:spPr>
            <a:xfrm rot="2100126">
              <a:off x="7549735" y="2054066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06" name="Egyenes összekötő 105"/>
            <p:cNvCxnSpPr>
              <a:stCxn id="103" idx="1"/>
              <a:endCxn id="108" idx="1"/>
            </p:cNvCxnSpPr>
            <p:nvPr/>
          </p:nvCxnSpPr>
          <p:spPr>
            <a:xfrm flipH="1">
              <a:off x="6447242" y="1666583"/>
              <a:ext cx="579928" cy="564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gyenes összekötő 106"/>
            <p:cNvCxnSpPr>
              <a:stCxn id="103" idx="3"/>
              <a:endCxn id="108" idx="3"/>
            </p:cNvCxnSpPr>
            <p:nvPr/>
          </p:nvCxnSpPr>
          <p:spPr>
            <a:xfrm flipH="1">
              <a:off x="6972802" y="1935061"/>
              <a:ext cx="437764" cy="675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églalap 107"/>
            <p:cNvSpPr/>
            <p:nvPr/>
          </p:nvSpPr>
          <p:spPr>
            <a:xfrm rot="2148618">
              <a:off x="6385986" y="2261109"/>
              <a:ext cx="648072" cy="318983"/>
            </a:xfrm>
            <a:prstGeom prst="rect">
              <a:avLst/>
            </a:prstGeom>
            <a:solidFill>
              <a:srgbClr val="FFD85D"/>
            </a:solidFill>
            <a:ln>
              <a:solidFill>
                <a:srgbClr val="FFD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09" name="Egyenes összekötő 108"/>
            <p:cNvCxnSpPr>
              <a:stCxn id="103" idx="3"/>
              <a:endCxn id="105" idx="2"/>
            </p:cNvCxnSpPr>
            <p:nvPr/>
          </p:nvCxnSpPr>
          <p:spPr>
            <a:xfrm>
              <a:off x="7410566" y="1935061"/>
              <a:ext cx="165217" cy="2164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Lefelé nyíl 226"/>
          <p:cNvSpPr/>
          <p:nvPr/>
        </p:nvSpPr>
        <p:spPr>
          <a:xfrm rot="14594787" flipH="1">
            <a:off x="8101489" y="1120404"/>
            <a:ext cx="249629" cy="5875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2" name="Csoportba foglalás 231"/>
          <p:cNvGrpSpPr/>
          <p:nvPr/>
        </p:nvGrpSpPr>
        <p:grpSpPr>
          <a:xfrm>
            <a:off x="18406" y="4035793"/>
            <a:ext cx="1080120" cy="576286"/>
            <a:chOff x="18406" y="4035793"/>
            <a:chExt cx="1080120" cy="576286"/>
          </a:xfrm>
        </p:grpSpPr>
        <p:sp>
          <p:nvSpPr>
            <p:cNvPr id="10" name="Téglalap 9"/>
            <p:cNvSpPr/>
            <p:nvPr/>
          </p:nvSpPr>
          <p:spPr>
            <a:xfrm>
              <a:off x="234430" y="4293096"/>
              <a:ext cx="648072" cy="318983"/>
            </a:xfrm>
            <a:prstGeom prst="rect">
              <a:avLst/>
            </a:prstGeom>
            <a:solidFill>
              <a:srgbClr val="FFD85D"/>
            </a:solidFill>
            <a:ln>
              <a:solidFill>
                <a:srgbClr val="FFD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3" name="Egyenes összekötő 12"/>
            <p:cNvCxnSpPr/>
            <p:nvPr/>
          </p:nvCxnSpPr>
          <p:spPr>
            <a:xfrm flipH="1">
              <a:off x="882502" y="4039789"/>
              <a:ext cx="216024" cy="253307"/>
            </a:xfrm>
            <a:prstGeom prst="line">
              <a:avLst/>
            </a:prstGeom>
            <a:ln>
              <a:solidFill>
                <a:srgbClr val="FFD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>
              <a:off x="18406" y="4035793"/>
              <a:ext cx="216024" cy="253307"/>
            </a:xfrm>
            <a:prstGeom prst="line">
              <a:avLst/>
            </a:prstGeom>
            <a:ln>
              <a:solidFill>
                <a:srgbClr val="FFD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Csoportba foglalás 237"/>
          <p:cNvGrpSpPr/>
          <p:nvPr/>
        </p:nvGrpSpPr>
        <p:grpSpPr>
          <a:xfrm>
            <a:off x="2766176" y="3461339"/>
            <a:ext cx="1589997" cy="1139175"/>
            <a:chOff x="2715019" y="2829532"/>
            <a:chExt cx="1589997" cy="1139175"/>
          </a:xfrm>
        </p:grpSpPr>
        <p:cxnSp>
          <p:nvCxnSpPr>
            <p:cNvPr id="239" name="Egyenes összekötő 238"/>
            <p:cNvCxnSpPr>
              <a:stCxn id="241" idx="4"/>
              <a:endCxn id="240" idx="1"/>
            </p:cNvCxnSpPr>
            <p:nvPr/>
          </p:nvCxnSpPr>
          <p:spPr>
            <a:xfrm flipV="1">
              <a:off x="3003051" y="2938459"/>
              <a:ext cx="257849" cy="71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églalap 239"/>
            <p:cNvSpPr/>
            <p:nvPr/>
          </p:nvSpPr>
          <p:spPr>
            <a:xfrm>
              <a:off x="3260900" y="2830447"/>
              <a:ext cx="468052" cy="216024"/>
            </a:xfrm>
            <a:prstGeom prst="rect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1" name="Folyamatábra: Mágneslemez 240"/>
            <p:cNvSpPr/>
            <p:nvPr/>
          </p:nvSpPr>
          <p:spPr>
            <a:xfrm>
              <a:off x="2715019" y="2829532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2" name="Folyamatábra: Mágneslemez 241"/>
            <p:cNvSpPr/>
            <p:nvPr/>
          </p:nvSpPr>
          <p:spPr>
            <a:xfrm>
              <a:off x="4016984" y="2829532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77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43" name="Egyenes összekötő 242"/>
            <p:cNvCxnSpPr>
              <a:stCxn id="240" idx="1"/>
              <a:endCxn id="245" idx="1"/>
            </p:cNvCxnSpPr>
            <p:nvPr/>
          </p:nvCxnSpPr>
          <p:spPr>
            <a:xfrm flipH="1">
              <a:off x="3170890" y="2938459"/>
              <a:ext cx="90010" cy="8707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Egyenes összekötő 243"/>
            <p:cNvCxnSpPr>
              <a:stCxn id="240" idx="3"/>
              <a:endCxn id="245" idx="3"/>
            </p:cNvCxnSpPr>
            <p:nvPr/>
          </p:nvCxnSpPr>
          <p:spPr>
            <a:xfrm>
              <a:off x="3728952" y="2938459"/>
              <a:ext cx="90010" cy="8707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églalap 244"/>
            <p:cNvSpPr/>
            <p:nvPr/>
          </p:nvSpPr>
          <p:spPr>
            <a:xfrm>
              <a:off x="3170890" y="3649724"/>
              <a:ext cx="648072" cy="318983"/>
            </a:xfrm>
            <a:prstGeom prst="rect">
              <a:avLst/>
            </a:prstGeom>
            <a:solidFill>
              <a:srgbClr val="FFD85D"/>
            </a:solidFill>
            <a:ln>
              <a:solidFill>
                <a:srgbClr val="FFD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46" name="Egyenes összekötő 245"/>
            <p:cNvCxnSpPr>
              <a:stCxn id="240" idx="3"/>
              <a:endCxn id="242" idx="2"/>
            </p:cNvCxnSpPr>
            <p:nvPr/>
          </p:nvCxnSpPr>
          <p:spPr>
            <a:xfrm>
              <a:off x="3728952" y="2938459"/>
              <a:ext cx="288032" cy="71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732314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0104 0.163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0191 0.1134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9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9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4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4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4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9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9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9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9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4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22" grpId="0" animBg="1"/>
      <p:bldP spid="22" grpId="1" animBg="1"/>
      <p:bldP spid="65" grpId="0" animBg="1"/>
      <p:bldP spid="65" grpId="1" animBg="1"/>
      <p:bldP spid="66" grpId="0" animBg="1"/>
      <p:bldP spid="66" grpId="1" animBg="1"/>
      <p:bldP spid="4" grpId="0" animBg="1"/>
      <p:bldP spid="5" grpId="0" animBg="1"/>
      <p:bldP spid="8" grpId="0"/>
      <p:bldP spid="47" grpId="0" animBg="1"/>
      <p:bldP spid="26" grpId="0" animBg="1"/>
      <p:bldP spid="26" grpId="1" animBg="1"/>
      <p:bldP spid="67" grpId="0" animBg="1"/>
      <p:bldP spid="67" grpId="1" animBg="1"/>
      <p:bldP spid="2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Csoportba foglalás 158"/>
          <p:cNvGrpSpPr/>
          <p:nvPr/>
        </p:nvGrpSpPr>
        <p:grpSpPr>
          <a:xfrm>
            <a:off x="6747110" y="3059529"/>
            <a:ext cx="1554158" cy="1864776"/>
            <a:chOff x="6747110" y="3059529"/>
            <a:chExt cx="1554158" cy="1864776"/>
          </a:xfrm>
        </p:grpSpPr>
        <p:sp>
          <p:nvSpPr>
            <p:cNvPr id="52" name="Téglalap 51"/>
            <p:cNvSpPr/>
            <p:nvPr/>
          </p:nvSpPr>
          <p:spPr>
            <a:xfrm>
              <a:off x="7236296" y="3081875"/>
              <a:ext cx="45719" cy="1792293"/>
            </a:xfrm>
            <a:prstGeom prst="rect">
              <a:avLst/>
            </a:prstGeom>
            <a:solidFill>
              <a:srgbClr val="FFD8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8100392" y="3059529"/>
              <a:ext cx="45719" cy="1792293"/>
            </a:xfrm>
            <a:prstGeom prst="rect">
              <a:avLst/>
            </a:prstGeom>
            <a:solidFill>
              <a:srgbClr val="FFD8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7035420" y="4653328"/>
              <a:ext cx="1265848" cy="45719"/>
            </a:xfrm>
            <a:prstGeom prst="rect">
              <a:avLst/>
            </a:prstGeom>
            <a:solidFill>
              <a:srgbClr val="FFD8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7035420" y="4249824"/>
              <a:ext cx="1265848" cy="45719"/>
            </a:xfrm>
            <a:prstGeom prst="rect">
              <a:avLst/>
            </a:prstGeom>
            <a:solidFill>
              <a:srgbClr val="FFD8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7035420" y="3850975"/>
              <a:ext cx="1265848" cy="45719"/>
            </a:xfrm>
            <a:prstGeom prst="rect">
              <a:avLst/>
            </a:prstGeom>
            <a:solidFill>
              <a:srgbClr val="FFD8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 rot="17720364">
              <a:off x="6162033" y="4277449"/>
              <a:ext cx="1231933" cy="61779"/>
            </a:xfrm>
            <a:prstGeom prst="rect">
              <a:avLst/>
            </a:prstGeom>
            <a:solidFill>
              <a:srgbClr val="FFD8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" name="Hold 4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0" y="4866028"/>
            <a:ext cx="9144000" cy="184718"/>
          </a:xfrm>
          <a:prstGeom prst="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4139952" y="2468909"/>
            <a:ext cx="360040" cy="2616275"/>
          </a:xfrm>
          <a:prstGeom prst="rect">
            <a:avLst/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Folyamatábra: Kigyűjtés 43"/>
          <p:cNvSpPr/>
          <p:nvPr/>
        </p:nvSpPr>
        <p:spPr>
          <a:xfrm>
            <a:off x="3731296" y="380105"/>
            <a:ext cx="6241304" cy="2189261"/>
          </a:xfrm>
          <a:prstGeom prst="flowChartExtract">
            <a:avLst/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artalom helye 2"/>
          <p:cNvSpPr txBox="1">
            <a:spLocks/>
          </p:cNvSpPr>
          <p:nvPr/>
        </p:nvSpPr>
        <p:spPr>
          <a:xfrm>
            <a:off x="1115616" y="586283"/>
            <a:ext cx="4536504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Végül a vásárló már folytathatja is amit elkezdett!</a:t>
            </a:r>
          </a:p>
        </p:txBody>
      </p:sp>
      <p:grpSp>
        <p:nvGrpSpPr>
          <p:cNvPr id="58" name="Csoportba foglalás 57"/>
          <p:cNvGrpSpPr/>
          <p:nvPr/>
        </p:nvGrpSpPr>
        <p:grpSpPr>
          <a:xfrm>
            <a:off x="4748492" y="3437098"/>
            <a:ext cx="1341899" cy="2367211"/>
            <a:chOff x="15221" y="3437098"/>
            <a:chExt cx="1341899" cy="2367211"/>
          </a:xfrm>
        </p:grpSpPr>
        <p:pic>
          <p:nvPicPr>
            <p:cNvPr id="59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Lekerekített téglalap feliratnak 60"/>
          <p:cNvSpPr/>
          <p:nvPr/>
        </p:nvSpPr>
        <p:spPr>
          <a:xfrm>
            <a:off x="2589945" y="5589240"/>
            <a:ext cx="2592288" cy="959503"/>
          </a:xfrm>
          <a:prstGeom prst="wedgeRoundRectCallout">
            <a:avLst>
              <a:gd name="adj1" fmla="val 45192"/>
              <a:gd name="adj2" fmla="val -1252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Bárcsak lenne kezem, hogy felbontsam az érkezett csomagot…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74" name="Csoportba foglalás 73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75" name="Akciógomb: Vissza vagy Előző 74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Háromszög 75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78" name="Akciógomb: Vissza vagy Előző 77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áromszög 78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4" name="Csoportba foglalás 153"/>
          <p:cNvGrpSpPr/>
          <p:nvPr/>
        </p:nvGrpSpPr>
        <p:grpSpPr>
          <a:xfrm>
            <a:off x="392689" y="1104554"/>
            <a:ext cx="1413692" cy="1266513"/>
            <a:chOff x="392689" y="1104554"/>
            <a:chExt cx="1413692" cy="1266513"/>
          </a:xfrm>
        </p:grpSpPr>
        <p:cxnSp>
          <p:nvCxnSpPr>
            <p:cNvPr id="62" name="Egyenes összekötő 61"/>
            <p:cNvCxnSpPr>
              <a:stCxn id="64" idx="4"/>
              <a:endCxn id="63" idx="1"/>
            </p:cNvCxnSpPr>
            <p:nvPr/>
          </p:nvCxnSpPr>
          <p:spPr>
            <a:xfrm flipV="1">
              <a:off x="644440" y="1752007"/>
              <a:ext cx="89122" cy="276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églalap 62"/>
            <p:cNvSpPr/>
            <p:nvPr/>
          </p:nvSpPr>
          <p:spPr>
            <a:xfrm rot="19105435">
              <a:off x="674605" y="1488692"/>
              <a:ext cx="468052" cy="216024"/>
            </a:xfrm>
            <a:prstGeom prst="rect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Folyamatábra: Mágneslemez 63"/>
            <p:cNvSpPr/>
            <p:nvPr/>
          </p:nvSpPr>
          <p:spPr>
            <a:xfrm rot="19105435">
              <a:off x="392689" y="1943665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Folyamatábra: Mágneslemez 64"/>
            <p:cNvSpPr/>
            <p:nvPr/>
          </p:nvSpPr>
          <p:spPr>
            <a:xfrm rot="19105435">
              <a:off x="1268117" y="1104554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66" name="Egyenes összekötő 65"/>
            <p:cNvCxnSpPr>
              <a:stCxn id="63" idx="1"/>
              <a:endCxn id="68" idx="1"/>
            </p:cNvCxnSpPr>
            <p:nvPr/>
          </p:nvCxnSpPr>
          <p:spPr>
            <a:xfrm>
              <a:off x="733562" y="1752007"/>
              <a:ext cx="460459" cy="6074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gyenes összekötő 66"/>
            <p:cNvCxnSpPr>
              <a:stCxn id="63" idx="3"/>
              <a:endCxn id="68" idx="3"/>
            </p:cNvCxnSpPr>
            <p:nvPr/>
          </p:nvCxnSpPr>
          <p:spPr>
            <a:xfrm>
              <a:off x="1083700" y="1441401"/>
              <a:ext cx="686970" cy="622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églalap 67"/>
            <p:cNvSpPr/>
            <p:nvPr/>
          </p:nvSpPr>
          <p:spPr>
            <a:xfrm rot="19970827">
              <a:off x="1158309" y="2052084"/>
              <a:ext cx="648072" cy="318983"/>
            </a:xfrm>
            <a:prstGeom prst="rect">
              <a:avLst/>
            </a:prstGeom>
            <a:solidFill>
              <a:srgbClr val="FFD85D"/>
            </a:solidFill>
            <a:ln>
              <a:solidFill>
                <a:srgbClr val="FFD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69" name="Egyenes összekötő 68"/>
            <p:cNvCxnSpPr>
              <a:stCxn id="63" idx="3"/>
              <a:endCxn id="65" idx="2"/>
            </p:cNvCxnSpPr>
            <p:nvPr/>
          </p:nvCxnSpPr>
          <p:spPr>
            <a:xfrm flipV="1">
              <a:off x="1083700" y="1380145"/>
              <a:ext cx="220698" cy="61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Csoportba foglalás 160"/>
          <p:cNvGrpSpPr/>
          <p:nvPr/>
        </p:nvGrpSpPr>
        <p:grpSpPr>
          <a:xfrm>
            <a:off x="1639331" y="3829510"/>
            <a:ext cx="1589997" cy="1029029"/>
            <a:chOff x="1639331" y="3829510"/>
            <a:chExt cx="1589997" cy="1029029"/>
          </a:xfrm>
        </p:grpSpPr>
        <p:cxnSp>
          <p:nvCxnSpPr>
            <p:cNvPr id="70" name="Egyenes összekötő 69"/>
            <p:cNvCxnSpPr>
              <a:stCxn id="72" idx="4"/>
              <a:endCxn id="71" idx="1"/>
            </p:cNvCxnSpPr>
            <p:nvPr/>
          </p:nvCxnSpPr>
          <p:spPr>
            <a:xfrm flipV="1">
              <a:off x="1927363" y="3938437"/>
              <a:ext cx="257849" cy="71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églalap 70"/>
            <p:cNvSpPr/>
            <p:nvPr/>
          </p:nvSpPr>
          <p:spPr>
            <a:xfrm>
              <a:off x="2185212" y="3830425"/>
              <a:ext cx="468052" cy="216024"/>
            </a:xfrm>
            <a:prstGeom prst="rect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Folyamatábra: Mágneslemez 71"/>
            <p:cNvSpPr/>
            <p:nvPr/>
          </p:nvSpPr>
          <p:spPr>
            <a:xfrm>
              <a:off x="1639331" y="3829510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Folyamatábra: Mágneslemez 72"/>
            <p:cNvSpPr/>
            <p:nvPr/>
          </p:nvSpPr>
          <p:spPr>
            <a:xfrm>
              <a:off x="2941296" y="3829510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80" name="Egyenes összekötő 79"/>
            <p:cNvCxnSpPr>
              <a:stCxn id="71" idx="1"/>
              <a:endCxn id="82" idx="1"/>
            </p:cNvCxnSpPr>
            <p:nvPr/>
          </p:nvCxnSpPr>
          <p:spPr>
            <a:xfrm flipH="1">
              <a:off x="2122689" y="3938437"/>
              <a:ext cx="62523" cy="7606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gyenes összekötő 80"/>
            <p:cNvCxnSpPr>
              <a:stCxn id="71" idx="3"/>
              <a:endCxn id="82" idx="3"/>
            </p:cNvCxnSpPr>
            <p:nvPr/>
          </p:nvCxnSpPr>
          <p:spPr>
            <a:xfrm>
              <a:off x="2653264" y="3938437"/>
              <a:ext cx="117497" cy="7606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églalap 81"/>
            <p:cNvSpPr/>
            <p:nvPr/>
          </p:nvSpPr>
          <p:spPr>
            <a:xfrm>
              <a:off x="2122689" y="4539556"/>
              <a:ext cx="648072" cy="318983"/>
            </a:xfrm>
            <a:prstGeom prst="rect">
              <a:avLst/>
            </a:prstGeom>
            <a:solidFill>
              <a:srgbClr val="FFD85D"/>
            </a:solidFill>
            <a:ln>
              <a:solidFill>
                <a:srgbClr val="FFD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83" name="Egyenes összekötő 82"/>
            <p:cNvCxnSpPr>
              <a:stCxn id="71" idx="3"/>
              <a:endCxn id="73" idx="2"/>
            </p:cNvCxnSpPr>
            <p:nvPr/>
          </p:nvCxnSpPr>
          <p:spPr>
            <a:xfrm>
              <a:off x="2653264" y="3938437"/>
              <a:ext cx="288032" cy="71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Csoportba foglalás 154"/>
          <p:cNvGrpSpPr/>
          <p:nvPr/>
        </p:nvGrpSpPr>
        <p:grpSpPr>
          <a:xfrm>
            <a:off x="1061183" y="2362417"/>
            <a:ext cx="1480330" cy="1147993"/>
            <a:chOff x="1061183" y="2362417"/>
            <a:chExt cx="1480330" cy="1147993"/>
          </a:xfrm>
        </p:grpSpPr>
        <p:cxnSp>
          <p:nvCxnSpPr>
            <p:cNvPr id="84" name="Egyenes összekötő 83"/>
            <p:cNvCxnSpPr>
              <a:stCxn id="86" idx="4"/>
              <a:endCxn id="85" idx="1"/>
            </p:cNvCxnSpPr>
            <p:nvPr/>
          </p:nvCxnSpPr>
          <p:spPr>
            <a:xfrm flipV="1">
              <a:off x="1339854" y="2770588"/>
              <a:ext cx="205055" cy="1702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églalap 84"/>
            <p:cNvSpPr/>
            <p:nvPr/>
          </p:nvSpPr>
          <p:spPr>
            <a:xfrm rot="20353669">
              <a:off x="1529697" y="2579578"/>
              <a:ext cx="468052" cy="216024"/>
            </a:xfrm>
            <a:prstGeom prst="rect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Folyamatábra: Mágneslemez 85"/>
            <p:cNvSpPr/>
            <p:nvPr/>
          </p:nvSpPr>
          <p:spPr>
            <a:xfrm rot="20353669">
              <a:off x="1061183" y="2811850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Folyamatábra: Mágneslemez 86"/>
            <p:cNvSpPr/>
            <p:nvPr/>
          </p:nvSpPr>
          <p:spPr>
            <a:xfrm rot="20353669">
              <a:off x="2253481" y="2362417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88" name="Egyenes összekötő 87"/>
            <p:cNvCxnSpPr>
              <a:stCxn id="85" idx="1"/>
              <a:endCxn id="90" idx="1"/>
            </p:cNvCxnSpPr>
            <p:nvPr/>
          </p:nvCxnSpPr>
          <p:spPr>
            <a:xfrm>
              <a:off x="1544909" y="2770588"/>
              <a:ext cx="160255" cy="65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gyenes összekötő 88"/>
            <p:cNvCxnSpPr>
              <a:stCxn id="85" idx="3"/>
              <a:endCxn id="90" idx="3"/>
            </p:cNvCxnSpPr>
            <p:nvPr/>
          </p:nvCxnSpPr>
          <p:spPr>
            <a:xfrm>
              <a:off x="1982537" y="2604592"/>
              <a:ext cx="353959" cy="6731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églalap 89"/>
            <p:cNvSpPr/>
            <p:nvPr/>
          </p:nvSpPr>
          <p:spPr>
            <a:xfrm rot="20816934">
              <a:off x="1696794" y="3191427"/>
              <a:ext cx="648072" cy="318983"/>
            </a:xfrm>
            <a:prstGeom prst="rect">
              <a:avLst/>
            </a:prstGeom>
            <a:solidFill>
              <a:srgbClr val="FFD85D"/>
            </a:solidFill>
            <a:ln>
              <a:solidFill>
                <a:srgbClr val="FFD8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91" name="Egyenes összekötő 90"/>
            <p:cNvCxnSpPr>
              <a:stCxn id="85" idx="3"/>
              <a:endCxn id="87" idx="2"/>
            </p:cNvCxnSpPr>
            <p:nvPr/>
          </p:nvCxnSpPr>
          <p:spPr>
            <a:xfrm flipV="1">
              <a:off x="1982537" y="2593513"/>
              <a:ext cx="280305" cy="11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Csoportba foglalás 20"/>
          <p:cNvGrpSpPr/>
          <p:nvPr/>
        </p:nvGrpSpPr>
        <p:grpSpPr>
          <a:xfrm rot="1311293">
            <a:off x="2429116" y="1587363"/>
            <a:ext cx="1589997" cy="360040"/>
            <a:chOff x="2429331" y="1458149"/>
            <a:chExt cx="1589997" cy="360040"/>
          </a:xfrm>
        </p:grpSpPr>
        <p:cxnSp>
          <p:nvCxnSpPr>
            <p:cNvPr id="92" name="Egyenes összekötő 91"/>
            <p:cNvCxnSpPr>
              <a:stCxn id="94" idx="4"/>
              <a:endCxn id="93" idx="1"/>
            </p:cNvCxnSpPr>
            <p:nvPr/>
          </p:nvCxnSpPr>
          <p:spPr>
            <a:xfrm flipV="1">
              <a:off x="2717363" y="1567076"/>
              <a:ext cx="257849" cy="71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églalap 92"/>
            <p:cNvSpPr/>
            <p:nvPr/>
          </p:nvSpPr>
          <p:spPr>
            <a:xfrm>
              <a:off x="2975212" y="1459064"/>
              <a:ext cx="468052" cy="216024"/>
            </a:xfrm>
            <a:prstGeom prst="rect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Folyamatábra: Mágneslemez 93"/>
            <p:cNvSpPr/>
            <p:nvPr/>
          </p:nvSpPr>
          <p:spPr>
            <a:xfrm>
              <a:off x="2429331" y="1458149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Folyamatábra: Mágneslemez 94"/>
            <p:cNvSpPr/>
            <p:nvPr/>
          </p:nvSpPr>
          <p:spPr>
            <a:xfrm>
              <a:off x="3731296" y="1458149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99" name="Egyenes összekötő 98"/>
            <p:cNvCxnSpPr>
              <a:stCxn id="93" idx="3"/>
              <a:endCxn id="95" idx="2"/>
            </p:cNvCxnSpPr>
            <p:nvPr/>
          </p:nvCxnSpPr>
          <p:spPr>
            <a:xfrm>
              <a:off x="3443264" y="1567076"/>
              <a:ext cx="288032" cy="71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Csoportba foglalás 137"/>
          <p:cNvGrpSpPr/>
          <p:nvPr/>
        </p:nvGrpSpPr>
        <p:grpSpPr>
          <a:xfrm rot="532509">
            <a:off x="2190619" y="2933893"/>
            <a:ext cx="1589997" cy="360040"/>
            <a:chOff x="2429331" y="1458149"/>
            <a:chExt cx="1589997" cy="360040"/>
          </a:xfrm>
        </p:grpSpPr>
        <p:cxnSp>
          <p:nvCxnSpPr>
            <p:cNvPr id="139" name="Egyenes összekötő 138"/>
            <p:cNvCxnSpPr>
              <a:stCxn id="141" idx="4"/>
              <a:endCxn id="140" idx="1"/>
            </p:cNvCxnSpPr>
            <p:nvPr/>
          </p:nvCxnSpPr>
          <p:spPr>
            <a:xfrm flipV="1">
              <a:off x="2717363" y="1567076"/>
              <a:ext cx="257849" cy="71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églalap 139"/>
            <p:cNvSpPr/>
            <p:nvPr/>
          </p:nvSpPr>
          <p:spPr>
            <a:xfrm>
              <a:off x="2975212" y="1459064"/>
              <a:ext cx="468052" cy="216024"/>
            </a:xfrm>
            <a:prstGeom prst="rect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1" name="Folyamatábra: Mágneslemez 140"/>
            <p:cNvSpPr/>
            <p:nvPr/>
          </p:nvSpPr>
          <p:spPr>
            <a:xfrm>
              <a:off x="2429331" y="1458149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Folyamatábra: Mágneslemez 141"/>
            <p:cNvSpPr/>
            <p:nvPr/>
          </p:nvSpPr>
          <p:spPr>
            <a:xfrm>
              <a:off x="3731296" y="1458149"/>
              <a:ext cx="288032" cy="360040"/>
            </a:xfrm>
            <a:prstGeom prst="flowChartMagneticDisk">
              <a:avLst/>
            </a:prstGeom>
            <a:solidFill>
              <a:schemeClr val="tx2">
                <a:lumMod val="50000"/>
                <a:alpha val="6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43" name="Egyenes összekötő 142"/>
            <p:cNvCxnSpPr>
              <a:stCxn id="140" idx="3"/>
              <a:endCxn id="142" idx="2"/>
            </p:cNvCxnSpPr>
            <p:nvPr/>
          </p:nvCxnSpPr>
          <p:spPr>
            <a:xfrm>
              <a:off x="3443264" y="1567076"/>
              <a:ext cx="288032" cy="71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Hold 5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160" name="Téglalap 159"/>
          <p:cNvSpPr/>
          <p:nvPr/>
        </p:nvSpPr>
        <p:spPr>
          <a:xfrm>
            <a:off x="2140110" y="4547045"/>
            <a:ext cx="648072" cy="318983"/>
          </a:xfrm>
          <a:prstGeom prst="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7975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4" grpId="1" animBg="1"/>
      <p:bldP spid="45" grpId="0"/>
      <p:bldP spid="61" grpId="0" animBg="1"/>
      <p:bldP spid="6" grpId="0" animBg="1"/>
      <p:bldP spid="1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 3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" name="Hold 4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115616" y="586283"/>
            <a:ext cx="6552728" cy="610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Most, hogy tudjuk, hogyan működik, lássuk mire is használjuk még és hol?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687636" y="3962849"/>
            <a:ext cx="6552728" cy="90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A </a:t>
            </a:r>
            <a:r>
              <a:rPr lang="hu-HU" b="1" dirty="0" err="1"/>
              <a:t>V</a:t>
            </a:r>
            <a:r>
              <a:rPr lang="hu-HU" b="1" dirty="0" err="1" smtClean="0"/>
              <a:t>odafon</a:t>
            </a:r>
            <a:r>
              <a:rPr lang="hu-HU" b="1" dirty="0" smtClean="0"/>
              <a:t> legyártott egy olyan esernyőt amit főként a Brit piacra szánt, melynek a tetején napelem ékeskedik szolgálatunkra és egy hosszú séta során, képesek vagyunk tölteni vele a telefonunkat is!</a:t>
            </a:r>
          </a:p>
        </p:txBody>
      </p:sp>
      <p:sp>
        <p:nvSpPr>
          <p:cNvPr id="9" name="Téglalap 8"/>
          <p:cNvSpPr/>
          <p:nvPr/>
        </p:nvSpPr>
        <p:spPr>
          <a:xfrm>
            <a:off x="3490864" y="6306318"/>
            <a:ext cx="5653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hlinkClick r:id="rId2"/>
              </a:rPr>
              <a:t>http://pcworld.hu/mobil/mobiltoltos-es-jelerositos-esernyo-a-vodafone-tol.html</a:t>
            </a:r>
            <a:endParaRPr lang="hu-HU" sz="1400" dirty="0">
              <a:latin typeface="+mj-lt"/>
            </a:endParaRPr>
          </a:p>
        </p:txBody>
      </p:sp>
      <p:pic>
        <p:nvPicPr>
          <p:cNvPr id="2050" name="Picture 2" descr="C:\Documents and Settings\Tanulo\Asztal\vodafone-booster-brolly_screenshot_20120617114013_2_nf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749" y="1196752"/>
            <a:ext cx="4968552" cy="257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Csoportba foglalás 9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11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Lekerekített téglalap feliratnak 12"/>
          <p:cNvSpPr/>
          <p:nvPr/>
        </p:nvSpPr>
        <p:spPr>
          <a:xfrm>
            <a:off x="1380115" y="5324557"/>
            <a:ext cx="2592288" cy="959503"/>
          </a:xfrm>
          <a:prstGeom prst="wedgeRoundRectCallout">
            <a:avLst>
              <a:gd name="adj1" fmla="val -51977"/>
              <a:gd name="adj2" fmla="val -125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A hölgy is igen tetszetős, de figyeljünk inkább az esernyőre! </a:t>
            </a:r>
            <a:r>
              <a:rPr lang="hu-HU" sz="1600" dirty="0" smtClean="0">
                <a:solidFill>
                  <a:srgbClr val="FFC000"/>
                </a:solidFill>
                <a:latin typeface="+mj-lt"/>
                <a:sym typeface="Wingdings" pitchFamily="2" charset="2"/>
              </a:rPr>
              <a:t>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15" name="Akciógomb: Vissza vagy Előző 14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Háromszög 15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18" name="Akciógomb: Vissza vagy Előző 17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Háromszög 18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32977025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 3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" name="Hold 4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341899" y="1226457"/>
            <a:ext cx="3684300" cy="195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Természetesen hol máshol, ha nem az autóknál jelenne meg a napelem. Számos próbálkozás volt az elmúlt </a:t>
            </a:r>
            <a:r>
              <a:rPr lang="hu-HU" b="1" dirty="0" smtClean="0"/>
              <a:t>évek </a:t>
            </a:r>
            <a:r>
              <a:rPr lang="hu-HU" b="1" dirty="0" smtClean="0"/>
              <a:t>során teljesen napelememmel működő autók létrehozására, de jelen esetben a tetőre szerelt elem, nem az egész autó áram kiszolgálására lett felszerelve.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508393" y="3379377"/>
            <a:ext cx="3881287" cy="116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Ennek ellenére, természetesen besegít tölteni az akkumulátorunkat miközben parkolunk és másnap újult erővel folytathatjuk utunkat.</a:t>
            </a:r>
          </a:p>
        </p:txBody>
      </p:sp>
      <p:pic>
        <p:nvPicPr>
          <p:cNvPr id="3074" name="Picture 2" descr="C:\Documents and Settings\Tanulo\Asztal\napelemes-hibrid-a-fordtol_screenshot_20140102163750_2_nf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509" b="100000" l="5667" r="92167">
                        <a14:foregroundMark x1="31333" y1="61153" x2="35000" y2="65664"/>
                        <a14:foregroundMark x1="66000" y1="67669" x2="71833" y2="60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7161" y="2130620"/>
            <a:ext cx="3744416" cy="2490037"/>
          </a:xfrm>
          <a:prstGeom prst="rect">
            <a:avLst/>
          </a:prstGeom>
          <a:noFill/>
          <a:effectLst>
            <a:glow rad="101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yamatábra: Bekötés 7"/>
          <p:cNvSpPr/>
          <p:nvPr/>
        </p:nvSpPr>
        <p:spPr>
          <a:xfrm>
            <a:off x="7567932" y="-963488"/>
            <a:ext cx="2217047" cy="2235929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10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Lekerekített téglalap feliratnak 11"/>
          <p:cNvSpPr/>
          <p:nvPr/>
        </p:nvSpPr>
        <p:spPr>
          <a:xfrm>
            <a:off x="1357120" y="5589240"/>
            <a:ext cx="2592288" cy="959503"/>
          </a:xfrm>
          <a:prstGeom prst="wedgeRoundRectCallout">
            <a:avLst>
              <a:gd name="adj1" fmla="val -51369"/>
              <a:gd name="adj2" fmla="val -133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Remélhetőleg, hamarosan lesz pénzem egy autóra. </a:t>
            </a:r>
            <a:r>
              <a:rPr lang="hu-HU" sz="1600" dirty="0" smtClean="0">
                <a:solidFill>
                  <a:srgbClr val="FFC000"/>
                </a:solidFill>
                <a:latin typeface="+mj-lt"/>
                <a:sym typeface="Wingdings" pitchFamily="2" charset="2"/>
              </a:rPr>
              <a:t>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14" name="Akciógomb: Vissza vagy Előző 13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áromszög 14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17" name="Akciógomb: Vissza vagy Előző 16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Háromszög 17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178017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 3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" name="Hold 4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223303" y="836712"/>
            <a:ext cx="6996668" cy="55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Ám ha valakinek mégsem lenne elég ennyi, tehetősebb kedvű kollégáknak akár már egy egész szigetet is tudok ajánlani!</a:t>
            </a:r>
          </a:p>
        </p:txBody>
      </p:sp>
      <p:pic>
        <p:nvPicPr>
          <p:cNvPr id="4098" name="Picture 2" descr="C:\Documents and Settings\Tanulo\Asztal\luxussziget_screenshot_20120628092337_3_n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301" y="1390049"/>
            <a:ext cx="6450671" cy="36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3490864" y="6306318"/>
            <a:ext cx="5653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hlinkClick r:id="rId3"/>
              </a:rPr>
              <a:t>http://pcworld.hu/kozelet/egymilliard-forint-a-napenergiaval-mukodo-lebego-luxussziget.html</a:t>
            </a:r>
            <a:endParaRPr lang="hu-HU" sz="1400" dirty="0">
              <a:latin typeface="+mj-lt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9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Lekerekített téglalap feliratnak 10"/>
          <p:cNvSpPr/>
          <p:nvPr/>
        </p:nvSpPr>
        <p:spPr>
          <a:xfrm>
            <a:off x="1341899" y="5310415"/>
            <a:ext cx="2592288" cy="959503"/>
          </a:xfrm>
          <a:prstGeom prst="wedgeRoundRectCallout">
            <a:avLst>
              <a:gd name="adj1" fmla="val -52585"/>
              <a:gd name="adj2" fmla="val -12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Gondolom a gémkapocs elavult dolog ehhez képest.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13" name="Akciógomb: Vissza vagy Előző 12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Háromszög 13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16" name="Akciógomb: Vissza vagy Előző 15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Háromszög 16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950133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 3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" name="Hold 4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223303" y="836712"/>
            <a:ext cx="699666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Jelen luxus sziget is bizonyítja, hogy az ember bármire képes lehet, akár egy olyan hajó létrehozására ami napelemmel működik. Vajon mi lehet a következő lépés? Egy repülő? </a:t>
            </a:r>
            <a:r>
              <a:rPr lang="hu-HU" b="1" dirty="0" smtClean="0"/>
              <a:t> </a:t>
            </a:r>
            <a:r>
              <a:rPr lang="hu-HU" b="1" dirty="0" smtClean="0"/>
              <a:t>Előre senki sem tudhatja, de az biztos, hogy a jövő rohamosan közeledik!</a:t>
            </a:r>
            <a:endParaRPr lang="hu-HU" b="1" dirty="0" smtClean="0"/>
          </a:p>
        </p:txBody>
      </p:sp>
      <p:pic>
        <p:nvPicPr>
          <p:cNvPr id="5122" name="Picture 2" descr="C:\Documents and Settings\Tanulo\Asztal\luxussziget_screenshot_20120628092337_2_n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6696"/>
            <a:ext cx="6014749" cy="33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Csoportba foglalás 6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8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Lekerekített téglalap feliratnak 9"/>
          <p:cNvSpPr/>
          <p:nvPr/>
        </p:nvSpPr>
        <p:spPr>
          <a:xfrm>
            <a:off x="1357120" y="5589240"/>
            <a:ext cx="2592288" cy="959503"/>
          </a:xfrm>
          <a:prstGeom prst="wedgeRoundRectCallout">
            <a:avLst>
              <a:gd name="adj1" fmla="val -51369"/>
              <a:gd name="adj2" fmla="val -133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Melyik szigeten ragadnánk szívesebben? </a:t>
            </a:r>
            <a:r>
              <a:rPr lang="hu-HU" sz="1600" dirty="0" smtClean="0">
                <a:solidFill>
                  <a:srgbClr val="FFC000"/>
                </a:solidFill>
                <a:latin typeface="+mj-lt"/>
                <a:sym typeface="Wingdings" pitchFamily="2" charset="2"/>
              </a:rPr>
              <a:t>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12" name="Akciógomb: Vissza vagy Előző 11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Háromszög 12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15" name="Akciógomb: Vissza vagy Előző 14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Háromszög 15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15905365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1223303" y="836712"/>
            <a:ext cx="6996668" cy="59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Köszönöm szíves figyelmüket! A vége előtt egy  pár kérdést tennék fel önöknek és miután végeztek a legalsó gombbal tudnak a következő diára lépni.</a:t>
            </a:r>
            <a:endParaRPr lang="hu-HU" b="1" dirty="0" smtClean="0"/>
          </a:p>
        </p:txBody>
      </p:sp>
      <p:sp>
        <p:nvSpPr>
          <p:cNvPr id="33" name="Téglalap 32"/>
          <p:cNvSpPr/>
          <p:nvPr/>
        </p:nvSpPr>
        <p:spPr>
          <a:xfrm>
            <a:off x="8286776" y="3357562"/>
            <a:ext cx="71438" cy="16430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857224" y="4929198"/>
            <a:ext cx="7500990" cy="71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6072198" y="4572008"/>
            <a:ext cx="71438" cy="4286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3500430" y="4572008"/>
            <a:ext cx="71438" cy="4286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857224" y="4500570"/>
            <a:ext cx="71438" cy="4286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Picture 3" descr="C:\Documents and Settings\Tanulo\Asztal\fulemule_2014\kc200gh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52" b="98944" l="36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721" y="2000240"/>
            <a:ext cx="1389279" cy="15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71406" y="1785926"/>
            <a:ext cx="2500330" cy="2857520"/>
          </a:xfrm>
          <a:prstGeom prst="roundRect">
            <a:avLst/>
          </a:prstGeom>
          <a:solidFill>
            <a:srgbClr val="38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gy oldalon két sarkán kerekített téglalap 8"/>
          <p:cNvSpPr/>
          <p:nvPr/>
        </p:nvSpPr>
        <p:spPr>
          <a:xfrm>
            <a:off x="142844" y="1857364"/>
            <a:ext cx="2357454" cy="7143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Milyen tető elemre ragasztottak napelemet?</a:t>
            </a:r>
            <a:endParaRPr lang="hu-HU" dirty="0"/>
          </a:p>
        </p:txBody>
      </p:sp>
      <p:sp>
        <p:nvSpPr>
          <p:cNvPr id="10" name="Egy oldalon két sarkán kerekített téglalap 9"/>
          <p:cNvSpPr/>
          <p:nvPr/>
        </p:nvSpPr>
        <p:spPr>
          <a:xfrm rot="16200000">
            <a:off x="1535885" y="2178835"/>
            <a:ext cx="428628" cy="1643074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smtClean="0"/>
              <a:t>Kémény</a:t>
            </a:r>
            <a:endParaRPr lang="hu-HU" dirty="0"/>
          </a:p>
        </p:txBody>
      </p:sp>
      <p:sp>
        <p:nvSpPr>
          <p:cNvPr id="11" name="Egy oldalon két sarkán kerekített téglalap 10"/>
          <p:cNvSpPr/>
          <p:nvPr/>
        </p:nvSpPr>
        <p:spPr>
          <a:xfrm rot="5400000">
            <a:off x="107125" y="2750339"/>
            <a:ext cx="428628" cy="500066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12" name="Egy oldalon két sarkán kerekített téglalap 11"/>
          <p:cNvSpPr/>
          <p:nvPr/>
        </p:nvSpPr>
        <p:spPr>
          <a:xfrm rot="16200000">
            <a:off x="1535885" y="2678901"/>
            <a:ext cx="428628" cy="1643074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smtClean="0"/>
              <a:t>Cserép</a:t>
            </a:r>
            <a:endParaRPr lang="hu-HU" dirty="0"/>
          </a:p>
        </p:txBody>
      </p:sp>
      <p:sp>
        <p:nvSpPr>
          <p:cNvPr id="13" name="Egy oldalon két sarkán kerekített téglalap 12"/>
          <p:cNvSpPr/>
          <p:nvPr/>
        </p:nvSpPr>
        <p:spPr>
          <a:xfrm rot="5400000">
            <a:off x="107125" y="3250405"/>
            <a:ext cx="428628" cy="500066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14" name="Egy oldalon két sarkán kerekített téglalap 13"/>
          <p:cNvSpPr/>
          <p:nvPr/>
        </p:nvSpPr>
        <p:spPr>
          <a:xfrm rot="16200000">
            <a:off x="1535885" y="3178967"/>
            <a:ext cx="428628" cy="1643074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smtClean="0"/>
              <a:t>Eresz</a:t>
            </a:r>
            <a:endParaRPr lang="hu-HU" dirty="0"/>
          </a:p>
        </p:txBody>
      </p:sp>
      <p:sp>
        <p:nvSpPr>
          <p:cNvPr id="15" name="Egy oldalon két sarkán kerekített téglalap 14"/>
          <p:cNvSpPr/>
          <p:nvPr/>
        </p:nvSpPr>
        <p:spPr>
          <a:xfrm rot="5400000">
            <a:off x="107125" y="3750471"/>
            <a:ext cx="428628" cy="500066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17" name="Lekerekített téglalap 16"/>
          <p:cNvSpPr/>
          <p:nvPr/>
        </p:nvSpPr>
        <p:spPr>
          <a:xfrm>
            <a:off x="2643174" y="1785926"/>
            <a:ext cx="2500330" cy="2857520"/>
          </a:xfrm>
          <a:prstGeom prst="roundRect">
            <a:avLst/>
          </a:prstGeom>
          <a:solidFill>
            <a:srgbClr val="38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gy oldalon két sarkán kerekített téglalap 17"/>
          <p:cNvSpPr/>
          <p:nvPr/>
        </p:nvSpPr>
        <p:spPr>
          <a:xfrm>
            <a:off x="2714612" y="1857364"/>
            <a:ext cx="2357454" cy="7143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Milyen készülékre terveztek átlátszó napelem fóliát?</a:t>
            </a:r>
            <a:endParaRPr lang="hu-HU" dirty="0"/>
          </a:p>
        </p:txBody>
      </p:sp>
      <p:sp>
        <p:nvSpPr>
          <p:cNvPr id="19" name="Egy oldalon két sarkán kerekített téglalap 18"/>
          <p:cNvSpPr/>
          <p:nvPr/>
        </p:nvSpPr>
        <p:spPr>
          <a:xfrm rot="16200000">
            <a:off x="4107653" y="2178835"/>
            <a:ext cx="428628" cy="1643074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smtClean="0"/>
              <a:t>Okos telefonok</a:t>
            </a:r>
            <a:endParaRPr lang="hu-HU" dirty="0"/>
          </a:p>
        </p:txBody>
      </p:sp>
      <p:sp>
        <p:nvSpPr>
          <p:cNvPr id="20" name="Egy oldalon két sarkán kerekített téglalap 19"/>
          <p:cNvSpPr/>
          <p:nvPr/>
        </p:nvSpPr>
        <p:spPr>
          <a:xfrm rot="5400000">
            <a:off x="2678893" y="2750339"/>
            <a:ext cx="428628" cy="500066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21" name="Egy oldalon két sarkán kerekített téglalap 20"/>
          <p:cNvSpPr/>
          <p:nvPr/>
        </p:nvSpPr>
        <p:spPr>
          <a:xfrm rot="16200000">
            <a:off x="4107653" y="2678901"/>
            <a:ext cx="428628" cy="1643074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smtClean="0"/>
              <a:t>Sminkes doboz</a:t>
            </a:r>
            <a:endParaRPr lang="hu-HU" dirty="0"/>
          </a:p>
        </p:txBody>
      </p:sp>
      <p:sp>
        <p:nvSpPr>
          <p:cNvPr id="22" name="Egy oldalon két sarkán kerekített téglalap 21"/>
          <p:cNvSpPr/>
          <p:nvPr/>
        </p:nvSpPr>
        <p:spPr>
          <a:xfrm rot="5400000">
            <a:off x="2678893" y="3250405"/>
            <a:ext cx="428628" cy="500066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23" name="Egy oldalon két sarkán kerekített téglalap 22"/>
          <p:cNvSpPr/>
          <p:nvPr/>
        </p:nvSpPr>
        <p:spPr>
          <a:xfrm rot="16200000">
            <a:off x="4107653" y="3178967"/>
            <a:ext cx="428628" cy="1643074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smtClean="0"/>
              <a:t>Monitor</a:t>
            </a:r>
            <a:endParaRPr lang="hu-HU" dirty="0"/>
          </a:p>
        </p:txBody>
      </p:sp>
      <p:sp>
        <p:nvSpPr>
          <p:cNvPr id="24" name="Egy oldalon két sarkán kerekített téglalap 23"/>
          <p:cNvSpPr/>
          <p:nvPr/>
        </p:nvSpPr>
        <p:spPr>
          <a:xfrm rot="5400000">
            <a:off x="2678893" y="3750471"/>
            <a:ext cx="428628" cy="500066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25" name="Lekerekített téglalap 24"/>
          <p:cNvSpPr/>
          <p:nvPr/>
        </p:nvSpPr>
        <p:spPr>
          <a:xfrm>
            <a:off x="5214942" y="1785926"/>
            <a:ext cx="2500330" cy="2857520"/>
          </a:xfrm>
          <a:prstGeom prst="roundRect">
            <a:avLst/>
          </a:prstGeom>
          <a:solidFill>
            <a:srgbClr val="38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gy oldalon két sarkán kerekített téglalap 25"/>
          <p:cNvSpPr/>
          <p:nvPr/>
        </p:nvSpPr>
        <p:spPr>
          <a:xfrm>
            <a:off x="5286380" y="1857364"/>
            <a:ext cx="2357454" cy="7143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Hogy hívják a gémkapcsot?</a:t>
            </a:r>
            <a:endParaRPr lang="hu-HU" dirty="0"/>
          </a:p>
        </p:txBody>
      </p:sp>
      <p:sp>
        <p:nvSpPr>
          <p:cNvPr id="27" name="Egy oldalon két sarkán kerekített téglalap 26"/>
          <p:cNvSpPr/>
          <p:nvPr/>
        </p:nvSpPr>
        <p:spPr>
          <a:xfrm rot="16200000">
            <a:off x="6679421" y="2178835"/>
            <a:ext cx="428628" cy="1643074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err="1" smtClean="0"/>
              <a:t>MatekMarci</a:t>
            </a:r>
            <a:endParaRPr lang="hu-HU" dirty="0"/>
          </a:p>
        </p:txBody>
      </p:sp>
      <p:sp>
        <p:nvSpPr>
          <p:cNvPr id="28" name="Egy oldalon két sarkán kerekített téglalap 27"/>
          <p:cNvSpPr/>
          <p:nvPr/>
        </p:nvSpPr>
        <p:spPr>
          <a:xfrm rot="5400000">
            <a:off x="5250661" y="2750339"/>
            <a:ext cx="428628" cy="500066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29" name="Egy oldalon két sarkán kerekített téglalap 28"/>
          <p:cNvSpPr/>
          <p:nvPr/>
        </p:nvSpPr>
        <p:spPr>
          <a:xfrm rot="16200000">
            <a:off x="6679421" y="2678901"/>
            <a:ext cx="428628" cy="1643074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err="1" smtClean="0"/>
              <a:t>InforMotkány</a:t>
            </a:r>
            <a:endParaRPr lang="hu-HU" dirty="0"/>
          </a:p>
        </p:txBody>
      </p:sp>
      <p:sp>
        <p:nvSpPr>
          <p:cNvPr id="30" name="Egy oldalon két sarkán kerekített téglalap 29"/>
          <p:cNvSpPr/>
          <p:nvPr/>
        </p:nvSpPr>
        <p:spPr>
          <a:xfrm rot="5400000">
            <a:off x="5250661" y="3250405"/>
            <a:ext cx="428628" cy="500066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31" name="Egy oldalon két sarkán kerekített téglalap 30"/>
          <p:cNvSpPr/>
          <p:nvPr/>
        </p:nvSpPr>
        <p:spPr>
          <a:xfrm rot="16200000">
            <a:off x="6679421" y="3178967"/>
            <a:ext cx="428628" cy="1643074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err="1" smtClean="0"/>
              <a:t>InforMatyi</a:t>
            </a:r>
            <a:endParaRPr lang="hu-HU" dirty="0"/>
          </a:p>
        </p:txBody>
      </p:sp>
      <p:sp>
        <p:nvSpPr>
          <p:cNvPr id="32" name="Egy oldalon két sarkán kerekített téglalap 31"/>
          <p:cNvSpPr/>
          <p:nvPr/>
        </p:nvSpPr>
        <p:spPr>
          <a:xfrm rot="5400000">
            <a:off x="5250661" y="3750471"/>
            <a:ext cx="428628" cy="500066"/>
          </a:xfrm>
          <a:prstGeom prst="round2SameRect">
            <a:avLst/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C</a:t>
            </a:r>
            <a:endParaRPr lang="hu-HU" dirty="0"/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4500562" y="5500702"/>
            <a:ext cx="1714512" cy="928694"/>
            <a:chOff x="6704855" y="5514011"/>
            <a:chExt cx="900359" cy="360040"/>
          </a:xfrm>
        </p:grpSpPr>
        <p:sp>
          <p:nvSpPr>
            <p:cNvPr id="39" name="Akciógomb: Vissza vagy Előző 38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670485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Háromszög 39"/>
            <p:cNvSpPr/>
            <p:nvPr/>
          </p:nvSpPr>
          <p:spPr>
            <a:xfrm rot="5400000">
              <a:off x="7204976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1" name="Akciógomb: Tovább vagy Következő 40">
            <a:hlinkClick r:id="rId6" action="ppaction://hlinksldjump" highlightClick="1"/>
          </p:cNvPr>
          <p:cNvSpPr/>
          <p:nvPr/>
        </p:nvSpPr>
        <p:spPr>
          <a:xfrm>
            <a:off x="142844" y="2786058"/>
            <a:ext cx="2357454" cy="428628"/>
          </a:xfrm>
          <a:prstGeom prst="actionButtonForwardNex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2" name="Akciógomb: Tovább vagy Következő 41">
            <a:hlinkClick r:id="rId7" action="ppaction://hlinksldjump" highlightClick="1"/>
          </p:cNvPr>
          <p:cNvSpPr/>
          <p:nvPr/>
        </p:nvSpPr>
        <p:spPr>
          <a:xfrm>
            <a:off x="142844" y="3286124"/>
            <a:ext cx="2357454" cy="428628"/>
          </a:xfrm>
          <a:prstGeom prst="actionButtonForwardNex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Akciógomb: Tovább vagy Következő 42">
            <a:hlinkClick r:id="rId6" action="ppaction://hlinksldjump" highlightClick="1"/>
          </p:cNvPr>
          <p:cNvSpPr/>
          <p:nvPr/>
        </p:nvSpPr>
        <p:spPr>
          <a:xfrm>
            <a:off x="142844" y="3786190"/>
            <a:ext cx="2357454" cy="428628"/>
          </a:xfrm>
          <a:prstGeom prst="actionButtonForwardNex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4" name="Akciógomb: Tovább vagy Következő 43">
            <a:hlinkClick r:id="rId6" action="ppaction://hlinksldjump" highlightClick="1"/>
          </p:cNvPr>
          <p:cNvSpPr/>
          <p:nvPr/>
        </p:nvSpPr>
        <p:spPr>
          <a:xfrm>
            <a:off x="2714612" y="3786190"/>
            <a:ext cx="2357454" cy="428628"/>
          </a:xfrm>
          <a:prstGeom prst="actionButtonForwardNex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5" name="Akciógomb: Tovább vagy Következő 44">
            <a:hlinkClick r:id="rId7" action="ppaction://hlinksldjump" highlightClick="1"/>
          </p:cNvPr>
          <p:cNvSpPr/>
          <p:nvPr/>
        </p:nvSpPr>
        <p:spPr>
          <a:xfrm>
            <a:off x="2714612" y="2786058"/>
            <a:ext cx="2357454" cy="428628"/>
          </a:xfrm>
          <a:prstGeom prst="actionButtonForwardNex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Akciógomb: Tovább vagy Következő 45">
            <a:hlinkClick r:id="rId6" action="ppaction://hlinksldjump" highlightClick="1"/>
          </p:cNvPr>
          <p:cNvSpPr/>
          <p:nvPr/>
        </p:nvSpPr>
        <p:spPr>
          <a:xfrm>
            <a:off x="2714612" y="3286124"/>
            <a:ext cx="2357454" cy="428628"/>
          </a:xfrm>
          <a:prstGeom prst="actionButtonForwardNex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7" name="Akciógomb: Tovább vagy Következő 46">
            <a:hlinkClick r:id="rId6" action="ppaction://hlinksldjump" highlightClick="1"/>
          </p:cNvPr>
          <p:cNvSpPr/>
          <p:nvPr/>
        </p:nvSpPr>
        <p:spPr>
          <a:xfrm>
            <a:off x="5286380" y="3286124"/>
            <a:ext cx="2357454" cy="428628"/>
          </a:xfrm>
          <a:prstGeom prst="actionButtonForwardNex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8" name="Akciógomb: Tovább vagy Következő 47">
            <a:hlinkClick r:id="rId7" action="ppaction://hlinksldjump" highlightClick="1"/>
          </p:cNvPr>
          <p:cNvSpPr/>
          <p:nvPr/>
        </p:nvSpPr>
        <p:spPr>
          <a:xfrm>
            <a:off x="5286380" y="3786190"/>
            <a:ext cx="2357454" cy="428628"/>
          </a:xfrm>
          <a:prstGeom prst="actionButtonForwardNex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Akciógomb: Tovább vagy Következő 48">
            <a:hlinkClick r:id="rId6" action="ppaction://hlinksldjump" highlightClick="1"/>
          </p:cNvPr>
          <p:cNvSpPr/>
          <p:nvPr/>
        </p:nvSpPr>
        <p:spPr>
          <a:xfrm>
            <a:off x="5286380" y="2786058"/>
            <a:ext cx="2357454" cy="428628"/>
          </a:xfrm>
          <a:prstGeom prst="actionButtonForwardNex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0" name="Hold 49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1" name="Hold 50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34" grpId="0" animBg="1"/>
      <p:bldP spid="35" grpId="0" animBg="1"/>
      <p:bldP spid="36" grpId="0" animBg="1"/>
      <p:bldP spid="37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anulo\Asztal\188648580_10668a7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003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965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mindennapi felhasználása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960219"/>
          </a:xfrm>
        </p:spPr>
        <p:txBody>
          <a:bodyPr/>
          <a:lstStyle/>
          <a:p>
            <a:r>
              <a:rPr lang="hu-HU" dirty="0" smtClean="0"/>
              <a:t>	Napelemet nap mint nap világszerte sokan, ám nem elegen használunk, hogy csökkentsük szennyezésünket a környezet felé és egyben a számláinkat is könnyen be tudjuk fizetni a hónap végén.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427984" y="2614155"/>
            <a:ext cx="3816425" cy="199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	Persze sajnos ennek a pénztárca az első oka, hogy miért nincs minden háztartásban legalább pár darab napelem. Ugyan a felhasználása napról napra szélesedik és egyre elérhetőbbé válik a mindennapi emberek számára is.</a:t>
            </a:r>
            <a:endParaRPr lang="hu-HU" dirty="0"/>
          </a:p>
        </p:txBody>
      </p:sp>
      <p:sp>
        <p:nvSpPr>
          <p:cNvPr id="5" name="Hold 4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6" name="Hold 5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971600" y="2134403"/>
            <a:ext cx="2592288" cy="959503"/>
          </a:xfrm>
          <a:prstGeom prst="wedgeRoundRectCallout">
            <a:avLst>
              <a:gd name="adj1" fmla="val -32416"/>
              <a:gd name="adj2" fmla="val 119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C000"/>
                </a:solidFill>
                <a:latin typeface="+mj-lt"/>
              </a:rPr>
              <a:t>Sziasztok InforMatyi vagyok!</a:t>
            </a:r>
            <a:endParaRPr lang="hu-HU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2136464" y="3001733"/>
            <a:ext cx="2592288" cy="959503"/>
          </a:xfrm>
          <a:prstGeom prst="wedgeRoundRectCallout">
            <a:avLst>
              <a:gd name="adj1" fmla="val -73481"/>
              <a:gd name="adj2" fmla="val 68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C000"/>
                </a:solidFill>
                <a:latin typeface="+mj-lt"/>
              </a:rPr>
              <a:t>Én segítek majd végig kalauzolni téged a napelemek világában</a:t>
            </a:r>
            <a:endParaRPr lang="hu-HU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1835178" y="3877083"/>
            <a:ext cx="2592288" cy="959503"/>
          </a:xfrm>
          <a:prstGeom prst="wedgeRoundRectCallout">
            <a:avLst>
              <a:gd name="adj1" fmla="val -65057"/>
              <a:gd name="adj2" fmla="val 312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C000"/>
                </a:solidFill>
                <a:latin typeface="+mj-lt"/>
              </a:rPr>
              <a:t>Lássunk is neki!</a:t>
            </a:r>
            <a:endParaRPr lang="hu-HU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8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Csoportba foglalás 27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29" name="Akciógomb: Vissza vagy Előző 28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Háromszög 29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32" name="Akciógomb: Vissza vagy Előző 31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Háromszög 32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4014153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3652" y="980728"/>
            <a:ext cx="7520940" cy="548640"/>
          </a:xfrm>
        </p:spPr>
        <p:txBody>
          <a:bodyPr/>
          <a:lstStyle/>
          <a:p>
            <a:r>
              <a:rPr lang="hu-HU" dirty="0" smtClean="0">
                <a:solidFill>
                  <a:srgbClr val="F96A1B"/>
                </a:solidFill>
              </a:rPr>
              <a:t>Köszönöm a figyelmet!</a:t>
            </a:r>
            <a:endParaRPr lang="hu-HU" dirty="0">
              <a:solidFill>
                <a:srgbClr val="F96A1B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4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Csoportba foglalás 5"/>
          <p:cNvGrpSpPr/>
          <p:nvPr/>
        </p:nvGrpSpPr>
        <p:grpSpPr>
          <a:xfrm>
            <a:off x="7000892" y="5572140"/>
            <a:ext cx="900359" cy="360040"/>
            <a:chOff x="6929945" y="5514011"/>
            <a:chExt cx="900359" cy="360040"/>
          </a:xfrm>
        </p:grpSpPr>
        <p:sp>
          <p:nvSpPr>
            <p:cNvPr id="7" name="Akciógomb: Vissza vagy Előző 6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Háromszög 7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2" name="Lekerekített téglalap feliratnak 11"/>
          <p:cNvSpPr/>
          <p:nvPr/>
        </p:nvSpPr>
        <p:spPr>
          <a:xfrm>
            <a:off x="1500166" y="5572140"/>
            <a:ext cx="2592288" cy="959503"/>
          </a:xfrm>
          <a:prstGeom prst="wedgeRoundRectCallout">
            <a:avLst>
              <a:gd name="adj1" fmla="val -57743"/>
              <a:gd name="adj2" fmla="val -151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Elnézést a kis zökkenésért, valamit lehet, hogy elnyomtam.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Hold 12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14" name="Hold 13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500298" y="2357430"/>
            <a:ext cx="378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http://upload.wikimedia.org/wikipedia/commons/thumb/2/2d/FullGoodAnswer.png/1024px-FullGoodAnswer.png</a:t>
            </a:r>
            <a:endParaRPr lang="hu-HU" sz="1200" dirty="0"/>
          </a:p>
        </p:txBody>
      </p:sp>
      <p:sp>
        <p:nvSpPr>
          <p:cNvPr id="16" name="Téglalap 15"/>
          <p:cNvSpPr/>
          <p:nvPr/>
        </p:nvSpPr>
        <p:spPr>
          <a:xfrm>
            <a:off x="2500298" y="2071678"/>
            <a:ext cx="3429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http://aroundtheplate.org/wp-content/uploads/2011/10/wrong.jpg</a:t>
            </a:r>
            <a:endParaRPr lang="hu-HU" sz="1200" dirty="0"/>
          </a:p>
        </p:txBody>
      </p:sp>
      <p:sp>
        <p:nvSpPr>
          <p:cNvPr id="17" name="Téglalap 16"/>
          <p:cNvSpPr/>
          <p:nvPr/>
        </p:nvSpPr>
        <p:spPr>
          <a:xfrm>
            <a:off x="6286512" y="2071678"/>
            <a:ext cx="2571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http://pcworld.hu/tudomany/nemsokara-fak-segitsegevel-gyujtunk-majd-napenergiat.html</a:t>
            </a:r>
          </a:p>
          <a:p>
            <a:r>
              <a:rPr lang="hu-HU" sz="1200" dirty="0" smtClean="0"/>
              <a:t>http://pcworld.hu/tudomany/ragasszunk-napelemet-mindenre.html</a:t>
            </a:r>
          </a:p>
          <a:p>
            <a:r>
              <a:rPr lang="hu-HU" sz="1200" dirty="0" smtClean="0"/>
              <a:t>http://pcworld.hu/kozelet/egymilliard-forint-a-napenergiaval-mukodo-lebego-luxussziget.html</a:t>
            </a:r>
          </a:p>
          <a:p>
            <a:r>
              <a:rPr lang="hu-HU" sz="1200" dirty="0" smtClean="0"/>
              <a:t>http://pcworld.hu/kozelet/megnovelt-napenergiagyujto-hatekonysag.html</a:t>
            </a:r>
          </a:p>
          <a:p>
            <a:r>
              <a:rPr lang="hu-HU" sz="1200" dirty="0" smtClean="0"/>
              <a:t>http://pcworld.hu/tudomany/napelemes-dronok-lephetik-el-az-eget.html</a:t>
            </a:r>
          </a:p>
          <a:p>
            <a:r>
              <a:rPr lang="hu-HU" sz="1200" dirty="0" smtClean="0"/>
              <a:t>http://pcworld.hu/mobil/napelem-kerulhet-a-mobilok-kijelzojebe.html</a:t>
            </a:r>
          </a:p>
          <a:p>
            <a:r>
              <a:rPr lang="hu-HU" sz="1200" dirty="0" smtClean="0"/>
              <a:t>http://pcworld.hu/hardver/laptop-kizarolag-napelemmel.html</a:t>
            </a:r>
            <a:endParaRPr lang="hu-HU" sz="1200" dirty="0"/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2071670" y="1571612"/>
            <a:ext cx="421484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39B4E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Köszönöm a segítséget az alábbi linkeknek:</a:t>
            </a:r>
            <a:endParaRPr kumimoji="0" lang="hu-HU" sz="1400" b="0" i="0" u="none" strike="noStrike" kern="1200" cap="all" spc="0" normalizeH="0" baseline="0" noProof="0" dirty="0">
              <a:ln>
                <a:noFill/>
              </a:ln>
              <a:solidFill>
                <a:srgbClr val="39B4E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500298" y="2928934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http://prohardver.hu/dl/cnt/2013-05/97966/samsung_ativ_pc_pro_4.jpg</a:t>
            </a:r>
            <a:endParaRPr lang="hu-HU" sz="1200" dirty="0"/>
          </a:p>
        </p:txBody>
      </p:sp>
      <p:sp>
        <p:nvSpPr>
          <p:cNvPr id="20" name="Téglalap 19"/>
          <p:cNvSpPr/>
          <p:nvPr/>
        </p:nvSpPr>
        <p:spPr>
          <a:xfrm>
            <a:off x="2500298" y="3286124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http://hg.hu/upload/images/photos/000/031/919/napelemes_elem20130602-27858-139px8j.original.jpg?1370130837</a:t>
            </a:r>
          </a:p>
          <a:p>
            <a:r>
              <a:rPr lang="hu-HU" sz="1200" dirty="0" smtClean="0"/>
              <a:t>http://www.koz-tervill.hu/wp-content/uploads/2011/11/napelemes_cserep.jpg</a:t>
            </a:r>
          </a:p>
          <a:p>
            <a:r>
              <a:rPr lang="hu-HU" sz="1200" dirty="0" smtClean="0"/>
              <a:t>http://www.acrux.hu/sun/pic/napelem/kc200ght.jpg</a:t>
            </a:r>
          </a:p>
          <a:p>
            <a:r>
              <a:rPr lang="hu-HU" sz="1200" dirty="0" smtClean="0"/>
              <a:t>http://img04.aprod.hu/</a:t>
            </a:r>
            <a:r>
              <a:rPr lang="hu-HU" sz="1200" dirty="0" err="1" smtClean="0"/>
              <a:t>images</a:t>
            </a:r>
            <a:r>
              <a:rPr lang="hu-HU" sz="1200" dirty="0" smtClean="0"/>
              <a:t>_</a:t>
            </a:r>
            <a:r>
              <a:rPr lang="hu-HU" sz="1200" dirty="0" err="1" smtClean="0"/>
              <a:t>aprodhu</a:t>
            </a:r>
            <a:r>
              <a:rPr lang="hu-HU" sz="1200" dirty="0" smtClean="0"/>
              <a:t>/22561385_3_644x461_napelemes-tolto-kulso-akkumulator-2600mah-mobiltelefon-tartozekok.jpg</a:t>
            </a:r>
          </a:p>
          <a:p>
            <a:r>
              <a:rPr lang="hu-HU" sz="1200" dirty="0" smtClean="0"/>
              <a:t>http://akkuk-elemek.hupont.hu/felhasznalok_uj/8/1/81603/kepfeltoltes/nokia_akku.jpg</a:t>
            </a:r>
            <a:endParaRPr lang="hu-HU" sz="1200" dirty="0"/>
          </a:p>
        </p:txBody>
      </p:sp>
      <p:sp>
        <p:nvSpPr>
          <p:cNvPr id="21" name="Cím 1"/>
          <p:cNvSpPr txBox="1">
            <a:spLocks/>
          </p:cNvSpPr>
          <p:nvPr/>
        </p:nvSpPr>
        <p:spPr>
          <a:xfrm>
            <a:off x="6286512" y="6072206"/>
            <a:ext cx="250033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96A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Forgó Dávid</a:t>
            </a:r>
            <a:endParaRPr kumimoji="0" lang="hu-HU" sz="2800" b="0" i="0" u="none" strike="noStrike" kern="1200" cap="all" spc="0" normalizeH="0" baseline="0" noProof="0" dirty="0">
              <a:ln>
                <a:noFill/>
              </a:ln>
              <a:solidFill>
                <a:srgbClr val="F96A1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7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e\Desktop\1024px-FullGoodAnsw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000660" cy="500066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072198" y="92867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00B050"/>
                </a:solidFill>
              </a:rPr>
              <a:t>Gratulálok helyes válasz!</a:t>
            </a:r>
            <a:endParaRPr lang="hu-HU" sz="4800" dirty="0">
              <a:solidFill>
                <a:srgbClr val="00B050"/>
              </a:solidFill>
            </a:endParaRPr>
          </a:p>
        </p:txBody>
      </p:sp>
      <p:sp>
        <p:nvSpPr>
          <p:cNvPr id="6" name="Akciógomb: Visszatérés 5">
            <a:hlinkClick r:id="rId3" action="ppaction://hlinksldjump" highlightClick="1"/>
          </p:cNvPr>
          <p:cNvSpPr/>
          <p:nvPr/>
        </p:nvSpPr>
        <p:spPr>
          <a:xfrm>
            <a:off x="6286512" y="3714752"/>
            <a:ext cx="1643074" cy="1143008"/>
          </a:xfrm>
          <a:prstGeom prst="actionButtonRetur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e\Desktop\wr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267310" cy="4389425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072198" y="92867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FF0000"/>
                </a:solidFill>
              </a:rPr>
              <a:t>Sajnos ez most helytelen!</a:t>
            </a:r>
            <a:endParaRPr lang="hu-HU" sz="4800" dirty="0">
              <a:solidFill>
                <a:srgbClr val="FF0000"/>
              </a:solidFill>
            </a:endParaRPr>
          </a:p>
        </p:txBody>
      </p:sp>
      <p:sp>
        <p:nvSpPr>
          <p:cNvPr id="6" name="Akciógomb: Visszatérés 5">
            <a:hlinkClick r:id="rId3" action="ppaction://hlinksldjump" highlightClick="1"/>
          </p:cNvPr>
          <p:cNvSpPr/>
          <p:nvPr/>
        </p:nvSpPr>
        <p:spPr>
          <a:xfrm>
            <a:off x="6286512" y="3714752"/>
            <a:ext cx="1643074" cy="1143008"/>
          </a:xfrm>
          <a:prstGeom prst="actionButtonRetur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611560" y="548681"/>
            <a:ext cx="7520940" cy="648072"/>
          </a:xfrm>
        </p:spPr>
        <p:txBody>
          <a:bodyPr/>
          <a:lstStyle/>
          <a:p>
            <a:r>
              <a:rPr lang="hu-HU" dirty="0" smtClean="0"/>
              <a:t>Első sorban a napaelem a tetőre felszerelve kerül felhasználásra, de ma már sokkal több felhasználási módja van, hamarosan mutatok is egy párat.</a:t>
            </a:r>
            <a:endParaRPr lang="hu-HU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34745" y="1349153"/>
            <a:ext cx="752094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Most viszont egy </a:t>
            </a:r>
            <a:r>
              <a:rPr lang="hu-HU" dirty="0" smtClean="0">
                <a:solidFill>
                  <a:srgbClr val="39B4E1"/>
                </a:solidFill>
              </a:rPr>
              <a:t>Magyarok által készített</a:t>
            </a:r>
            <a:r>
              <a:rPr lang="hu-HU" dirty="0" smtClean="0"/>
              <a:t>, úgynevezett </a:t>
            </a:r>
            <a:r>
              <a:rPr lang="hu-HU" dirty="0" smtClean="0">
                <a:solidFill>
                  <a:srgbClr val="39B4E1"/>
                </a:solidFill>
              </a:rPr>
              <a:t>Napelem cserepet </a:t>
            </a:r>
            <a:r>
              <a:rPr lang="hu-HU" dirty="0" smtClean="0"/>
              <a:t>vesszünk szemügyre.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2811397" y="2328482"/>
            <a:ext cx="3744416" cy="218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	Felhasználása azért olyan hatékony, mert a </a:t>
            </a:r>
            <a:r>
              <a:rPr lang="hu-HU" dirty="0" smtClean="0">
                <a:solidFill>
                  <a:srgbClr val="F96A1B"/>
                </a:solidFill>
              </a:rPr>
              <a:t>jelenlegi napelemeket </a:t>
            </a:r>
            <a:r>
              <a:rPr lang="hu-HU" dirty="0" smtClean="0"/>
              <a:t>a cserépre rögzítették és nem volt olyan helytakarékos mint, a jobb oldalon látható átlátszó fóliára illesztett napelem fólia. A tetőre nézve esztétikailag is jobban néz ki, mintha egy napelem doboz sor lenne a tetőnkön.</a:t>
            </a:r>
            <a:endParaRPr lang="hu-HU" dirty="0"/>
          </a:p>
        </p:txBody>
      </p:sp>
      <p:sp>
        <p:nvSpPr>
          <p:cNvPr id="2" name="Jobbra nyíl 1"/>
          <p:cNvSpPr/>
          <p:nvPr/>
        </p:nvSpPr>
        <p:spPr>
          <a:xfrm rot="10800000">
            <a:off x="2317941" y="2500816"/>
            <a:ext cx="830073" cy="419028"/>
          </a:xfrm>
          <a:prstGeom prst="rightArrow">
            <a:avLst>
              <a:gd name="adj1" fmla="val 34950"/>
              <a:gd name="adj2" fmla="val 612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Kanyar felfelé 5"/>
          <p:cNvSpPr/>
          <p:nvPr/>
        </p:nvSpPr>
        <p:spPr>
          <a:xfrm rot="5400000">
            <a:off x="4112459" y="173765"/>
            <a:ext cx="655294" cy="3593864"/>
          </a:xfrm>
          <a:prstGeom prst="bentUpArrow">
            <a:avLst>
              <a:gd name="adj1" fmla="val 22379"/>
              <a:gd name="adj2" fmla="val 28751"/>
              <a:gd name="adj3" fmla="val 35565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Hold 8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10" name="Hold 9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pic>
        <p:nvPicPr>
          <p:cNvPr id="1026" name="Picture 2" descr="C:\Documents and Settings\Tanulo\Asztal\fulemule_2014\napelemes_cser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53" b="99267" l="5625" r="94250">
                        <a14:foregroundMark x1="38625" y1="14956" x2="28875" y2="33138"/>
                        <a14:foregroundMark x1="34750" y1="24487" x2="36625" y2="25073"/>
                        <a14:foregroundMark x1="33125" y1="31378" x2="33125" y2="31378"/>
                        <a14:foregroundMark x1="86125" y1="19941" x2="86125" y2="19941"/>
                        <a14:foregroundMark x1="87000" y1="27273" x2="87000" y2="27273"/>
                        <a14:backgroundMark x1="33125" y1="88563" x2="33125" y2="88563"/>
                        <a14:backgroundMark x1="37375" y1="91349" x2="37375" y2="91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623" y="2165781"/>
            <a:ext cx="3239922" cy="276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Tanulo\Asztal\fulemule_2014\kc200gh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52" b="98944" l="36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477" y="2165781"/>
            <a:ext cx="2317941" cy="26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Csoportba foglalás 10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12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églalap 6"/>
          <p:cNvSpPr/>
          <p:nvPr/>
        </p:nvSpPr>
        <p:spPr>
          <a:xfrm>
            <a:off x="4643438" y="1673189"/>
            <a:ext cx="144016" cy="492592"/>
          </a:xfrm>
          <a:prstGeom prst="rect">
            <a:avLst/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feliratnak 14"/>
          <p:cNvSpPr/>
          <p:nvPr/>
        </p:nvSpPr>
        <p:spPr>
          <a:xfrm>
            <a:off x="1357120" y="5589240"/>
            <a:ext cx="2592288" cy="959503"/>
          </a:xfrm>
          <a:prstGeom prst="wedgeRoundRectCallout">
            <a:avLst>
              <a:gd name="adj1" fmla="val -51369"/>
              <a:gd name="adj2" fmla="val -133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Az idők során már napelem cserepet is vehetünk! Fantasztikus!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29" name="Akciógomb: Vissza vagy Előző 28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Háromszög 29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32" name="Akciógomb: Vissza vagy Előző 31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Háromszög 32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36138859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/>
      <p:bldP spid="2" grpId="0" animBg="1"/>
      <p:bldP spid="6" grpId="0" animBg="1"/>
      <p:bldP spid="9" grpId="0" animBg="1"/>
      <p:bldP spid="10" grpId="0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611560" y="548680"/>
            <a:ext cx="7520940" cy="1440159"/>
          </a:xfrm>
        </p:spPr>
        <p:txBody>
          <a:bodyPr>
            <a:normAutofit/>
          </a:bodyPr>
          <a:lstStyle/>
          <a:p>
            <a:r>
              <a:rPr lang="hu-HU" dirty="0" smtClean="0"/>
              <a:t>	Talán nem is gondolnánk, de ma már mindenhol megjelenik ez a technológia. A mobiltelefonok terjeszkedő piacán egyre több alkalommal fordul elő, hogy egy telefon kijelzője eléri a 4 colos átmérőt is. Annak ellenére, hogy a zsebünkbe alig tudjuk betuszkolni, rengeteg energiát használ el, csupán csak a kijelző használata.</a:t>
            </a:r>
            <a:endParaRPr lang="hu-HU" dirty="0"/>
          </a:p>
        </p:txBody>
      </p:sp>
      <p:sp>
        <p:nvSpPr>
          <p:cNvPr id="5" name="Hold 4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6" name="Hold 5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300478" y="2129303"/>
            <a:ext cx="584352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	De a telefonnak egyre vékonyabbnak is kell lennie, hogy praktikusan tudjuk tárolni, ez viszont az energia forrás legfontosabb elemét, az akkumulátor méretét csökkenti.</a:t>
            </a:r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971600" y="3181990"/>
            <a:ext cx="4536504" cy="1831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	A jelenség a városban tud minket  a legjobban zavarni amikor is nincs lehetőségünk feltölteni készülékünket, ekkor jön képbe a napelemes töltő, amit MICRO USB-n keresztül tudunk csatlakoztatni és tölteni teflonunkat vagy akár laptopunkat bárhol is legyünk épp. Persze csak a szabad ég alatt .</a:t>
            </a:r>
            <a:endParaRPr lang="hu-HU" dirty="0"/>
          </a:p>
        </p:txBody>
      </p:sp>
      <p:pic>
        <p:nvPicPr>
          <p:cNvPr id="2050" name="Picture 2" descr="C:\Documents and Settings\Tanulo\Asztal\fulemule_2014\22561385_3_644x461_napelemes-tolto-kulso-akkumulator-2600mah-mobiltelefon-tartozeko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9751" flipH="1">
            <a:off x="5428579" y="326385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Tanulo\Asztal\fulemule_2014\nokia_akku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8726" y="1552138"/>
            <a:ext cx="1990124" cy="172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Csoportba foglalás 8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10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Lekerekített téglalap feliratnak 11"/>
          <p:cNvSpPr/>
          <p:nvPr/>
        </p:nvSpPr>
        <p:spPr>
          <a:xfrm>
            <a:off x="1357120" y="5589240"/>
            <a:ext cx="2592288" cy="959503"/>
          </a:xfrm>
          <a:prstGeom prst="wedgeRoundRectCallout">
            <a:avLst>
              <a:gd name="adj1" fmla="val -51369"/>
              <a:gd name="adj2" fmla="val -133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Neked is kellene egy ilyen kütyü, mi?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20" name="Akciógomb: Vissza vagy Előző 19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Háromszög 20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23" name="Akciógomb: Vissza vagy Előző 22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Háromszög 23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32814899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/>
      <p:bldP spid="8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Tanulo\Asztal\fulemule_2014\sunpartner_screenshot_20130805103227_2_n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458" y="1916832"/>
            <a:ext cx="4701913" cy="31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ld 3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" name="Hold 4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490864" y="6454225"/>
            <a:ext cx="5653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hlinkClick r:id="rId3"/>
              </a:rPr>
              <a:t>http://pcworld.hu/mobil/napelem-kerulhet-a-mobilok-kijelzojebe.html</a:t>
            </a:r>
            <a:endParaRPr lang="hu-HU" sz="1400" dirty="0">
              <a:latin typeface="+mj-lt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611560" y="742193"/>
            <a:ext cx="7520940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	A telefongyártók, már próbálkoztak beültetni egy átlátszó réteget az érintőkijelző tetejére, de nem bizonyult hasznosnak, ezért hamar abba hagyták a kutatását.</a:t>
            </a:r>
            <a:endParaRPr lang="hu-HU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899592" y="1540668"/>
            <a:ext cx="3545866" cy="320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	Egy szervezet viszont nem hagyta annyiban a fejlesztést és most előálltak egy hamarosan használható fóliával, ami elég hatékonynak bizonyult, hogy érdemes legyen áttervezni érte egy telefont. Ebből a felhasználók semmit sem fognak érzékelni, olyan vékony lesz. Persze ez még talán évek kérdése, de bizonyára a következő generációs telefonok, már biztosan alapból tudni fogják ezt a funkciót.</a:t>
            </a:r>
            <a:endParaRPr lang="hu-HU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9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Lekerekített téglalap feliratnak 12"/>
          <p:cNvSpPr/>
          <p:nvPr/>
        </p:nvSpPr>
        <p:spPr>
          <a:xfrm>
            <a:off x="1357120" y="5500482"/>
            <a:ext cx="3214880" cy="959503"/>
          </a:xfrm>
          <a:prstGeom prst="wedgeRoundRectCallout">
            <a:avLst>
              <a:gd name="adj1" fmla="val -51369"/>
              <a:gd name="adj2" fmla="val -12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Remélem </a:t>
            </a:r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a következő fejlesztést a gémkapcsokon hajtják végre!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15" name="Akciógomb: Vissza vagy Előző 14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Háromszög 15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18" name="Akciógomb: Vissza vagy Előző 17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Háromszög 18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302749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build="p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 5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7" name="Hold 6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490864" y="6454225"/>
            <a:ext cx="5653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hlinkClick r:id="rId2"/>
              </a:rPr>
              <a:t>http://pcworld.hu/tudomany/ragasszunk-napelemet-mindenre.html</a:t>
            </a:r>
            <a:endParaRPr lang="hu-HU" sz="1400" dirty="0">
              <a:latin typeface="+mj-lt"/>
            </a:endParaRPr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611560" y="742192"/>
            <a:ext cx="7520940" cy="88660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hu-HU" b="1" dirty="0" smtClean="0"/>
              <a:t>A napelem felhasználása napjainkban már nem csak a tetőkön érvényesül. </a:t>
            </a:r>
            <a:r>
              <a:rPr lang="hu-HU" b="1" dirty="0"/>
              <a:t>A Stanfordi Egyetem mérnökei egy vékony filmrétegű napelemet készítettek </a:t>
            </a:r>
            <a:r>
              <a:rPr lang="hu-HU" b="1" dirty="0" smtClean="0"/>
              <a:t>el , ami bárhova felragasztható még akár papírra is.</a:t>
            </a:r>
          </a:p>
        </p:txBody>
      </p:sp>
      <p:pic>
        <p:nvPicPr>
          <p:cNvPr id="1026" name="Picture 2" descr="C:\Documents and Settings\Tanulo\Asztal\napelem_screenshot_20121230203853_2_nf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3305"/>
            <a:ext cx="24262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1115616" y="1883305"/>
            <a:ext cx="3760470" cy="294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	Sajnos ezek a matricák még csak praktikusak mint jól néznek ki, ezért valószínűleg nem szeretné mindenki teleragasztani vele a telefonját, de arra az esetre tökéletes, ha egy kietlen helyen ragadunk ahol nincs töltési lehetőség és merülőben lévő telefonunkkal hívást szeretnék lebonyolítani. Természetesen némi spórolást is lehetővé tesz nekünk, de nem jelentőset. 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12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Lekerekített téglalap feliratnak 13"/>
          <p:cNvSpPr/>
          <p:nvPr/>
        </p:nvSpPr>
        <p:spPr>
          <a:xfrm>
            <a:off x="1405364" y="5380772"/>
            <a:ext cx="2592288" cy="959503"/>
          </a:xfrm>
          <a:prstGeom prst="wedgeRoundRectCallout">
            <a:avLst>
              <a:gd name="adj1" fmla="val -53802"/>
              <a:gd name="adj2" fmla="val -1157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Inkább praktikus mint szép.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16" name="Akciógomb: Vissza vagy Előző 15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Háromszög 16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19" name="Akciógomb: Vissza vagy Előző 18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Háromszög 19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23434949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build="p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 3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" name="Hold 4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1560" y="742192"/>
            <a:ext cx="7520940" cy="88660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hu-HU" b="1" dirty="0" smtClean="0"/>
              <a:t>Ezen felül érdekes találmánynak bizonyosul, hiszen a telefonokon kívül lehetőségünk van bárhova felragasztani és töltést biztosítani egy fogyasztónak ezzel a technológiával.</a:t>
            </a:r>
          </a:p>
        </p:txBody>
      </p:sp>
      <p:sp>
        <p:nvSpPr>
          <p:cNvPr id="8" name="Téglalap 7"/>
          <p:cNvSpPr/>
          <p:nvPr/>
        </p:nvSpPr>
        <p:spPr>
          <a:xfrm>
            <a:off x="2066279" y="3404669"/>
            <a:ext cx="3312368" cy="18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FF0000"/>
                </a:solidFill>
              </a:rPr>
              <a:t>Tetszőleges tárgy</a:t>
            </a:r>
          </a:p>
        </p:txBody>
      </p:sp>
      <p:sp>
        <p:nvSpPr>
          <p:cNvPr id="9" name="Téglalap 8"/>
          <p:cNvSpPr/>
          <p:nvPr/>
        </p:nvSpPr>
        <p:spPr>
          <a:xfrm>
            <a:off x="3059832" y="2336197"/>
            <a:ext cx="720080" cy="6884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2771800" y="1604469"/>
            <a:ext cx="1310703" cy="1132195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131840" y="3312728"/>
            <a:ext cx="613172" cy="463629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2771800" y="2540573"/>
            <a:ext cx="1310703" cy="1132195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4874591" y="2193648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874591" y="265121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4730575" y="3106670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442543" y="354795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550761" y="184837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Védő fólia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306639" y="2737338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Védő fólia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454712" y="228188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Napelem</a:t>
            </a:r>
            <a:endParaRPr lang="hu-H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129125" y="3183861"/>
            <a:ext cx="165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D85D"/>
                </a:solidFill>
              </a:rPr>
              <a:t>Enyhe ragasztó</a:t>
            </a:r>
            <a:endParaRPr lang="hu-HU" dirty="0">
              <a:solidFill>
                <a:srgbClr val="FFD85D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3490864" y="6454225"/>
            <a:ext cx="5653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hlinkClick r:id="rId2"/>
              </a:rPr>
              <a:t>http://pcworld.hu/tudomany/ragasszunk-napelemet-mindenre.html</a:t>
            </a:r>
            <a:endParaRPr lang="hu-HU" sz="1400" dirty="0">
              <a:latin typeface="+mj-lt"/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26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Lekerekített téglalap feliratnak 27"/>
          <p:cNvSpPr/>
          <p:nvPr/>
        </p:nvSpPr>
        <p:spPr>
          <a:xfrm>
            <a:off x="1475656" y="5278884"/>
            <a:ext cx="2592288" cy="959503"/>
          </a:xfrm>
          <a:prstGeom prst="wedgeRoundRectCallout">
            <a:avLst>
              <a:gd name="adj1" fmla="val -56234"/>
              <a:gd name="adj2" fmla="val -1157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A ragasztó nem hagy nyomot maga után.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30" name="Akciógomb: Vissza vagy Előző 29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Háromszög 30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33" name="Akciógomb: Vissza vagy Előző 32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Háromszög 33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10472241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  <p:bldP spid="8" grpId="0" animBg="1"/>
      <p:bldP spid="9" grpId="0" animBg="1"/>
      <p:bldP spid="10" grpId="0" animBg="1"/>
      <p:bldP spid="11" grpId="0" animBg="1"/>
      <p:bldP spid="12" grpId="0" animBg="1"/>
      <p:bldP spid="20" grpId="0"/>
      <p:bldP spid="21" grpId="0"/>
      <p:bldP spid="22" grpId="0"/>
      <p:bldP spid="23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 3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" name="Hold 4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78770" y="6347262"/>
            <a:ext cx="5653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hlinkClick r:id="rId2"/>
              </a:rPr>
              <a:t>http://pcworld.hu/tudomany/nemsokara-fak-segitsegevel-gyujtunk-majd-napenergiat.html</a:t>
            </a:r>
            <a:endParaRPr lang="hu-HU" sz="1400" dirty="0">
              <a:latin typeface="+mj-lt"/>
            </a:endParaRPr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611560" y="742192"/>
            <a:ext cx="7520940" cy="88660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b="1" dirty="0"/>
              <a:t>A Georgia Institute Of </a:t>
            </a:r>
            <a:r>
              <a:rPr lang="hu-HU" b="1" dirty="0" err="1" smtClean="0"/>
              <a:t>Technology</a:t>
            </a:r>
            <a:r>
              <a:rPr lang="en-US" b="1" dirty="0" smtClean="0"/>
              <a:t> </a:t>
            </a:r>
            <a:r>
              <a:rPr lang="hu-HU" b="1" dirty="0" err="1"/>
              <a:t>é</a:t>
            </a:r>
            <a:r>
              <a:rPr lang="en-US" b="1" dirty="0" smtClean="0"/>
              <a:t>s </a:t>
            </a:r>
            <a:r>
              <a:rPr lang="en-US" b="1" dirty="0"/>
              <a:t>a Purdue </a:t>
            </a:r>
            <a:r>
              <a:rPr lang="en-US" b="1" dirty="0" err="1"/>
              <a:t>Egyetem</a:t>
            </a:r>
            <a:r>
              <a:rPr lang="en-US" b="1" dirty="0"/>
              <a:t> </a:t>
            </a:r>
            <a:r>
              <a:rPr lang="en-US" b="1" dirty="0" smtClean="0"/>
              <a:t>t</a:t>
            </a:r>
            <a:r>
              <a:rPr lang="hu-HU" b="1" dirty="0" smtClean="0"/>
              <a:t>u</a:t>
            </a:r>
            <a:r>
              <a:rPr lang="en-US" b="1" dirty="0" smtClean="0"/>
              <a:t>d</a:t>
            </a:r>
            <a:r>
              <a:rPr lang="hu-HU" b="1" dirty="0" smtClean="0"/>
              <a:t>ó</a:t>
            </a:r>
            <a:r>
              <a:rPr lang="en-US" b="1" dirty="0" smtClean="0"/>
              <a:t>s</a:t>
            </a:r>
            <a:r>
              <a:rPr lang="hu-HU" b="1" dirty="0" smtClean="0"/>
              <a:t>a</a:t>
            </a:r>
            <a:r>
              <a:rPr lang="en-US" b="1" dirty="0" err="1" smtClean="0"/>
              <a:t>i</a:t>
            </a:r>
            <a:r>
              <a:rPr lang="hu-HU" b="1" dirty="0" smtClean="0"/>
              <a:t>,</a:t>
            </a:r>
            <a:r>
              <a:rPr lang="en-US" b="1" dirty="0" smtClean="0"/>
              <a:t> </a:t>
            </a:r>
            <a:r>
              <a:rPr lang="hu-HU" b="1" dirty="0" smtClean="0"/>
              <a:t>közös</a:t>
            </a:r>
            <a:r>
              <a:rPr lang="en-US" b="1" dirty="0" smtClean="0"/>
              <a:t> mu</a:t>
            </a:r>
            <a:r>
              <a:rPr lang="hu-HU" b="1" dirty="0" smtClean="0"/>
              <a:t>n</a:t>
            </a:r>
            <a:r>
              <a:rPr lang="en-US" b="1" dirty="0" smtClean="0"/>
              <a:t>k</a:t>
            </a:r>
            <a:r>
              <a:rPr lang="hu-HU" b="1" dirty="0" err="1" smtClean="0"/>
              <a:t>ával</a:t>
            </a:r>
            <a:r>
              <a:rPr lang="hu-HU" b="1" dirty="0" smtClean="0"/>
              <a:t>, létrehoztak napenergiát felhasználó cellákat. Az eljárás </a:t>
            </a:r>
            <a:r>
              <a:rPr lang="hu-HU" b="1" dirty="0"/>
              <a:t>a </a:t>
            </a:r>
            <a:r>
              <a:rPr lang="hu-HU" b="1" dirty="0" err="1"/>
              <a:t>cellulóz-nanokristályokon</a:t>
            </a:r>
            <a:r>
              <a:rPr lang="hu-HU" b="1" dirty="0"/>
              <a:t> </a:t>
            </a:r>
            <a:r>
              <a:rPr lang="hu-HU" b="1" dirty="0" smtClean="0"/>
              <a:t>alapul, ami bármilyen szennyező anyag felhasználása nélkül készül.</a:t>
            </a:r>
          </a:p>
        </p:txBody>
      </p:sp>
      <p:pic>
        <p:nvPicPr>
          <p:cNvPr id="2050" name="Picture 2" descr="C:\Documents and Settings\Tanulo\Asztal\napkollektorok-es-napenergia_screenshot_20130327123418_2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337" y="2163084"/>
            <a:ext cx="3620839" cy="260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4716016" y="2215624"/>
            <a:ext cx="3760470" cy="2550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	Ezért a környezetre nézve igen jó felhasználása lenne a napenergia gyűjtésnek és még esztétikailag is szebb, de sajnos ez az eljárás mindössze 2,7%-ot tud átalakítani a beérkező napenergiából ami a mai napelemekhez képest igen csekély százalék. Valószínűleg ez a technológia még picit várat magára.</a:t>
            </a:r>
            <a:endParaRPr lang="hu-HU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10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Lekerekített téglalap feliratnak 12"/>
          <p:cNvSpPr/>
          <p:nvPr/>
        </p:nvSpPr>
        <p:spPr>
          <a:xfrm>
            <a:off x="1446304" y="5387759"/>
            <a:ext cx="2592288" cy="959503"/>
          </a:xfrm>
          <a:prstGeom prst="wedgeRoundRectCallout">
            <a:avLst>
              <a:gd name="adj1" fmla="val -55626"/>
              <a:gd name="adj2" fmla="val -104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Talán ez lesz a jövő??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15" name="Akciógomb: Vissza vagy Előző 14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Háromszög 15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18" name="Akciógomb: Vissza vagy Előző 17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Háromszög 18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34366567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uild="p"/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 3"/>
          <p:cNvSpPr/>
          <p:nvPr/>
        </p:nvSpPr>
        <p:spPr>
          <a:xfrm rot="3066274">
            <a:off x="-3058846" y="-1348087"/>
            <a:ext cx="1800200" cy="3456384"/>
          </a:xfrm>
          <a:prstGeom prst="moon">
            <a:avLst>
              <a:gd name="adj" fmla="val 79776"/>
            </a:avLst>
          </a:prstGeom>
          <a:solidFill>
            <a:srgbClr val="F96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5" name="Hold 4"/>
          <p:cNvSpPr/>
          <p:nvPr/>
        </p:nvSpPr>
        <p:spPr>
          <a:xfrm rot="14267497">
            <a:off x="10510448" y="3137836"/>
            <a:ext cx="1800200" cy="3456384"/>
          </a:xfrm>
          <a:prstGeom prst="moon">
            <a:avLst>
              <a:gd name="adj" fmla="val 79776"/>
            </a:avLst>
          </a:prstGeom>
          <a:solidFill>
            <a:srgbClr val="39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noFill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1560" y="742191"/>
            <a:ext cx="7488832" cy="1423590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hu-HU" b="1" dirty="0" smtClean="0"/>
              <a:t>A napelemre általában </a:t>
            </a:r>
            <a:r>
              <a:rPr lang="hu-HU" b="1" dirty="0"/>
              <a:t>ú</a:t>
            </a:r>
            <a:r>
              <a:rPr lang="hu-HU" b="1" dirty="0" smtClean="0"/>
              <a:t>gy gondolunk mint otthoni energia forrás, de mi lenne ha mindenhol lehetne hasznosítani? Következő felhasználása egy igen jó módja ennek. </a:t>
            </a:r>
          </a:p>
          <a:p>
            <a:pPr marL="0" lvl="1" indent="0" algn="just">
              <a:buNone/>
            </a:pPr>
            <a:r>
              <a:rPr lang="hu-HU" b="1" dirty="0" smtClean="0"/>
              <a:t>Az utcák rendben tartásán szorgalmasodik minden nap a rendőrség, de ők sem látnak mindent. Mi volna ha egy napelemmel működő </a:t>
            </a:r>
            <a:r>
              <a:rPr lang="hu-HU" b="1" dirty="0" err="1" smtClean="0"/>
              <a:t>drón</a:t>
            </a:r>
            <a:r>
              <a:rPr lang="hu-HU" b="1" dirty="0" smtClean="0"/>
              <a:t> repkedne a városok felett?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835302" y="3979419"/>
            <a:ext cx="6985169" cy="98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hu-HU" b="1" dirty="0" smtClean="0"/>
              <a:t>Többé nem kellene helikopterekkel pásztázni a városi életet óránként több ezer dollárért, ha itt ez a remek szerkezet ami akár 1 töltéssel képes órákig a levegőben pásztázni. Ezt a képességét a szárnyára feszített napelemmel tudja elérni.</a:t>
            </a:r>
          </a:p>
        </p:txBody>
      </p:sp>
      <p:sp>
        <p:nvSpPr>
          <p:cNvPr id="8" name="Téglalap 7"/>
          <p:cNvSpPr/>
          <p:nvPr/>
        </p:nvSpPr>
        <p:spPr>
          <a:xfrm>
            <a:off x="3490864" y="6454225"/>
            <a:ext cx="5653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hlinkClick r:id="rId2"/>
              </a:rPr>
              <a:t>http://pcworld.hu/tudomany/napelemes-dronok-lephetik-el-az-eget.html</a:t>
            </a:r>
            <a:endParaRPr lang="hu-HU" sz="1400" dirty="0">
              <a:latin typeface="+mj-lt"/>
            </a:endParaRPr>
          </a:p>
        </p:txBody>
      </p:sp>
      <p:pic>
        <p:nvPicPr>
          <p:cNvPr id="3074" name="Picture 2" descr="C:\Documents and Settings\Tanulo\Asztal\solpow-drone-1130911_20130911_013311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77912"/>
            <a:ext cx="4768392" cy="21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Csoportba foglalás 8"/>
          <p:cNvGrpSpPr/>
          <p:nvPr/>
        </p:nvGrpSpPr>
        <p:grpSpPr>
          <a:xfrm>
            <a:off x="15221" y="3437098"/>
            <a:ext cx="1341899" cy="2367211"/>
            <a:chOff x="15221" y="3437098"/>
            <a:chExt cx="1341899" cy="2367211"/>
          </a:xfrm>
        </p:grpSpPr>
        <p:pic>
          <p:nvPicPr>
            <p:cNvPr id="10" name="Picture 7" descr="C:\Documents and Settings\Tanulo\Asztal\P4041-00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442" y="4133125"/>
              <a:ext cx="1269457" cy="167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Documents and Settings\Tanulo\Asztal\karakt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" y="3437098"/>
              <a:ext cx="1341899" cy="128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Lekerekített téglalap feliratnak 11"/>
          <p:cNvSpPr/>
          <p:nvPr/>
        </p:nvSpPr>
        <p:spPr>
          <a:xfrm>
            <a:off x="1547664" y="5324557"/>
            <a:ext cx="2592288" cy="959503"/>
          </a:xfrm>
          <a:prstGeom prst="wedgeRoundRectCallout">
            <a:avLst>
              <a:gd name="adj1" fmla="val -55626"/>
              <a:gd name="adj2" fmla="val -1206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A </a:t>
            </a:r>
            <a:r>
              <a:rPr lang="hu-HU" sz="1600" dirty="0" err="1" smtClean="0">
                <a:solidFill>
                  <a:srgbClr val="FFC000"/>
                </a:solidFill>
                <a:latin typeface="+mj-lt"/>
              </a:rPr>
              <a:t>drónok</a:t>
            </a:r>
            <a:r>
              <a:rPr lang="hu-HU" sz="1600" dirty="0" smtClean="0">
                <a:solidFill>
                  <a:srgbClr val="FFC000"/>
                </a:solidFill>
                <a:latin typeface="+mj-lt"/>
              </a:rPr>
              <a:t> első sorban hobby játéknak számítottak régen.</a:t>
            </a:r>
            <a:endParaRPr lang="hu-HU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6915783" y="5980234"/>
            <a:ext cx="900359" cy="360040"/>
            <a:chOff x="6929945" y="5514011"/>
            <a:chExt cx="900359" cy="360040"/>
          </a:xfrm>
        </p:grpSpPr>
        <p:sp>
          <p:nvSpPr>
            <p:cNvPr id="14" name="Akciógomb: Vissza vagy Előző 13">
              <a:hlinkClick r:id="" action="ppaction://hlinkshowjump?jump=previousslide" highlightClick="1"/>
            </p:cNvPr>
            <p:cNvSpPr/>
            <p:nvPr/>
          </p:nvSpPr>
          <p:spPr>
            <a:xfrm>
              <a:off x="6929945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áromszög 14"/>
            <p:cNvSpPr/>
            <p:nvPr/>
          </p:nvSpPr>
          <p:spPr>
            <a:xfrm rot="16200000">
              <a:off x="7075761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389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7816142" y="5980234"/>
            <a:ext cx="900359" cy="360040"/>
            <a:chOff x="7830304" y="5514011"/>
            <a:chExt cx="900359" cy="360040"/>
          </a:xfrm>
        </p:grpSpPr>
        <p:sp>
          <p:nvSpPr>
            <p:cNvPr id="17" name="Akciógomb: Vissza vagy Előző 16">
              <a:hlinkClick r:id="" action="ppaction://hlinkshowjump?jump=nextslide" highlightClick="1"/>
            </p:cNvPr>
            <p:cNvSpPr/>
            <p:nvPr/>
          </p:nvSpPr>
          <p:spPr>
            <a:xfrm rot="10800000">
              <a:off x="7830304" y="5514011"/>
              <a:ext cx="900359" cy="360040"/>
            </a:xfrm>
            <a:prstGeom prst="actionButtonBackPrevious">
              <a:avLst/>
            </a:prstGeom>
            <a:solidFill>
              <a:srgbClr val="F96A1B">
                <a:alpha val="0"/>
              </a:srgbClr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Háromszög 17"/>
            <p:cNvSpPr/>
            <p:nvPr/>
          </p:nvSpPr>
          <p:spPr>
            <a:xfrm rot="5400000">
              <a:off x="8330424" y="5576779"/>
              <a:ext cx="248400" cy="252000"/>
            </a:xfrm>
            <a:prstGeom prst="triangle">
              <a:avLst/>
            </a:prstGeom>
            <a:solidFill>
              <a:srgbClr val="39B4E1"/>
            </a:solidFill>
            <a:ln>
              <a:solidFill>
                <a:srgbClr val="F96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3881374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5573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1111 L -0.29115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uiExpand="1" build="p"/>
      <p:bldP spid="7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ögek">
  <a:themeElements>
    <a:clrScheme name="Szögek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zög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ög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779</TotalTime>
  <Words>814</Words>
  <Application>Microsoft Office PowerPoint</Application>
  <PresentationFormat>Diavetítés a képernyőre (4:3 oldalarány)</PresentationFormat>
  <Paragraphs>112</Paragraphs>
  <Slides>22</Slides>
  <Notes>0</Notes>
  <HiddenSlides>2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Szögek</vt:lpstr>
      <vt:lpstr>Napelemek használata</vt:lpstr>
      <vt:lpstr>A mindennapi felhasználása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Köszönöm a figyelmet!</vt:lpstr>
      <vt:lpstr>21. dia</vt:lpstr>
      <vt:lpstr>22.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Napelemek használata</dc:title>
  <dc:creator>Tanulo</dc:creator>
  <cp:lastModifiedBy>Dave</cp:lastModifiedBy>
  <cp:revision>155</cp:revision>
  <dcterms:created xsi:type="dcterms:W3CDTF">2014-02-19T06:24:04Z</dcterms:created>
  <dcterms:modified xsi:type="dcterms:W3CDTF">2014-03-07T20:55:21Z</dcterms:modified>
</cp:coreProperties>
</file>